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8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7660C4-FD86-42EF-8D36-F0FD8ABB5C57}" type="datetimeFigureOut">
              <a:rPr lang="en-US" smtClean="0"/>
              <a:t>1/27/2010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E124EF-FA4E-45EC-9474-63DF37441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758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Image Placeholder 11"/>
          <p:cNvSpPr>
            <a:spLocks noGrp="1" noRot="1" noChangeAspect="1"/>
          </p:cNvSpPr>
          <p:nvPr>
            <p:ph type="sldImg"/>
          </p:nvPr>
        </p:nvSpPr>
        <p:spPr>
          <a:xfrm>
            <a:off x="1535113" y="457200"/>
            <a:ext cx="3736975" cy="2801938"/>
          </a:xfrm>
        </p:spPr>
      </p:sp>
      <p:sp>
        <p:nvSpPr>
          <p:cNvPr id="13" name="Notes Placeholder 1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Image Placeholder 11"/>
          <p:cNvSpPr>
            <a:spLocks noGrp="1" noRot="1" noChangeAspect="1"/>
          </p:cNvSpPr>
          <p:nvPr>
            <p:ph type="sldImg"/>
          </p:nvPr>
        </p:nvSpPr>
        <p:spPr>
          <a:xfrm>
            <a:off x="1535113" y="457200"/>
            <a:ext cx="3736975" cy="2801938"/>
          </a:xfrm>
        </p:spPr>
      </p:sp>
      <p:sp>
        <p:nvSpPr>
          <p:cNvPr id="13" name="Notes Placeholder 1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lvl="1" eaLnBrk="1" hangingPunct="1">
              <a:buNone/>
            </a:pPr>
            <a:endParaRPr lang="en-US" i="0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47D5-39B7-4DF0-ACA6-86EB65E93336}" type="datetimeFigureOut">
              <a:rPr lang="en-US" smtClean="0"/>
              <a:t>1/27/2010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B884B-8ED1-4A79-8044-3FBF5CB0C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083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47D5-39B7-4DF0-ACA6-86EB65E93336}" type="datetimeFigureOut">
              <a:rPr lang="en-US" smtClean="0"/>
              <a:t>1/27/2010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B884B-8ED1-4A79-8044-3FBF5CB0C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534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47D5-39B7-4DF0-ACA6-86EB65E93336}" type="datetimeFigureOut">
              <a:rPr lang="en-US" smtClean="0"/>
              <a:t>1/27/2010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B884B-8ED1-4A79-8044-3FBF5CB0C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164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47D5-39B7-4DF0-ACA6-86EB65E93336}" type="datetimeFigureOut">
              <a:rPr lang="en-US" smtClean="0"/>
              <a:t>1/27/2010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B884B-8ED1-4A79-8044-3FBF5CB0C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951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47D5-39B7-4DF0-ACA6-86EB65E93336}" type="datetimeFigureOut">
              <a:rPr lang="en-US" smtClean="0"/>
              <a:t>1/27/2010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B884B-8ED1-4A79-8044-3FBF5CB0C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572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47D5-39B7-4DF0-ACA6-86EB65E93336}" type="datetimeFigureOut">
              <a:rPr lang="en-US" smtClean="0"/>
              <a:t>1/27/2010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B884B-8ED1-4A79-8044-3FBF5CB0C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751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47D5-39B7-4DF0-ACA6-86EB65E93336}" type="datetimeFigureOut">
              <a:rPr lang="en-US" smtClean="0"/>
              <a:t>1/27/2010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B884B-8ED1-4A79-8044-3FBF5CB0C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518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47D5-39B7-4DF0-ACA6-86EB65E93336}" type="datetimeFigureOut">
              <a:rPr lang="en-US" smtClean="0"/>
              <a:t>1/27/2010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B884B-8ED1-4A79-8044-3FBF5CB0C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91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47D5-39B7-4DF0-ACA6-86EB65E93336}" type="datetimeFigureOut">
              <a:rPr lang="en-US" smtClean="0"/>
              <a:t>1/27/2010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B884B-8ED1-4A79-8044-3FBF5CB0C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586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47D5-39B7-4DF0-ACA6-86EB65E93336}" type="datetimeFigureOut">
              <a:rPr lang="en-US" smtClean="0"/>
              <a:t>1/27/2010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B884B-8ED1-4A79-8044-3FBF5CB0C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13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47D5-39B7-4DF0-ACA6-86EB65E93336}" type="datetimeFigureOut">
              <a:rPr lang="en-US" smtClean="0"/>
              <a:t>1/27/2010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B884B-8ED1-4A79-8044-3FBF5CB0C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090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100000"/>
              <a:buFontTx/>
              <a:buBlip>
                <a:blip r:embed="rId2"/>
              </a:buBlip>
              <a:defRPr/>
            </a:lvl1pPr>
            <a:lvl2pPr>
              <a:buClr>
                <a:schemeClr val="tx1"/>
              </a:buClr>
              <a:buSzPct val="90000"/>
              <a:buFontTx/>
              <a:buBlip>
                <a:blip r:embed="rId3"/>
              </a:buBlip>
              <a:defRPr/>
            </a:lvl2pPr>
            <a:lvl3pPr>
              <a:buClr>
                <a:schemeClr val="tx1"/>
              </a:buClr>
              <a:buSzPct val="90000"/>
              <a:buFontTx/>
              <a:buBlip>
                <a:blip r:embed="rId3"/>
              </a:buBlip>
              <a:defRPr/>
            </a:lvl3pPr>
            <a:lvl4pPr>
              <a:buClr>
                <a:schemeClr val="tx1"/>
              </a:buClr>
              <a:buSzPct val="90000"/>
              <a:buFontTx/>
              <a:buBlip>
                <a:blip r:embed="rId3"/>
              </a:buBlip>
              <a:defRPr/>
            </a:lvl4pPr>
            <a:lvl5pPr>
              <a:buClr>
                <a:schemeClr val="tx1"/>
              </a:buClr>
              <a:buSzPct val="90000"/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811134"/>
      </p:ext>
    </p:extLst>
  </p:cSld>
  <p:clrMapOvr>
    <a:masterClrMapping/>
  </p:clrMapOvr>
  <p:transition xmlns:p14="http://schemas.microsoft.com/office/powerpoint/2010/main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047D5-39B7-4DF0-ACA6-86EB65E93336}" type="datetimeFigureOut">
              <a:rPr lang="en-US" smtClean="0"/>
              <a:t>1/27/2010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B884B-8ED1-4A79-8044-3FBF5CB0C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71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371600"/>
            <a:ext cx="8229600" cy="1143000"/>
          </a:xfrm>
        </p:spPr>
        <p:txBody>
          <a:bodyPr/>
          <a:lstStyle/>
          <a:p>
            <a:pPr algn="l"/>
            <a:r>
              <a:rPr lang="en-US" smtClean="0"/>
              <a:t>Claims-Based Identity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1600200" y="2971800"/>
            <a:ext cx="6553200" cy="2511457"/>
          </a:xfrm>
        </p:spPr>
        <p:txBody>
          <a:bodyPr>
            <a:noAutofit/>
          </a:bodyPr>
          <a:lstStyle/>
          <a:p>
            <a:endParaRPr lang="en-US" sz="2800" dirty="0" smtClean="0"/>
          </a:p>
          <a:p>
            <a:pPr marL="0" indent="0">
              <a:buNone/>
            </a:pPr>
            <a:r>
              <a:rPr lang="en-US" sz="3600" smtClean="0"/>
              <a:t>Solution Architect Briefing</a:t>
            </a:r>
          </a:p>
          <a:p>
            <a:pPr marL="0" indent="0">
              <a:buNone/>
            </a:pPr>
            <a:r>
              <a:rPr lang="en-US" sz="2800" smtClean="0"/>
              <a:t>zoli.herczeg.ro</a:t>
            </a:r>
          </a:p>
          <a:p>
            <a:pPr marL="0" indent="0">
              <a:buNone/>
            </a:pPr>
            <a:endParaRPr lang="en-US" sz="2800"/>
          </a:p>
          <a:p>
            <a:pPr marL="0" indent="0">
              <a:buNone/>
            </a:pPr>
            <a:endParaRPr lang="en-US" sz="2800" smtClean="0"/>
          </a:p>
          <a:p>
            <a:pPr marL="0" indent="0">
              <a:buNone/>
            </a:pPr>
            <a:r>
              <a:rPr lang="en-US" sz="800" smtClean="0"/>
              <a:t>Taken from David Chappel’s work at TechEd Berlin 2009</a:t>
            </a:r>
            <a:endParaRPr lang="en-US" sz="800" smtClean="0"/>
          </a:p>
          <a:p>
            <a:pPr marL="0" indent="0">
              <a:buNone/>
            </a:pP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11439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511457"/>
          </a:xfrm>
        </p:spPr>
        <p:txBody>
          <a:bodyPr>
            <a:noAutofit/>
          </a:bodyPr>
          <a:lstStyle/>
          <a:p>
            <a:endParaRPr lang="en-US" sz="2800" dirty="0" smtClean="0"/>
          </a:p>
          <a:p>
            <a:r>
              <a:rPr lang="en-US" sz="2800" dirty="0" smtClean="0"/>
              <a:t>Introducing Claims-Based Identity </a:t>
            </a:r>
          </a:p>
          <a:p>
            <a:endParaRPr lang="en-US" sz="2800" dirty="0" smtClean="0"/>
          </a:p>
          <a:p>
            <a:r>
              <a:rPr lang="en-US" sz="2800" dirty="0" smtClean="0"/>
              <a:t>Using Claims-Based Identity: Scenarios</a:t>
            </a:r>
          </a:p>
          <a:p>
            <a:endParaRPr lang="en-US" sz="2800" dirty="0" smtClean="0"/>
          </a:p>
          <a:p>
            <a:r>
              <a:rPr lang="en-US" sz="2800" dirty="0" smtClean="0"/>
              <a:t>Microsoft Technologies for Claims-Based Identity: A Closer Look</a:t>
            </a:r>
          </a:p>
        </p:txBody>
      </p:sp>
    </p:spTree>
    <p:extLst>
      <p:ext uri="{BB962C8B-B14F-4D97-AF65-F5344CB8AC3E}">
        <p14:creationId xmlns:p14="http://schemas.microsoft.com/office/powerpoint/2010/main" val="218619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</p:spPr>
        <p:txBody>
          <a:bodyPr>
            <a:normAutofit fontScale="90000"/>
          </a:bodyPr>
          <a:lstStyle/>
          <a:p>
            <a:r>
              <a:rPr lang="en-US" smtClean="0"/>
              <a:t>Introducing Claims-Based Identity </a:t>
            </a:r>
            <a:endParaRPr lang="en-US" sz="3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1284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Claims-Based Identity </a:t>
            </a:r>
            <a:r>
              <a:rPr lang="en-US" dirty="0"/>
              <a:t/>
            </a:r>
            <a:br>
              <a:rPr lang="en-US" dirty="0"/>
            </a:br>
            <a:r>
              <a:rPr lang="en-US" sz="3600" dirty="0">
                <a:solidFill>
                  <a:schemeClr val="tx2"/>
                </a:solidFill>
              </a:rPr>
              <a:t>The core Microsoft technologies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Active Directory Federation Services (AD FS) 2.0</a:t>
            </a:r>
          </a:p>
          <a:p>
            <a:pPr lvl="1"/>
            <a:r>
              <a:rPr lang="en-US" sz="2000" dirty="0" smtClean="0"/>
              <a:t>The next release of AD FS</a:t>
            </a:r>
          </a:p>
          <a:p>
            <a:r>
              <a:rPr lang="en-US" sz="2800" dirty="0" smtClean="0"/>
              <a:t>CardSpace 2.0</a:t>
            </a:r>
          </a:p>
          <a:p>
            <a:pPr lvl="1"/>
            <a:r>
              <a:rPr lang="en-US" sz="2000" dirty="0" smtClean="0"/>
              <a:t>The next release of CardSpace</a:t>
            </a:r>
          </a:p>
          <a:p>
            <a:r>
              <a:rPr lang="en-US" sz="2800" dirty="0" smtClean="0"/>
              <a:t>Windows Identity Foundation (WIF) 1.0</a:t>
            </a:r>
          </a:p>
          <a:p>
            <a:pPr lvl="1"/>
            <a:r>
              <a:rPr lang="en-US" sz="2000" dirty="0" smtClean="0"/>
              <a:t>Pronounced “Dub-I-F”</a:t>
            </a:r>
          </a:p>
          <a:p>
            <a:endParaRPr lang="en-US" sz="2800" dirty="0" smtClean="0"/>
          </a:p>
          <a:p>
            <a:r>
              <a:rPr lang="en-US" sz="2800" dirty="0" smtClean="0"/>
              <a:t>These three technologies were previously code-named “Geneva”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9296814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1200" spc="-125" smtClean="0">
                <a:ln w="3175">
                  <a:noFill/>
                </a:ln>
              </a:rPr>
              <a:t>What is Identity?</a:t>
            </a:r>
            <a:endParaRPr lang="en-US" kern="1200" spc="-125" dirty="0">
              <a:ln w="3175">
                <a:noFill/>
              </a:ln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 lvl="0"/>
            <a:r>
              <a:rPr lang="en-US" sz="2800" dirty="0" smtClean="0"/>
              <a:t>An </a:t>
            </a:r>
            <a:r>
              <a:rPr lang="en-US" sz="2800" i="1" dirty="0" smtClean="0">
                <a:solidFill>
                  <a:schemeClr val="tx2"/>
                </a:solidFill>
              </a:rPr>
              <a:t>identity</a:t>
            </a:r>
            <a:r>
              <a:rPr lang="en-US" sz="2800" dirty="0" smtClean="0">
                <a:solidFill>
                  <a:schemeClr val="accent2"/>
                </a:solidFill>
              </a:rPr>
              <a:t> </a:t>
            </a:r>
            <a:r>
              <a:rPr lang="en-US" sz="2800" dirty="0" smtClean="0"/>
              <a:t>is a set of information about some entity, such as a user</a:t>
            </a:r>
          </a:p>
          <a:p>
            <a:endParaRPr lang="en-US" sz="2800" dirty="0" smtClean="0"/>
          </a:p>
          <a:p>
            <a:r>
              <a:rPr lang="en-US" sz="2800" dirty="0" smtClean="0"/>
              <a:t>Most applications work with identity</a:t>
            </a:r>
          </a:p>
          <a:p>
            <a:pPr lvl="1"/>
            <a:r>
              <a:rPr lang="en-US" dirty="0" smtClean="0"/>
              <a:t>Identity information drives important aspects of an application’s behavior, such as:</a:t>
            </a:r>
          </a:p>
          <a:p>
            <a:pPr lvl="2"/>
            <a:r>
              <a:rPr lang="en-US" sz="2000" dirty="0" smtClean="0"/>
              <a:t>Determining what a user is allowed to do</a:t>
            </a:r>
          </a:p>
          <a:p>
            <a:pPr lvl="2"/>
            <a:r>
              <a:rPr lang="en-US" sz="2000" dirty="0" smtClean="0"/>
              <a:t>Controlling how the application interacts with the user</a:t>
            </a:r>
          </a:p>
          <a:p>
            <a:pPr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21697886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mtClean="0"/>
              <a:t>Defining the Problem</a:t>
            </a:r>
            <a:br>
              <a:rPr smtClean="0"/>
            </a:br>
            <a:r>
              <a:rPr sz="3200" smtClean="0">
                <a:solidFill>
                  <a:schemeClr val="tx2"/>
                </a:solidFill>
              </a:rPr>
              <a:t>Working with identity is too hard</a:t>
            </a:r>
            <a:endParaRPr sz="3200" dirty="0" smtClean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Applications must use different identity technologies in different situations:</a:t>
            </a:r>
          </a:p>
          <a:p>
            <a:pPr lvl="1"/>
            <a:r>
              <a:rPr lang="en-US" sz="2000" dirty="0" smtClean="0"/>
              <a:t>Active Directory (Kerberos) inside a Windows domain</a:t>
            </a:r>
          </a:p>
          <a:p>
            <a:pPr lvl="1"/>
            <a:r>
              <a:rPr lang="en-US" sz="2000" dirty="0" smtClean="0"/>
              <a:t>Username/password on the Internet</a:t>
            </a:r>
          </a:p>
          <a:p>
            <a:pPr lvl="1"/>
            <a:r>
              <a:rPr lang="en-US" sz="2000" dirty="0" smtClean="0"/>
              <a:t>WS-Federation and the Security Assertion Markup Language (SAML) between organizations</a:t>
            </a:r>
          </a:p>
          <a:p>
            <a:r>
              <a:rPr lang="en-US" sz="2800" dirty="0" smtClean="0"/>
              <a:t>Why not define one approach that applications can use in all of these cases?</a:t>
            </a:r>
          </a:p>
          <a:p>
            <a:pPr lvl="1"/>
            <a:r>
              <a:rPr lang="en-US" sz="2000" dirty="0" smtClean="0"/>
              <a:t>Claims-based identity allows this</a:t>
            </a:r>
          </a:p>
          <a:p>
            <a:pPr lvl="1"/>
            <a:r>
              <a:rPr lang="en-US" sz="2000" dirty="0" smtClean="0"/>
              <a:t>It can make life simpler for developers</a:t>
            </a:r>
          </a:p>
        </p:txBody>
      </p:sp>
    </p:spTree>
    <p:extLst>
      <p:ext uri="{BB962C8B-B14F-4D97-AF65-F5344CB8AC3E}">
        <p14:creationId xmlns:p14="http://schemas.microsoft.com/office/powerpoint/2010/main" val="418404916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3429000" y="3962400"/>
            <a:ext cx="1981200" cy="2686110"/>
            <a:chOff x="3429000" y="3962400"/>
            <a:chExt cx="1981200" cy="2686110"/>
          </a:xfrm>
        </p:grpSpPr>
        <p:sp>
          <p:nvSpPr>
            <p:cNvPr id="154667" name="Text Box 43"/>
            <p:cNvSpPr txBox="1">
              <a:spLocks noChangeArrowheads="1"/>
            </p:cNvSpPr>
            <p:nvPr/>
          </p:nvSpPr>
          <p:spPr bwMode="auto">
            <a:xfrm>
              <a:off x="3505200" y="3962400"/>
              <a:ext cx="1820863" cy="40011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000" b="1" dirty="0" smtClean="0">
                  <a:latin typeface="Calibri" pitchFamily="34" charset="0"/>
                </a:rPr>
                <a:t>Token</a:t>
              </a:r>
              <a:endParaRPr lang="en-US" sz="2000" b="1" dirty="0">
                <a:latin typeface="Calibri" pitchFamily="34" charset="0"/>
              </a:endParaRPr>
            </a:p>
          </p:txBody>
        </p:sp>
        <p:sp>
          <p:nvSpPr>
            <p:cNvPr id="154709" name="Rectangle 85"/>
            <p:cNvSpPr>
              <a:spLocks noChangeArrowheads="1"/>
            </p:cNvSpPr>
            <p:nvPr/>
          </p:nvSpPr>
          <p:spPr bwMode="auto">
            <a:xfrm>
              <a:off x="3429000" y="4343400"/>
              <a:ext cx="1981200" cy="1905000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>
              <a:noAutofit/>
            </a:bodyPr>
            <a:lstStyle/>
            <a:p>
              <a:pPr algn="ctr"/>
              <a:endParaRPr lang="en-US" sz="320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429000" y="6248400"/>
              <a:ext cx="1981200" cy="381000"/>
            </a:xfrm>
            <a:prstGeom prst="rect">
              <a:avLst/>
            </a:prstGeom>
            <a:ln>
              <a:headEnd type="none" w="lg" len="lg"/>
              <a:tailEnd type="stealth" w="lg" len="lg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>
          <p:nvSpPr>
            <p:cNvPr id="20" name="Text Box 89"/>
            <p:cNvSpPr txBox="1">
              <a:spLocks noChangeArrowheads="1"/>
            </p:cNvSpPr>
            <p:nvPr/>
          </p:nvSpPr>
          <p:spPr bwMode="auto">
            <a:xfrm>
              <a:off x="3505200" y="6248400"/>
              <a:ext cx="1820863" cy="40011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000" b="1" i="1" dirty="0" smtClean="0">
                  <a:latin typeface="Calibri" pitchFamily="34" charset="0"/>
                </a:rPr>
                <a:t>Signature</a:t>
              </a:r>
              <a:endParaRPr lang="en-US" sz="2000" b="1" i="1" dirty="0">
                <a:latin typeface="Calibri" pitchFamily="34" charset="0"/>
              </a:endParaRPr>
            </a:p>
          </p:txBody>
        </p:sp>
      </p:grpSp>
      <p:sp>
        <p:nvSpPr>
          <p:cNvPr id="40" name="Text Box 43"/>
          <p:cNvSpPr txBox="1">
            <a:spLocks noChangeArrowheads="1"/>
          </p:cNvSpPr>
          <p:nvPr/>
        </p:nvSpPr>
        <p:spPr bwMode="auto">
          <a:xfrm>
            <a:off x="6705600" y="4114800"/>
            <a:ext cx="1828800" cy="400110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</p:spPr>
        <p:txBody>
          <a:bodyPr wrap="square">
            <a:spAutoFit/>
          </a:bodyPr>
          <a:lstStyle/>
          <a:p>
            <a:pPr algn="ctr"/>
            <a:r>
              <a:rPr lang="en-US" sz="2000" i="1" dirty="0" smtClean="0">
                <a:solidFill>
                  <a:schemeClr val="tx1"/>
                </a:solidFill>
                <a:latin typeface="+mn-lt"/>
              </a:rPr>
              <a:t>Example Claims</a:t>
            </a:r>
            <a:endParaRPr lang="en-US" sz="2000" i="1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5410200" y="4495800"/>
            <a:ext cx="2581834" cy="437166"/>
            <a:chOff x="5410200" y="4495800"/>
            <a:chExt cx="2581834" cy="437166"/>
          </a:xfrm>
        </p:grpSpPr>
        <p:sp>
          <p:nvSpPr>
            <p:cNvPr id="39" name="Text Box 43"/>
            <p:cNvSpPr txBox="1">
              <a:spLocks noChangeArrowheads="1"/>
            </p:cNvSpPr>
            <p:nvPr/>
          </p:nvSpPr>
          <p:spPr bwMode="auto">
            <a:xfrm>
              <a:off x="7077635" y="4594412"/>
              <a:ext cx="914399" cy="338554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Name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5410200" y="4495800"/>
              <a:ext cx="1631576" cy="277906"/>
            </a:xfrm>
            <a:custGeom>
              <a:avLst/>
              <a:gdLst>
                <a:gd name="connsiteX0" fmla="*/ 1631576 w 1631576"/>
                <a:gd name="connsiteY0" fmla="*/ 277906 h 277906"/>
                <a:gd name="connsiteX1" fmla="*/ 690282 w 1631576"/>
                <a:gd name="connsiteY1" fmla="*/ 224118 h 277906"/>
                <a:gd name="connsiteX2" fmla="*/ 0 w 1631576"/>
                <a:gd name="connsiteY2" fmla="*/ 0 h 277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31576" h="277906">
                  <a:moveTo>
                    <a:pt x="1631576" y="277906"/>
                  </a:moveTo>
                  <a:cubicBezTo>
                    <a:pt x="1296893" y="274171"/>
                    <a:pt x="962211" y="270436"/>
                    <a:pt x="690282" y="224118"/>
                  </a:cubicBezTo>
                  <a:cubicBezTo>
                    <a:pt x="418353" y="177800"/>
                    <a:pt x="209176" y="88900"/>
                    <a:pt x="0" y="0"/>
                  </a:cubicBezTo>
                </a:path>
              </a:pathLst>
            </a:custGeom>
            <a:ln w="19050">
              <a:solidFill>
                <a:schemeClr val="tx1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410200" y="4876800"/>
            <a:ext cx="2590800" cy="437166"/>
            <a:chOff x="5410200" y="4876800"/>
            <a:chExt cx="2590800" cy="437166"/>
          </a:xfrm>
        </p:grpSpPr>
        <p:sp>
          <p:nvSpPr>
            <p:cNvPr id="43" name="Text Box 43"/>
            <p:cNvSpPr txBox="1">
              <a:spLocks noChangeArrowheads="1"/>
            </p:cNvSpPr>
            <p:nvPr/>
          </p:nvSpPr>
          <p:spPr bwMode="auto">
            <a:xfrm>
              <a:off x="7077635" y="4975412"/>
              <a:ext cx="923365" cy="338554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Group  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4" name="Freeform 43"/>
            <p:cNvSpPr/>
            <p:nvPr/>
          </p:nvSpPr>
          <p:spPr>
            <a:xfrm>
              <a:off x="5410200" y="4876800"/>
              <a:ext cx="1631576" cy="277906"/>
            </a:xfrm>
            <a:custGeom>
              <a:avLst/>
              <a:gdLst>
                <a:gd name="connsiteX0" fmla="*/ 1631576 w 1631576"/>
                <a:gd name="connsiteY0" fmla="*/ 277906 h 277906"/>
                <a:gd name="connsiteX1" fmla="*/ 690282 w 1631576"/>
                <a:gd name="connsiteY1" fmla="*/ 224118 h 277906"/>
                <a:gd name="connsiteX2" fmla="*/ 0 w 1631576"/>
                <a:gd name="connsiteY2" fmla="*/ 0 h 277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31576" h="277906">
                  <a:moveTo>
                    <a:pt x="1631576" y="277906"/>
                  </a:moveTo>
                  <a:cubicBezTo>
                    <a:pt x="1296893" y="274171"/>
                    <a:pt x="962211" y="270436"/>
                    <a:pt x="690282" y="224118"/>
                  </a:cubicBezTo>
                  <a:cubicBezTo>
                    <a:pt x="418353" y="177800"/>
                    <a:pt x="209176" y="88900"/>
                    <a:pt x="0" y="0"/>
                  </a:cubicBezTo>
                </a:path>
              </a:pathLst>
            </a:custGeom>
            <a:ln w="19050">
              <a:solidFill>
                <a:schemeClr val="tx1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410200" y="5257800"/>
            <a:ext cx="2590800" cy="437166"/>
            <a:chOff x="5410200" y="5257800"/>
            <a:chExt cx="2590800" cy="437166"/>
          </a:xfrm>
        </p:grpSpPr>
        <p:sp>
          <p:nvSpPr>
            <p:cNvPr id="46" name="Text Box 43"/>
            <p:cNvSpPr txBox="1">
              <a:spLocks noChangeArrowheads="1"/>
            </p:cNvSpPr>
            <p:nvPr/>
          </p:nvSpPr>
          <p:spPr bwMode="auto">
            <a:xfrm>
              <a:off x="7077635" y="5356412"/>
              <a:ext cx="923365" cy="338554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Age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5410200" y="5257800"/>
              <a:ext cx="1631576" cy="277906"/>
            </a:xfrm>
            <a:custGeom>
              <a:avLst/>
              <a:gdLst>
                <a:gd name="connsiteX0" fmla="*/ 1631576 w 1631576"/>
                <a:gd name="connsiteY0" fmla="*/ 277906 h 277906"/>
                <a:gd name="connsiteX1" fmla="*/ 690282 w 1631576"/>
                <a:gd name="connsiteY1" fmla="*/ 224118 h 277906"/>
                <a:gd name="connsiteX2" fmla="*/ 0 w 1631576"/>
                <a:gd name="connsiteY2" fmla="*/ 0 h 277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31576" h="277906">
                  <a:moveTo>
                    <a:pt x="1631576" y="277906"/>
                  </a:moveTo>
                  <a:cubicBezTo>
                    <a:pt x="1296893" y="274171"/>
                    <a:pt x="962211" y="270436"/>
                    <a:pt x="690282" y="224118"/>
                  </a:cubicBezTo>
                  <a:cubicBezTo>
                    <a:pt x="418353" y="177800"/>
                    <a:pt x="209176" y="88900"/>
                    <a:pt x="0" y="0"/>
                  </a:cubicBezTo>
                </a:path>
              </a:pathLst>
            </a:custGeom>
            <a:ln w="19050">
              <a:solidFill>
                <a:schemeClr val="tx1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429000" y="4343400"/>
            <a:ext cx="1981200" cy="1924110"/>
            <a:chOff x="3429000" y="4343400"/>
            <a:chExt cx="1981200" cy="1924110"/>
          </a:xfrm>
        </p:grpSpPr>
        <p:sp>
          <p:nvSpPr>
            <p:cNvPr id="154710" name="Text Box 86"/>
            <p:cNvSpPr txBox="1">
              <a:spLocks noChangeArrowheads="1"/>
            </p:cNvSpPr>
            <p:nvPr/>
          </p:nvSpPr>
          <p:spPr bwMode="auto">
            <a:xfrm>
              <a:off x="3505200" y="4343400"/>
              <a:ext cx="1820863" cy="40011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000" b="1" i="1">
                  <a:latin typeface="Calibri" pitchFamily="34" charset="0"/>
                </a:rPr>
                <a:t>Claim 1</a:t>
              </a:r>
            </a:p>
          </p:txBody>
        </p:sp>
        <p:sp>
          <p:nvSpPr>
            <p:cNvPr id="154711" name="Text Box 87"/>
            <p:cNvSpPr txBox="1">
              <a:spLocks noChangeArrowheads="1"/>
            </p:cNvSpPr>
            <p:nvPr/>
          </p:nvSpPr>
          <p:spPr bwMode="auto">
            <a:xfrm>
              <a:off x="3505200" y="4724400"/>
              <a:ext cx="1820863" cy="40011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000" b="1" i="1" dirty="0">
                  <a:latin typeface="Calibri" pitchFamily="34" charset="0"/>
                </a:rPr>
                <a:t>Claim 2</a:t>
              </a:r>
            </a:p>
          </p:txBody>
        </p:sp>
        <p:sp>
          <p:nvSpPr>
            <p:cNvPr id="154712" name="Text Box 88"/>
            <p:cNvSpPr txBox="1">
              <a:spLocks noChangeArrowheads="1"/>
            </p:cNvSpPr>
            <p:nvPr/>
          </p:nvSpPr>
          <p:spPr bwMode="auto">
            <a:xfrm>
              <a:off x="3505200" y="5486400"/>
              <a:ext cx="1820863" cy="40011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000" b="1">
                  <a:latin typeface="Calibri" pitchFamily="34" charset="0"/>
                </a:rPr>
                <a:t>. . .</a:t>
              </a:r>
            </a:p>
          </p:txBody>
        </p:sp>
        <p:sp>
          <p:nvSpPr>
            <p:cNvPr id="154713" name="Text Box 89"/>
            <p:cNvSpPr txBox="1">
              <a:spLocks noChangeArrowheads="1"/>
            </p:cNvSpPr>
            <p:nvPr/>
          </p:nvSpPr>
          <p:spPr bwMode="auto">
            <a:xfrm>
              <a:off x="3505200" y="5867400"/>
              <a:ext cx="1820863" cy="40011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000" b="1" i="1" dirty="0">
                  <a:latin typeface="Calibri" pitchFamily="34" charset="0"/>
                </a:rPr>
                <a:t>Claim n</a:t>
              </a:r>
            </a:p>
          </p:txBody>
        </p:sp>
        <p:sp>
          <p:nvSpPr>
            <p:cNvPr id="154715" name="Line 91"/>
            <p:cNvSpPr>
              <a:spLocks noChangeShapeType="1"/>
            </p:cNvSpPr>
            <p:nvPr/>
          </p:nvSpPr>
          <p:spPr bwMode="auto">
            <a:xfrm>
              <a:off x="3429000" y="4724400"/>
              <a:ext cx="1981200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pPr algn="ctr"/>
              <a:endParaRPr lang="en-US" sz="3200"/>
            </a:p>
          </p:txBody>
        </p:sp>
        <p:sp>
          <p:nvSpPr>
            <p:cNvPr id="154716" name="Line 92"/>
            <p:cNvSpPr>
              <a:spLocks noChangeShapeType="1"/>
            </p:cNvSpPr>
            <p:nvPr/>
          </p:nvSpPr>
          <p:spPr bwMode="auto">
            <a:xfrm>
              <a:off x="3429000" y="5486400"/>
              <a:ext cx="1981200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pPr algn="ctr"/>
              <a:endParaRPr lang="en-US" sz="3200"/>
            </a:p>
          </p:txBody>
        </p:sp>
        <p:sp>
          <p:nvSpPr>
            <p:cNvPr id="154717" name="Line 93"/>
            <p:cNvSpPr>
              <a:spLocks noChangeShapeType="1"/>
            </p:cNvSpPr>
            <p:nvPr/>
          </p:nvSpPr>
          <p:spPr bwMode="auto">
            <a:xfrm>
              <a:off x="3429000" y="5867400"/>
              <a:ext cx="1981200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pPr algn="ctr"/>
              <a:endParaRPr lang="en-US" sz="3200"/>
            </a:p>
          </p:txBody>
        </p:sp>
        <p:sp>
          <p:nvSpPr>
            <p:cNvPr id="48" name="Line 91"/>
            <p:cNvSpPr>
              <a:spLocks noChangeShapeType="1"/>
            </p:cNvSpPr>
            <p:nvPr/>
          </p:nvSpPr>
          <p:spPr bwMode="auto">
            <a:xfrm>
              <a:off x="3429000" y="5105400"/>
              <a:ext cx="1981200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pPr algn="ctr"/>
              <a:endParaRPr lang="en-US" sz="3200"/>
            </a:p>
          </p:txBody>
        </p:sp>
        <p:sp>
          <p:nvSpPr>
            <p:cNvPr id="49" name="Text Box 87"/>
            <p:cNvSpPr txBox="1">
              <a:spLocks noChangeArrowheads="1"/>
            </p:cNvSpPr>
            <p:nvPr/>
          </p:nvSpPr>
          <p:spPr bwMode="auto">
            <a:xfrm>
              <a:off x="3505200" y="5105400"/>
              <a:ext cx="1820863" cy="40011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000" b="1" i="1" dirty="0">
                  <a:latin typeface="Calibri" pitchFamily="34" charset="0"/>
                </a:rPr>
                <a:t>Claim </a:t>
              </a:r>
              <a:r>
                <a:rPr lang="en-US" sz="2000" b="1" i="1" dirty="0" smtClean="0">
                  <a:latin typeface="Calibri" pitchFamily="34" charset="0"/>
                </a:rPr>
                <a:t>3</a:t>
              </a:r>
              <a:endParaRPr lang="en-US" sz="2000" b="1" i="1" dirty="0">
                <a:latin typeface="Calibri" pitchFamily="34" charset="0"/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Tokens and Claims </a:t>
            </a:r>
            <a:br>
              <a:rPr lang="en-US" dirty="0" smtClean="0"/>
            </a:br>
            <a:r>
              <a:rPr sz="3200" smtClean="0">
                <a:solidFill>
                  <a:schemeClr val="tx2"/>
                </a:solidFill>
              </a:rPr>
              <a:t>Representing identity on the wire</a:t>
            </a:r>
            <a:r>
              <a:rPr smtClean="0">
                <a:solidFill>
                  <a:schemeClr val="tx2"/>
                </a:solidFill>
              </a:rPr>
              <a:t/>
            </a:r>
            <a:br>
              <a:rPr smtClean="0">
                <a:solidFill>
                  <a:schemeClr val="tx2"/>
                </a:solidFill>
              </a:rPr>
            </a:br>
            <a:endParaRPr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</a:t>
            </a:r>
            <a:r>
              <a:rPr lang="en-US" i="1" dirty="0" smtClean="0">
                <a:solidFill>
                  <a:schemeClr val="tx2"/>
                </a:solidFill>
              </a:rPr>
              <a:t>token</a:t>
            </a:r>
            <a:r>
              <a:rPr lang="en-US" dirty="0" smtClean="0"/>
              <a:t> is a set of bytes that expresses information about an identity</a:t>
            </a:r>
          </a:p>
          <a:p>
            <a:pPr lvl="1"/>
            <a:r>
              <a:rPr lang="en-US" dirty="0" smtClean="0"/>
              <a:t>This information consists of one or more </a:t>
            </a:r>
            <a:r>
              <a:rPr lang="en-US" i="1" dirty="0" smtClean="0">
                <a:solidFill>
                  <a:schemeClr val="tx2"/>
                </a:solidFill>
              </a:rPr>
              <a:t>claims</a:t>
            </a:r>
          </a:p>
          <a:p>
            <a:pPr lvl="1"/>
            <a:r>
              <a:rPr lang="en-US" dirty="0" smtClean="0"/>
              <a:t>Each claim contains some information about the entity to which this token applies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304800" y="4953000"/>
            <a:ext cx="3113442" cy="1667435"/>
            <a:chOff x="304800" y="4953000"/>
            <a:chExt cx="3113442" cy="1667435"/>
          </a:xfrm>
        </p:grpSpPr>
        <p:sp>
          <p:nvSpPr>
            <p:cNvPr id="23" name="Text Box 43"/>
            <p:cNvSpPr txBox="1">
              <a:spLocks noChangeArrowheads="1"/>
            </p:cNvSpPr>
            <p:nvPr/>
          </p:nvSpPr>
          <p:spPr bwMode="auto">
            <a:xfrm>
              <a:off x="304800" y="4953000"/>
              <a:ext cx="2133600" cy="1323439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000" i="1" dirty="0" smtClean="0">
                  <a:latin typeface="+mn-lt"/>
                </a:rPr>
                <a:t>Indicates who created this token and guards against changes</a:t>
              </a:r>
              <a:endParaRPr lang="en-US" sz="2000" i="1" dirty="0">
                <a:latin typeface="+mn-lt"/>
              </a:endParaRPr>
            </a:p>
          </p:txBody>
        </p:sp>
        <p:sp>
          <p:nvSpPr>
            <p:cNvPr id="30" name="Freeform 29"/>
            <p:cNvSpPr/>
            <p:nvPr/>
          </p:nvSpPr>
          <p:spPr>
            <a:xfrm>
              <a:off x="1320501" y="6272605"/>
              <a:ext cx="2097741" cy="347830"/>
            </a:xfrm>
            <a:custGeom>
              <a:avLst/>
              <a:gdLst>
                <a:gd name="connsiteX0" fmla="*/ 0 w 2097741"/>
                <a:gd name="connsiteY0" fmla="*/ 0 h 652630"/>
                <a:gd name="connsiteX1" fmla="*/ 613186 w 2097741"/>
                <a:gd name="connsiteY1" fmla="*/ 623943 h 652630"/>
                <a:gd name="connsiteX2" fmla="*/ 2097741 w 2097741"/>
                <a:gd name="connsiteY2" fmla="*/ 172122 h 652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97741" h="652630">
                  <a:moveTo>
                    <a:pt x="0" y="0"/>
                  </a:moveTo>
                  <a:cubicBezTo>
                    <a:pt x="131781" y="297628"/>
                    <a:pt x="263563" y="595256"/>
                    <a:pt x="613186" y="623943"/>
                  </a:cubicBezTo>
                  <a:cubicBezTo>
                    <a:pt x="962809" y="652630"/>
                    <a:pt x="1530275" y="412376"/>
                    <a:pt x="2097741" y="172122"/>
                  </a:cubicBezTo>
                </a:path>
              </a:pathLst>
            </a:cu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7616554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1200" spc="-125" dirty="0" smtClean="0">
                <a:ln w="3175">
                  <a:noFill/>
                </a:ln>
              </a:rPr>
              <a:t>Identity Providers and STSs</a:t>
            </a:r>
            <a:endParaRPr lang="en-US" kern="1200" spc="-125" dirty="0">
              <a:ln w="3175">
                <a:noFill/>
              </a:ln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An </a:t>
            </a:r>
            <a:r>
              <a:rPr lang="en-US" sz="2800" i="1" dirty="0" smtClean="0">
                <a:solidFill>
                  <a:schemeClr val="tx2"/>
                </a:solidFill>
              </a:rPr>
              <a:t>identity provider </a:t>
            </a:r>
            <a:r>
              <a:rPr lang="en-US" sz="2800" dirty="0" smtClean="0"/>
              <a:t>(or </a:t>
            </a:r>
            <a:r>
              <a:rPr lang="en-US" sz="2800" i="1" dirty="0" smtClean="0">
                <a:solidFill>
                  <a:schemeClr val="tx2"/>
                </a:solidFill>
              </a:rPr>
              <a:t>issuer</a:t>
            </a:r>
            <a:r>
              <a:rPr lang="en-US" sz="2800" dirty="0" smtClean="0"/>
              <a:t>) is an authority that makes claims about an entity</a:t>
            </a:r>
          </a:p>
          <a:p>
            <a:pPr lvl="1"/>
            <a:r>
              <a:rPr lang="en-US" sz="2000" dirty="0" smtClean="0"/>
              <a:t>Common identity providers today:</a:t>
            </a:r>
          </a:p>
          <a:p>
            <a:pPr lvl="2"/>
            <a:r>
              <a:rPr lang="en-US" sz="1800" dirty="0" smtClean="0"/>
              <a:t>On your company’s network: Your employer</a:t>
            </a:r>
          </a:p>
          <a:p>
            <a:pPr lvl="2"/>
            <a:r>
              <a:rPr lang="en-US" sz="1800" dirty="0" smtClean="0"/>
              <a:t>On the Internet: Most often, you</a:t>
            </a:r>
            <a:endParaRPr lang="en-US" sz="2000" dirty="0" smtClean="0"/>
          </a:p>
          <a:p>
            <a:r>
              <a:rPr lang="en-US" sz="2800" dirty="0" smtClean="0"/>
              <a:t>An identity provider implements a </a:t>
            </a:r>
            <a:r>
              <a:rPr lang="en-US" sz="2800" i="1" dirty="0" smtClean="0">
                <a:solidFill>
                  <a:schemeClr val="tx2"/>
                </a:solidFill>
              </a:rPr>
              <a:t>security token service (STS)</a:t>
            </a:r>
          </a:p>
          <a:p>
            <a:pPr lvl="1"/>
            <a:r>
              <a:rPr lang="en-US" sz="2000" dirty="0" smtClean="0"/>
              <a:t>It’s software that issues tokens</a:t>
            </a:r>
          </a:p>
          <a:p>
            <a:pPr lvl="2"/>
            <a:r>
              <a:rPr lang="en-US" sz="1800" dirty="0" smtClean="0"/>
              <a:t>Requests for tokens are made via WS-Trust</a:t>
            </a:r>
          </a:p>
          <a:p>
            <a:pPr lvl="1"/>
            <a:r>
              <a:rPr lang="en-US" sz="2000" dirty="0" smtClean="0"/>
              <a:t>Many token formats can be used</a:t>
            </a:r>
          </a:p>
          <a:p>
            <a:pPr lvl="2"/>
            <a:r>
              <a:rPr lang="en-US" sz="1800" dirty="0" smtClean="0"/>
              <a:t>The SAML format is popular</a:t>
            </a:r>
          </a:p>
        </p:txBody>
      </p:sp>
    </p:spTree>
    <p:extLst>
      <p:ext uri="{BB962C8B-B14F-4D97-AF65-F5344CB8AC3E}">
        <p14:creationId xmlns:p14="http://schemas.microsoft.com/office/powerpoint/2010/main" val="122188062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 bwMode="auto">
          <a:xfrm>
            <a:off x="2057400" y="1764268"/>
            <a:ext cx="4191000" cy="1828800"/>
          </a:xfrm>
          <a:prstGeom prst="roundRect">
            <a:avLst/>
          </a:prstGeom>
          <a:ln>
            <a:headEnd type="none" w="med" len="med"/>
            <a:tailEnd type="stealth" w="lg" len="lg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2971800" y="1383268"/>
            <a:ext cx="2362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Calibri" pitchFamily="34" charset="0"/>
              </a:rPr>
              <a:t>Identity </a:t>
            </a:r>
            <a:r>
              <a:rPr lang="en-US" sz="1800" b="1" dirty="0" smtClean="0">
                <a:latin typeface="Calibri" pitchFamily="34" charset="0"/>
              </a:rPr>
              <a:t>Provider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17" name="Isosceles Triangle 50"/>
          <p:cNvSpPr>
            <a:spLocks noChangeArrowheads="1"/>
          </p:cNvSpPr>
          <p:nvPr/>
        </p:nvSpPr>
        <p:spPr bwMode="auto">
          <a:xfrm>
            <a:off x="2438400" y="2221468"/>
            <a:ext cx="1061358" cy="685800"/>
          </a:xfrm>
          <a:prstGeom prst="triangle">
            <a:avLst>
              <a:gd name="adj" fmla="val 52088"/>
            </a:avLst>
          </a:prstGeom>
          <a:gradFill rotWithShape="1">
            <a:gsLst>
              <a:gs pos="0">
                <a:srgbClr xmlns:mc="http://schemas.openxmlformats.org/markup-compatibility/2006" xmlns:a14="http://schemas.microsoft.com/office/drawing/2010/main" val="FFC000" mc:Ignorable=""/>
              </a:gs>
              <a:gs pos="100000">
                <a:srgbClr xmlns:mc="http://schemas.openxmlformats.org/markup-compatibility/2006" xmlns:a14="http://schemas.microsoft.com/office/drawing/2010/main" val="FF0000" mc:Ignorable=""/>
              </a:gs>
            </a:gsLst>
            <a:lin ang="2700000"/>
          </a:gradFill>
          <a:ln w="19050" algn="ctr">
            <a:noFill/>
            <a:round/>
            <a:headEnd/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anchor="ctr">
            <a:noAutofit/>
          </a:bodyPr>
          <a:lstStyle/>
          <a:p>
            <a:pPr algn="ctr"/>
            <a:endParaRPr lang="en-US" sz="5200" dirty="0"/>
          </a:p>
        </p:txBody>
      </p:sp>
      <p:grpSp>
        <p:nvGrpSpPr>
          <p:cNvPr id="2" name="Group 51"/>
          <p:cNvGrpSpPr/>
          <p:nvPr/>
        </p:nvGrpSpPr>
        <p:grpSpPr>
          <a:xfrm>
            <a:off x="2761415" y="2368425"/>
            <a:ext cx="461316" cy="431788"/>
            <a:chOff x="4343400" y="301242"/>
            <a:chExt cx="837965" cy="738857"/>
          </a:xfrm>
        </p:grpSpPr>
        <p:sp>
          <p:nvSpPr>
            <p:cNvPr id="19" name="Line 7"/>
            <p:cNvSpPr>
              <a:spLocks noChangeShapeType="1"/>
            </p:cNvSpPr>
            <p:nvPr/>
          </p:nvSpPr>
          <p:spPr bwMode="auto">
            <a:xfrm>
              <a:off x="4770807" y="377442"/>
              <a:ext cx="236309" cy="28790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20" name="Line 11"/>
            <p:cNvSpPr>
              <a:spLocks noChangeShapeType="1"/>
            </p:cNvSpPr>
            <p:nvPr/>
          </p:nvSpPr>
          <p:spPr bwMode="auto">
            <a:xfrm>
              <a:off x="4534257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21" name="Line 24"/>
            <p:cNvSpPr>
              <a:spLocks noChangeShapeType="1"/>
            </p:cNvSpPr>
            <p:nvPr/>
          </p:nvSpPr>
          <p:spPr bwMode="auto">
            <a:xfrm flipH="1">
              <a:off x="4530345" y="377442"/>
              <a:ext cx="240462" cy="29145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4705281" y="30124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23" name="Line 34"/>
            <p:cNvSpPr>
              <a:spLocks noChangeShapeType="1"/>
            </p:cNvSpPr>
            <p:nvPr/>
          </p:nvSpPr>
          <p:spPr bwMode="auto">
            <a:xfrm flipH="1">
              <a:off x="4381856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4466007" y="60604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4587668" y="902890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4343400" y="90360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27" name="Line 11"/>
            <p:cNvSpPr>
              <a:spLocks noChangeShapeType="1"/>
            </p:cNvSpPr>
            <p:nvPr/>
          </p:nvSpPr>
          <p:spPr bwMode="auto">
            <a:xfrm>
              <a:off x="4991457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28" name="Line 34"/>
            <p:cNvSpPr>
              <a:spLocks noChangeShapeType="1"/>
            </p:cNvSpPr>
            <p:nvPr/>
          </p:nvSpPr>
          <p:spPr bwMode="auto">
            <a:xfrm flipH="1">
              <a:off x="4839056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4923207" y="60604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5044868" y="902890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4800600" y="90360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</p:grpSp>
      <p:sp>
        <p:nvSpPr>
          <p:cNvPr id="33" name="Text Box 16"/>
          <p:cNvSpPr txBox="1">
            <a:spLocks noChangeArrowheads="1"/>
          </p:cNvSpPr>
          <p:nvPr/>
        </p:nvSpPr>
        <p:spPr bwMode="auto">
          <a:xfrm>
            <a:off x="2057400" y="2907268"/>
            <a:ext cx="1905000" cy="646331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Account/ Attribute Store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13" name="AutoShape 4"/>
          <p:cNvSpPr>
            <a:spLocks noChangeArrowheads="1"/>
          </p:cNvSpPr>
          <p:nvPr/>
        </p:nvSpPr>
        <p:spPr bwMode="auto">
          <a:xfrm>
            <a:off x="3962400" y="2297668"/>
            <a:ext cx="2209800" cy="776287"/>
          </a:xfrm>
          <a:prstGeom prst="hexagon">
            <a:avLst>
              <a:gd name="adj" fmla="val 37500"/>
              <a:gd name="vf" fmla="val 115470"/>
            </a:avLst>
          </a:prstGeom>
          <a:ln>
            <a:headEnd/>
            <a:tailEnd type="none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4114800" y="2373868"/>
            <a:ext cx="1905000" cy="646331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Security Token Service (STS)</a:t>
            </a:r>
            <a:endParaRPr lang="en-US" sz="1800" b="1" dirty="0">
              <a:latin typeface="Calibri" pitchFamily="34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2971800" y="1840468"/>
            <a:ext cx="1371600" cy="753035"/>
            <a:chOff x="2971800" y="1840468"/>
            <a:chExt cx="1371600" cy="753035"/>
          </a:xfrm>
        </p:grpSpPr>
        <p:sp>
          <p:nvSpPr>
            <p:cNvPr id="32" name="Text Box 28"/>
            <p:cNvSpPr txBox="1">
              <a:spLocks noChangeArrowheads="1"/>
            </p:cNvSpPr>
            <p:nvPr/>
          </p:nvSpPr>
          <p:spPr bwMode="auto">
            <a:xfrm>
              <a:off x="2971800" y="1840468"/>
              <a:ext cx="1371600" cy="52322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2) Get information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37" name="Freeform 36"/>
            <p:cNvSpPr/>
            <p:nvPr/>
          </p:nvSpPr>
          <p:spPr>
            <a:xfrm>
              <a:off x="3254188" y="2370880"/>
              <a:ext cx="770965" cy="222623"/>
            </a:xfrm>
            <a:custGeom>
              <a:avLst/>
              <a:gdLst>
                <a:gd name="connsiteX0" fmla="*/ 0 w 770965"/>
                <a:gd name="connsiteY0" fmla="*/ 222623 h 222623"/>
                <a:gd name="connsiteX1" fmla="*/ 394447 w 770965"/>
                <a:gd name="connsiteY1" fmla="*/ 7470 h 222623"/>
                <a:gd name="connsiteX2" fmla="*/ 770965 w 770965"/>
                <a:gd name="connsiteY2" fmla="*/ 177800 h 222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0965" h="222623">
                  <a:moveTo>
                    <a:pt x="0" y="222623"/>
                  </a:moveTo>
                  <a:cubicBezTo>
                    <a:pt x="132976" y="118781"/>
                    <a:pt x="265953" y="14940"/>
                    <a:pt x="394447" y="7470"/>
                  </a:cubicBezTo>
                  <a:cubicBezTo>
                    <a:pt x="522941" y="0"/>
                    <a:pt x="646953" y="88900"/>
                    <a:pt x="770965" y="177800"/>
                  </a:cubicBezTo>
                </a:path>
              </a:pathLst>
            </a:custGeom>
            <a:ln w="15875">
              <a:solidFill>
                <a:schemeClr val="tx1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3581400" y="3059668"/>
            <a:ext cx="1447800" cy="2133600"/>
            <a:chOff x="3581400" y="3059668"/>
            <a:chExt cx="1447800" cy="2133600"/>
          </a:xfrm>
        </p:grpSpPr>
        <p:sp>
          <p:nvSpPr>
            <p:cNvPr id="45" name="Freeform 44"/>
            <p:cNvSpPr/>
            <p:nvPr/>
          </p:nvSpPr>
          <p:spPr>
            <a:xfrm flipH="1">
              <a:off x="4267200" y="3059668"/>
              <a:ext cx="376718" cy="2133600"/>
            </a:xfrm>
            <a:custGeom>
              <a:avLst/>
              <a:gdLst>
                <a:gd name="connsiteX0" fmla="*/ 0 w 376718"/>
                <a:gd name="connsiteY0" fmla="*/ 2321959 h 2321959"/>
                <a:gd name="connsiteX1" fmla="*/ 369869 w 376718"/>
                <a:gd name="connsiteY1" fmla="*/ 1068512 h 2321959"/>
                <a:gd name="connsiteX2" fmla="*/ 41096 w 376718"/>
                <a:gd name="connsiteY2" fmla="*/ 0 h 2321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6718" h="2321959">
                  <a:moveTo>
                    <a:pt x="0" y="2321959"/>
                  </a:moveTo>
                  <a:cubicBezTo>
                    <a:pt x="181510" y="1888732"/>
                    <a:pt x="363020" y="1455505"/>
                    <a:pt x="369869" y="1068512"/>
                  </a:cubicBezTo>
                  <a:cubicBezTo>
                    <a:pt x="376718" y="681519"/>
                    <a:pt x="208907" y="340759"/>
                    <a:pt x="41096" y="0"/>
                  </a:cubicBezTo>
                </a:path>
              </a:pathLst>
            </a:custGeom>
            <a:ln w="15875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46" name="Text Box 25"/>
            <p:cNvSpPr txBox="1">
              <a:spLocks noChangeArrowheads="1"/>
            </p:cNvSpPr>
            <p:nvPr/>
          </p:nvSpPr>
          <p:spPr bwMode="auto">
            <a:xfrm>
              <a:off x="3581400" y="4050268"/>
              <a:ext cx="1447800" cy="738664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>
                  <a:latin typeface="Calibri" pitchFamily="34" charset="0"/>
                </a:rPr>
                <a:t>1) </a:t>
              </a:r>
              <a:r>
                <a:rPr lang="en-US" sz="1400" i="1" dirty="0" smtClean="0">
                  <a:latin typeface="Calibri" pitchFamily="34" charset="0"/>
                </a:rPr>
                <a:t>Authenticate user and request token</a:t>
              </a:r>
              <a:endParaRPr lang="en-US" sz="1400" i="1" dirty="0">
                <a:latin typeface="Calibri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333999" y="3059668"/>
            <a:ext cx="1447801" cy="2174000"/>
            <a:chOff x="5333999" y="3059668"/>
            <a:chExt cx="1447801" cy="2174000"/>
          </a:xfrm>
        </p:grpSpPr>
        <p:sp>
          <p:nvSpPr>
            <p:cNvPr id="47" name="Freeform 46"/>
            <p:cNvSpPr/>
            <p:nvPr/>
          </p:nvSpPr>
          <p:spPr>
            <a:xfrm>
              <a:off x="5679897" y="3059668"/>
              <a:ext cx="376718" cy="2174000"/>
            </a:xfrm>
            <a:custGeom>
              <a:avLst/>
              <a:gdLst>
                <a:gd name="connsiteX0" fmla="*/ 0 w 376718"/>
                <a:gd name="connsiteY0" fmla="*/ 2321959 h 2321959"/>
                <a:gd name="connsiteX1" fmla="*/ 369869 w 376718"/>
                <a:gd name="connsiteY1" fmla="*/ 1068512 h 2321959"/>
                <a:gd name="connsiteX2" fmla="*/ 41096 w 376718"/>
                <a:gd name="connsiteY2" fmla="*/ 0 h 2321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6718" h="2321959">
                  <a:moveTo>
                    <a:pt x="0" y="2321959"/>
                  </a:moveTo>
                  <a:cubicBezTo>
                    <a:pt x="181510" y="1888732"/>
                    <a:pt x="363020" y="1455505"/>
                    <a:pt x="369869" y="1068512"/>
                  </a:cubicBezTo>
                  <a:cubicBezTo>
                    <a:pt x="376718" y="681519"/>
                    <a:pt x="208907" y="340759"/>
                    <a:pt x="41096" y="0"/>
                  </a:cubicBezTo>
                </a:path>
              </a:pathLst>
            </a:custGeom>
            <a:ln w="15875">
              <a:solidFill>
                <a:schemeClr val="tx1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48" name="Text Box 25"/>
            <p:cNvSpPr txBox="1">
              <a:spLocks noChangeArrowheads="1"/>
            </p:cNvSpPr>
            <p:nvPr/>
          </p:nvSpPr>
          <p:spPr bwMode="auto">
            <a:xfrm>
              <a:off x="5334000" y="3680154"/>
              <a:ext cx="1447800" cy="523220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3) Create and return token</a:t>
              </a:r>
              <a:endParaRPr lang="en-US" sz="1400" i="1" dirty="0">
                <a:latin typeface="Calibri" pitchFamily="34" charset="0"/>
              </a:endParaRPr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5333999" y="4355068"/>
              <a:ext cx="1066801" cy="609600"/>
              <a:chOff x="5257799" y="4191000"/>
              <a:chExt cx="1066801" cy="609600"/>
            </a:xfrm>
          </p:grpSpPr>
          <p:sp>
            <p:nvSpPr>
              <p:cNvPr id="39" name="Rectangle 42"/>
              <p:cNvSpPr>
                <a:spLocks noChangeArrowheads="1"/>
              </p:cNvSpPr>
              <p:nvPr/>
            </p:nvSpPr>
            <p:spPr bwMode="auto">
              <a:xfrm>
                <a:off x="5257800" y="4191000"/>
                <a:ext cx="1066800" cy="609600"/>
              </a:xfrm>
              <a:prstGeom prst="rect">
                <a:avLst/>
              </a:prstGeom>
              <a:ln>
                <a:headEnd/>
                <a:tailEnd type="none" w="lg" len="lg"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square"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53" name="Group 52"/>
              <p:cNvGrpSpPr/>
              <p:nvPr/>
            </p:nvGrpSpPr>
            <p:grpSpPr>
              <a:xfrm>
                <a:off x="5257799" y="4343400"/>
                <a:ext cx="1059136" cy="304800"/>
                <a:chOff x="5257800" y="4343400"/>
                <a:chExt cx="1066800" cy="304800"/>
              </a:xfrm>
            </p:grpSpPr>
            <p:sp>
              <p:nvSpPr>
                <p:cNvPr id="40" name="Line 39"/>
                <p:cNvSpPr>
                  <a:spLocks noChangeShapeType="1"/>
                </p:cNvSpPr>
                <p:nvPr/>
              </p:nvSpPr>
              <p:spPr bwMode="auto">
                <a:xfrm>
                  <a:off x="5257800" y="4495800"/>
                  <a:ext cx="1066800" cy="0"/>
                </a:xfrm>
                <a:prstGeom prst="line">
                  <a:avLst/>
                </a:prstGeom>
                <a:noFill/>
                <a:ln w="3175">
                  <a:solidFill>
                    <a:schemeClr val="accent5"/>
                  </a:solidFill>
                  <a:round/>
                  <a:headEnd/>
                  <a:tailEnd type="none" w="lg" len="lg"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Line 40"/>
                <p:cNvSpPr>
                  <a:spLocks noChangeShapeType="1"/>
                </p:cNvSpPr>
                <p:nvPr/>
              </p:nvSpPr>
              <p:spPr bwMode="auto">
                <a:xfrm>
                  <a:off x="5257800" y="4648200"/>
                  <a:ext cx="1066800" cy="0"/>
                </a:xfrm>
                <a:prstGeom prst="line">
                  <a:avLst/>
                </a:prstGeom>
                <a:noFill/>
                <a:ln w="3175">
                  <a:solidFill>
                    <a:schemeClr val="accent5"/>
                  </a:solidFill>
                  <a:round/>
                  <a:headEnd/>
                  <a:tailEnd type="none" w="lg" len="lg"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Line 41"/>
                <p:cNvSpPr>
                  <a:spLocks noChangeShapeType="1"/>
                </p:cNvSpPr>
                <p:nvPr/>
              </p:nvSpPr>
              <p:spPr bwMode="auto">
                <a:xfrm>
                  <a:off x="5257800" y="4343400"/>
                  <a:ext cx="1066800" cy="0"/>
                </a:xfrm>
                <a:prstGeom prst="line">
                  <a:avLst/>
                </a:prstGeom>
                <a:noFill/>
                <a:ln w="3175">
                  <a:solidFill>
                    <a:schemeClr val="accent5"/>
                  </a:solidFill>
                  <a:round/>
                  <a:headEnd/>
                  <a:tailEnd type="none" w="lg" len="lg"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3" name="Text Box 30"/>
              <p:cNvSpPr txBox="1">
                <a:spLocks noChangeArrowheads="1"/>
              </p:cNvSpPr>
              <p:nvPr/>
            </p:nvSpPr>
            <p:spPr bwMode="auto">
              <a:xfrm>
                <a:off x="5257800" y="4267200"/>
                <a:ext cx="1066800" cy="369332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 type="none" w="lg" len="lg"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800" b="1" dirty="0" smtClean="0">
                    <a:latin typeface="Calibri" pitchFamily="34" charset="0"/>
                  </a:rPr>
                  <a:t>Token</a:t>
                </a:r>
                <a:endParaRPr lang="en-US" sz="1800" b="1" dirty="0">
                  <a:latin typeface="Calibri" pitchFamily="34" charset="0"/>
                </a:endParaRPr>
              </a:p>
            </p:txBody>
          </p:sp>
        </p:grpSp>
      </p:grpSp>
      <p:sp>
        <p:nvSpPr>
          <p:cNvPr id="34" name="Oval 32"/>
          <p:cNvSpPr>
            <a:spLocks noChangeArrowheads="1"/>
          </p:cNvSpPr>
          <p:nvPr/>
        </p:nvSpPr>
        <p:spPr bwMode="auto">
          <a:xfrm>
            <a:off x="4087812" y="5193268"/>
            <a:ext cx="2209800" cy="533400"/>
          </a:xfrm>
          <a:prstGeom prst="ellipse">
            <a:avLst/>
          </a:prstGeom>
          <a:ln>
            <a:headEnd/>
            <a:tailEnd type="non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Text Box 33"/>
          <p:cNvSpPr txBox="1">
            <a:spLocks noChangeArrowheads="1"/>
          </p:cNvSpPr>
          <p:nvPr/>
        </p:nvSpPr>
        <p:spPr bwMode="auto">
          <a:xfrm>
            <a:off x="4267200" y="5269468"/>
            <a:ext cx="19050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Browser or Client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38" name="Text Box 38"/>
          <p:cNvSpPr txBox="1">
            <a:spLocks noChangeArrowheads="1"/>
          </p:cNvSpPr>
          <p:nvPr/>
        </p:nvSpPr>
        <p:spPr bwMode="auto">
          <a:xfrm>
            <a:off x="4800600" y="6488668"/>
            <a:ext cx="6858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Calibri" pitchFamily="34" charset="0"/>
              </a:rPr>
              <a:t>User</a:t>
            </a:r>
          </a:p>
        </p:txBody>
      </p:sp>
      <p:sp>
        <p:nvSpPr>
          <p:cNvPr id="44" name="Oval 60" descr="Dark vertical"/>
          <p:cNvSpPr>
            <a:spLocks noChangeArrowheads="1"/>
          </p:cNvSpPr>
          <p:nvPr/>
        </p:nvSpPr>
        <p:spPr bwMode="auto">
          <a:xfrm>
            <a:off x="5076016" y="5879068"/>
            <a:ext cx="173360" cy="175314"/>
          </a:xfrm>
          <a:prstGeom prst="ellipse">
            <a:avLst/>
          </a:prstGeom>
          <a:pattFill prst="dkVert">
            <a:fgClr>
              <a:schemeClr val="tx1"/>
            </a:fgClr>
            <a:bgClr>
              <a:schemeClr val="bg2"/>
            </a:bgClr>
          </a:pattFill>
          <a:ln w="38100" algn="ctr">
            <a:noFill/>
            <a:round/>
            <a:headEnd/>
            <a:tailEnd type="none" w="lg" len="lg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grpSp>
        <p:nvGrpSpPr>
          <p:cNvPr id="4" name="Group 61"/>
          <p:cNvGrpSpPr>
            <a:grpSpLocks/>
          </p:cNvGrpSpPr>
          <p:nvPr/>
        </p:nvGrpSpPr>
        <p:grpSpPr bwMode="auto">
          <a:xfrm>
            <a:off x="5029200" y="6068943"/>
            <a:ext cx="258763" cy="419725"/>
            <a:chOff x="2976" y="1433"/>
            <a:chExt cx="912" cy="1495"/>
          </a:xfrm>
        </p:grpSpPr>
        <p:sp>
          <p:nvSpPr>
            <p:cNvPr id="50" name="AutoShape 62" descr="Dark vertical"/>
            <p:cNvSpPr>
              <a:spLocks noChangeArrowheads="1"/>
            </p:cNvSpPr>
            <p:nvPr/>
          </p:nvSpPr>
          <p:spPr bwMode="auto">
            <a:xfrm rot="10800000">
              <a:off x="2976" y="1433"/>
              <a:ext cx="912" cy="834"/>
            </a:xfrm>
            <a:prstGeom prst="triangle">
              <a:avLst>
                <a:gd name="adj" fmla="val 50000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1" name="AutoShape 63" descr="Dark vertical"/>
            <p:cNvSpPr>
              <a:spLocks noChangeArrowheads="1"/>
            </p:cNvSpPr>
            <p:nvPr/>
          </p:nvSpPr>
          <p:spPr bwMode="auto">
            <a:xfrm rot="17803396" flipH="1">
              <a:off x="2644" y="2160"/>
              <a:ext cx="1275" cy="262"/>
            </a:xfrm>
            <a:prstGeom prst="parallelogram">
              <a:avLst>
                <a:gd name="adj" fmla="val 33502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2" name="AutoShape 64" descr="Dark vertical"/>
            <p:cNvSpPr>
              <a:spLocks noChangeArrowheads="1"/>
            </p:cNvSpPr>
            <p:nvPr/>
          </p:nvSpPr>
          <p:spPr bwMode="auto">
            <a:xfrm rot="3796604">
              <a:off x="2950" y="2160"/>
              <a:ext cx="1275" cy="262"/>
            </a:xfrm>
            <a:prstGeom prst="parallelogram">
              <a:avLst>
                <a:gd name="adj" fmla="val 33502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49" name="Title 4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mtClean="0"/>
              <a:t>Getting a Token</a:t>
            </a:r>
            <a:br>
              <a:rPr smtClean="0"/>
            </a:br>
            <a:r>
              <a:rPr sz="3200" smtClean="0">
                <a:solidFill>
                  <a:schemeClr val="tx2"/>
                </a:solidFill>
              </a:rPr>
              <a:t>Illustrating an identity provider and an STS</a:t>
            </a:r>
            <a:endParaRPr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19919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/>
          <p:cNvGrpSpPr/>
          <p:nvPr/>
        </p:nvGrpSpPr>
        <p:grpSpPr>
          <a:xfrm>
            <a:off x="5257800" y="1688068"/>
            <a:ext cx="1828800" cy="1108321"/>
            <a:chOff x="5257800" y="1688068"/>
            <a:chExt cx="1828800" cy="1108321"/>
          </a:xfrm>
        </p:grpSpPr>
        <p:cxnSp>
          <p:nvCxnSpPr>
            <p:cNvPr id="82" name="Straight Connector 81"/>
            <p:cNvCxnSpPr/>
            <p:nvPr/>
          </p:nvCxnSpPr>
          <p:spPr bwMode="auto">
            <a:xfrm rot="16200000" flipV="1">
              <a:off x="5806177" y="2297014"/>
              <a:ext cx="632992" cy="365757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83" name="Straight Connector 82"/>
            <p:cNvCxnSpPr/>
            <p:nvPr/>
          </p:nvCxnSpPr>
          <p:spPr bwMode="auto">
            <a:xfrm rot="5400000" flipH="1" flipV="1">
              <a:off x="6159459" y="2310409"/>
              <a:ext cx="452023" cy="42654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lg" len="lg"/>
            </a:ln>
            <a:effectLst/>
          </p:spPr>
        </p:cxnSp>
        <p:grpSp>
          <p:nvGrpSpPr>
            <p:cNvPr id="69" name="Group 68"/>
            <p:cNvGrpSpPr/>
            <p:nvPr/>
          </p:nvGrpSpPr>
          <p:grpSpPr>
            <a:xfrm>
              <a:off x="5257800" y="1688068"/>
              <a:ext cx="1828800" cy="622763"/>
              <a:chOff x="5257800" y="1688068"/>
              <a:chExt cx="1828800" cy="622763"/>
            </a:xfrm>
          </p:grpSpPr>
          <p:sp>
            <p:nvSpPr>
              <p:cNvPr id="91" name="Rectangle 90"/>
              <p:cNvSpPr/>
              <p:nvPr/>
            </p:nvSpPr>
            <p:spPr bwMode="auto">
              <a:xfrm>
                <a:off x="5924551" y="2034389"/>
                <a:ext cx="533400" cy="138221"/>
              </a:xfrm>
              <a:prstGeom prst="rect">
                <a:avLst/>
              </a:prstGeom>
              <a:ln>
                <a:headEnd type="none" w="med" len="med"/>
                <a:tailEnd type="stealth" w="lg" len="lg"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92" name="Rectangle 91"/>
              <p:cNvSpPr/>
              <p:nvPr/>
            </p:nvSpPr>
            <p:spPr bwMode="auto">
              <a:xfrm>
                <a:off x="6000751" y="2103499"/>
                <a:ext cx="533400" cy="138221"/>
              </a:xfrm>
              <a:prstGeom prst="rect">
                <a:avLst/>
              </a:prstGeom>
              <a:ln>
                <a:headEnd type="none" w="med" len="med"/>
                <a:tailEnd type="stealth" w="lg" len="lg"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 bwMode="auto">
              <a:xfrm>
                <a:off x="6076951" y="2172610"/>
                <a:ext cx="533400" cy="138221"/>
              </a:xfrm>
              <a:prstGeom prst="rect">
                <a:avLst/>
              </a:prstGeom>
              <a:ln>
                <a:headEnd type="none" w="med" len="med"/>
                <a:tailEnd type="stealth" w="lg" len="lg"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86" name="Text Box 23"/>
              <p:cNvSpPr txBox="1">
                <a:spLocks noChangeArrowheads="1"/>
              </p:cNvSpPr>
              <p:nvPr/>
            </p:nvSpPr>
            <p:spPr bwMode="auto">
              <a:xfrm>
                <a:off x="5257800" y="1688068"/>
                <a:ext cx="1828800" cy="307777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 type="none" w="lg" len="lg"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i="1" dirty="0" smtClean="0"/>
                  <a:t> </a:t>
                </a:r>
                <a:r>
                  <a:rPr lang="en-US" sz="1400" i="1" dirty="0" smtClean="0">
                    <a:latin typeface="Calibri" pitchFamily="34" charset="0"/>
                  </a:rPr>
                  <a:t>4) </a:t>
                </a:r>
                <a:r>
                  <a:rPr lang="en-US" sz="1400" i="1" dirty="0">
                    <a:latin typeface="Calibri" pitchFamily="34" charset="0"/>
                  </a:rPr>
                  <a:t>Use claims in token</a:t>
                </a:r>
              </a:p>
            </p:txBody>
          </p:sp>
        </p:grpSp>
      </p:grpSp>
      <p:sp>
        <p:nvSpPr>
          <p:cNvPr id="167968" name="Oval 32"/>
          <p:cNvSpPr>
            <a:spLocks noChangeArrowheads="1"/>
          </p:cNvSpPr>
          <p:nvPr/>
        </p:nvSpPr>
        <p:spPr bwMode="auto">
          <a:xfrm>
            <a:off x="2792412" y="5193268"/>
            <a:ext cx="2209800" cy="533400"/>
          </a:xfrm>
          <a:prstGeom prst="ellipse">
            <a:avLst/>
          </a:prstGeom>
          <a:ln>
            <a:headEnd/>
            <a:tailEnd type="non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7969" name="Text Box 33"/>
          <p:cNvSpPr txBox="1">
            <a:spLocks noChangeArrowheads="1"/>
          </p:cNvSpPr>
          <p:nvPr/>
        </p:nvSpPr>
        <p:spPr bwMode="auto">
          <a:xfrm>
            <a:off x="2971800" y="5269468"/>
            <a:ext cx="19050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Browser or Client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167974" name="Text Box 38"/>
          <p:cNvSpPr txBox="1">
            <a:spLocks noChangeArrowheads="1"/>
          </p:cNvSpPr>
          <p:nvPr/>
        </p:nvSpPr>
        <p:spPr bwMode="auto">
          <a:xfrm>
            <a:off x="3505200" y="6488668"/>
            <a:ext cx="6858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Calibri" pitchFamily="34" charset="0"/>
              </a:rPr>
              <a:t>User</a:t>
            </a:r>
          </a:p>
        </p:txBody>
      </p:sp>
      <p:sp>
        <p:nvSpPr>
          <p:cNvPr id="53" name="Oval 60" descr="Dark vertical"/>
          <p:cNvSpPr>
            <a:spLocks noChangeArrowheads="1"/>
          </p:cNvSpPr>
          <p:nvPr/>
        </p:nvSpPr>
        <p:spPr bwMode="auto">
          <a:xfrm>
            <a:off x="3780616" y="5879068"/>
            <a:ext cx="173360" cy="175314"/>
          </a:xfrm>
          <a:prstGeom prst="ellipse">
            <a:avLst/>
          </a:prstGeom>
          <a:pattFill prst="dkVert">
            <a:fgClr>
              <a:schemeClr val="tx1"/>
            </a:fgClr>
            <a:bgClr>
              <a:schemeClr val="bg2"/>
            </a:bgClr>
          </a:pattFill>
          <a:ln w="38100" algn="ctr">
            <a:noFill/>
            <a:round/>
            <a:headEnd/>
            <a:tailEnd type="none" w="lg" len="lg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grpSp>
        <p:nvGrpSpPr>
          <p:cNvPr id="2" name="Group 61"/>
          <p:cNvGrpSpPr>
            <a:grpSpLocks/>
          </p:cNvGrpSpPr>
          <p:nvPr/>
        </p:nvGrpSpPr>
        <p:grpSpPr bwMode="auto">
          <a:xfrm>
            <a:off x="3733800" y="6068943"/>
            <a:ext cx="258763" cy="419725"/>
            <a:chOff x="2976" y="1433"/>
            <a:chExt cx="912" cy="1495"/>
          </a:xfrm>
        </p:grpSpPr>
        <p:sp>
          <p:nvSpPr>
            <p:cNvPr id="55" name="AutoShape 62" descr="Dark vertical"/>
            <p:cNvSpPr>
              <a:spLocks noChangeArrowheads="1"/>
            </p:cNvSpPr>
            <p:nvPr/>
          </p:nvSpPr>
          <p:spPr bwMode="auto">
            <a:xfrm rot="10800000">
              <a:off x="2976" y="1433"/>
              <a:ext cx="912" cy="834"/>
            </a:xfrm>
            <a:prstGeom prst="triangle">
              <a:avLst>
                <a:gd name="adj" fmla="val 50000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6" name="AutoShape 63" descr="Dark vertical"/>
            <p:cNvSpPr>
              <a:spLocks noChangeArrowheads="1"/>
            </p:cNvSpPr>
            <p:nvPr/>
          </p:nvSpPr>
          <p:spPr bwMode="auto">
            <a:xfrm rot="17803396" flipH="1">
              <a:off x="2644" y="2160"/>
              <a:ext cx="1275" cy="262"/>
            </a:xfrm>
            <a:prstGeom prst="parallelogram">
              <a:avLst>
                <a:gd name="adj" fmla="val 33502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7" name="AutoShape 64" descr="Dark vertical"/>
            <p:cNvSpPr>
              <a:spLocks noChangeArrowheads="1"/>
            </p:cNvSpPr>
            <p:nvPr/>
          </p:nvSpPr>
          <p:spPr bwMode="auto">
            <a:xfrm rot="3796604">
              <a:off x="2950" y="2160"/>
              <a:ext cx="1275" cy="262"/>
            </a:xfrm>
            <a:prstGeom prst="parallelogram">
              <a:avLst>
                <a:gd name="adj" fmla="val 33502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48" name="Rounded Rectangle 47"/>
          <p:cNvSpPr/>
          <p:nvPr/>
        </p:nvSpPr>
        <p:spPr bwMode="auto">
          <a:xfrm>
            <a:off x="457200" y="2831068"/>
            <a:ext cx="2438400" cy="914400"/>
          </a:xfrm>
          <a:prstGeom prst="roundRect">
            <a:avLst/>
          </a:prstGeom>
          <a:ln>
            <a:headEnd type="none" w="med" len="med"/>
            <a:tailEnd type="stealth" w="lg" len="lg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US" sz="240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9" name="Text Box 16"/>
          <p:cNvSpPr txBox="1">
            <a:spLocks noChangeArrowheads="1"/>
          </p:cNvSpPr>
          <p:nvPr/>
        </p:nvSpPr>
        <p:spPr bwMode="auto">
          <a:xfrm>
            <a:off x="533400" y="2450068"/>
            <a:ext cx="22860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Calibri" pitchFamily="34" charset="0"/>
              </a:rPr>
              <a:t>Identity </a:t>
            </a:r>
            <a:r>
              <a:rPr lang="en-US" sz="1800" b="1" dirty="0" smtClean="0">
                <a:latin typeface="Calibri" pitchFamily="34" charset="0"/>
              </a:rPr>
              <a:t>Provider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50" name="Isosceles Triangle 50"/>
          <p:cNvSpPr>
            <a:spLocks noChangeArrowheads="1"/>
          </p:cNvSpPr>
          <p:nvPr/>
        </p:nvSpPr>
        <p:spPr bwMode="auto">
          <a:xfrm>
            <a:off x="685800" y="2907268"/>
            <a:ext cx="1061358" cy="685800"/>
          </a:xfrm>
          <a:prstGeom prst="triangle">
            <a:avLst>
              <a:gd name="adj" fmla="val 52088"/>
            </a:avLst>
          </a:prstGeom>
          <a:gradFill rotWithShape="1">
            <a:gsLst>
              <a:gs pos="0">
                <a:srgbClr xmlns:mc="http://schemas.openxmlformats.org/markup-compatibility/2006" xmlns:a14="http://schemas.microsoft.com/office/drawing/2010/main" val="FFC000" mc:Ignorable=""/>
              </a:gs>
              <a:gs pos="100000">
                <a:srgbClr xmlns:mc="http://schemas.openxmlformats.org/markup-compatibility/2006" xmlns:a14="http://schemas.microsoft.com/office/drawing/2010/main" val="FF0000" mc:Ignorable=""/>
              </a:gs>
            </a:gsLst>
            <a:lin ang="2700000"/>
          </a:gradFill>
          <a:ln w="19050" algn="ctr">
            <a:noFill/>
            <a:round/>
            <a:headEnd/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anchor="ctr">
            <a:noAutofit/>
          </a:bodyPr>
          <a:lstStyle/>
          <a:p>
            <a:pPr algn="ctr"/>
            <a:endParaRPr lang="en-US" sz="5200" dirty="0"/>
          </a:p>
        </p:txBody>
      </p:sp>
      <p:grpSp>
        <p:nvGrpSpPr>
          <p:cNvPr id="3" name="Group 51"/>
          <p:cNvGrpSpPr/>
          <p:nvPr/>
        </p:nvGrpSpPr>
        <p:grpSpPr>
          <a:xfrm>
            <a:off x="1008815" y="3054225"/>
            <a:ext cx="461316" cy="431788"/>
            <a:chOff x="4343400" y="301242"/>
            <a:chExt cx="837965" cy="738857"/>
          </a:xfrm>
        </p:grpSpPr>
        <p:sp>
          <p:nvSpPr>
            <p:cNvPr id="52" name="Line 7"/>
            <p:cNvSpPr>
              <a:spLocks noChangeShapeType="1"/>
            </p:cNvSpPr>
            <p:nvPr/>
          </p:nvSpPr>
          <p:spPr bwMode="auto">
            <a:xfrm>
              <a:off x="4770807" y="377442"/>
              <a:ext cx="236309" cy="28790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58" name="Line 11"/>
            <p:cNvSpPr>
              <a:spLocks noChangeShapeType="1"/>
            </p:cNvSpPr>
            <p:nvPr/>
          </p:nvSpPr>
          <p:spPr bwMode="auto">
            <a:xfrm>
              <a:off x="4534257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59" name="Line 24"/>
            <p:cNvSpPr>
              <a:spLocks noChangeShapeType="1"/>
            </p:cNvSpPr>
            <p:nvPr/>
          </p:nvSpPr>
          <p:spPr bwMode="auto">
            <a:xfrm flipH="1">
              <a:off x="4530345" y="377442"/>
              <a:ext cx="240462" cy="29145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67" name="Rectangle 66"/>
            <p:cNvSpPr>
              <a:spLocks noChangeArrowheads="1"/>
            </p:cNvSpPr>
            <p:nvPr/>
          </p:nvSpPr>
          <p:spPr bwMode="auto">
            <a:xfrm>
              <a:off x="4705281" y="30124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71" name="Line 34"/>
            <p:cNvSpPr>
              <a:spLocks noChangeShapeType="1"/>
            </p:cNvSpPr>
            <p:nvPr/>
          </p:nvSpPr>
          <p:spPr bwMode="auto">
            <a:xfrm flipH="1">
              <a:off x="4381856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75" name="Rectangle 74"/>
            <p:cNvSpPr>
              <a:spLocks noChangeArrowheads="1"/>
            </p:cNvSpPr>
            <p:nvPr/>
          </p:nvSpPr>
          <p:spPr bwMode="auto">
            <a:xfrm>
              <a:off x="4466007" y="60604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76" name="Rectangle 75"/>
            <p:cNvSpPr>
              <a:spLocks noChangeArrowheads="1"/>
            </p:cNvSpPr>
            <p:nvPr/>
          </p:nvSpPr>
          <p:spPr bwMode="auto">
            <a:xfrm>
              <a:off x="4587668" y="902890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4343400" y="90360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4" name="Line 11"/>
            <p:cNvSpPr>
              <a:spLocks noChangeShapeType="1"/>
            </p:cNvSpPr>
            <p:nvPr/>
          </p:nvSpPr>
          <p:spPr bwMode="auto">
            <a:xfrm>
              <a:off x="4991457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5" name="Line 34"/>
            <p:cNvSpPr>
              <a:spLocks noChangeShapeType="1"/>
            </p:cNvSpPr>
            <p:nvPr/>
          </p:nvSpPr>
          <p:spPr bwMode="auto">
            <a:xfrm flipH="1">
              <a:off x="4839056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4923207" y="60604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8" name="Rectangle 87"/>
            <p:cNvSpPr>
              <a:spLocks noChangeArrowheads="1"/>
            </p:cNvSpPr>
            <p:nvPr/>
          </p:nvSpPr>
          <p:spPr bwMode="auto">
            <a:xfrm>
              <a:off x="5044868" y="902890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9" name="Rectangle 88"/>
            <p:cNvSpPr>
              <a:spLocks noChangeArrowheads="1"/>
            </p:cNvSpPr>
            <p:nvPr/>
          </p:nvSpPr>
          <p:spPr bwMode="auto">
            <a:xfrm>
              <a:off x="4800600" y="90360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</p:grpSp>
      <p:sp>
        <p:nvSpPr>
          <p:cNvPr id="97" name="Freeform 96"/>
          <p:cNvSpPr/>
          <p:nvPr/>
        </p:nvSpPr>
        <p:spPr>
          <a:xfrm>
            <a:off x="1501589" y="3135868"/>
            <a:ext cx="403411" cy="152400"/>
          </a:xfrm>
          <a:custGeom>
            <a:avLst/>
            <a:gdLst>
              <a:gd name="connsiteX0" fmla="*/ 0 w 770965"/>
              <a:gd name="connsiteY0" fmla="*/ 222623 h 222623"/>
              <a:gd name="connsiteX1" fmla="*/ 394447 w 770965"/>
              <a:gd name="connsiteY1" fmla="*/ 7470 h 222623"/>
              <a:gd name="connsiteX2" fmla="*/ 770965 w 770965"/>
              <a:gd name="connsiteY2" fmla="*/ 177800 h 222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0965" h="222623">
                <a:moveTo>
                  <a:pt x="0" y="222623"/>
                </a:moveTo>
                <a:cubicBezTo>
                  <a:pt x="132976" y="118781"/>
                  <a:pt x="265953" y="14940"/>
                  <a:pt x="394447" y="7470"/>
                </a:cubicBezTo>
                <a:cubicBezTo>
                  <a:pt x="522941" y="0"/>
                  <a:pt x="646953" y="88900"/>
                  <a:pt x="770965" y="177800"/>
                </a:cubicBezTo>
              </a:path>
            </a:pathLst>
          </a:custGeom>
          <a:ln w="15875">
            <a:solidFill>
              <a:schemeClr val="tx1"/>
            </a:solidFill>
            <a:prstDash val="sysDash"/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itle 5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Acquiring and Using a Token</a:t>
            </a:r>
            <a:endParaRPr lang="en-US" dirty="0"/>
          </a:p>
        </p:txBody>
      </p:sp>
      <p:grpSp>
        <p:nvGrpSpPr>
          <p:cNvPr id="64" name="Group 63"/>
          <p:cNvGrpSpPr/>
          <p:nvPr/>
        </p:nvGrpSpPr>
        <p:grpSpPr>
          <a:xfrm>
            <a:off x="1384300" y="3440668"/>
            <a:ext cx="1600200" cy="2064871"/>
            <a:chOff x="1384300" y="3440668"/>
            <a:chExt cx="1600200" cy="2064871"/>
          </a:xfrm>
        </p:grpSpPr>
        <p:sp>
          <p:nvSpPr>
            <p:cNvPr id="98" name="Freeform 97"/>
            <p:cNvSpPr/>
            <p:nvPr/>
          </p:nvSpPr>
          <p:spPr>
            <a:xfrm>
              <a:off x="2111188" y="3440668"/>
              <a:ext cx="658906" cy="2064871"/>
            </a:xfrm>
            <a:custGeom>
              <a:avLst/>
              <a:gdLst>
                <a:gd name="connsiteX0" fmla="*/ 658906 w 658906"/>
                <a:gd name="connsiteY0" fmla="*/ 1819835 h 1899024"/>
                <a:gd name="connsiteX1" fmla="*/ 76200 w 658906"/>
                <a:gd name="connsiteY1" fmla="*/ 1595718 h 1899024"/>
                <a:gd name="connsiteX2" fmla="*/ 201706 w 658906"/>
                <a:gd name="connsiteY2" fmla="*/ 0 h 1899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8906" h="1899024">
                  <a:moveTo>
                    <a:pt x="658906" y="1819835"/>
                  </a:moveTo>
                  <a:cubicBezTo>
                    <a:pt x="405653" y="1859429"/>
                    <a:pt x="152400" y="1899024"/>
                    <a:pt x="76200" y="1595718"/>
                  </a:cubicBezTo>
                  <a:cubicBezTo>
                    <a:pt x="0" y="1292412"/>
                    <a:pt x="100853" y="646206"/>
                    <a:pt x="201706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stealth" w="lg" len="lg"/>
              <a:tailEnd type="none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167961" name="Text Box 25"/>
            <p:cNvSpPr txBox="1">
              <a:spLocks noChangeArrowheads="1"/>
            </p:cNvSpPr>
            <p:nvPr/>
          </p:nvSpPr>
          <p:spPr bwMode="auto">
            <a:xfrm>
              <a:off x="1384300" y="4749800"/>
              <a:ext cx="1600200" cy="523220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>
                  <a:latin typeface="Calibri" pitchFamily="34" charset="0"/>
                </a:rPr>
                <a:t>1) </a:t>
              </a:r>
              <a:r>
                <a:rPr lang="en-US" sz="1400" i="1" dirty="0" smtClean="0">
                  <a:latin typeface="Calibri" pitchFamily="34" charset="0"/>
                </a:rPr>
                <a:t>Authenticate user and get token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63" name="Text Box 30"/>
            <p:cNvSpPr txBox="1">
              <a:spLocks noChangeArrowheads="1"/>
            </p:cNvSpPr>
            <p:nvPr/>
          </p:nvSpPr>
          <p:spPr bwMode="auto">
            <a:xfrm>
              <a:off x="1676400" y="4202668"/>
              <a:ext cx="1066800" cy="369332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Token</a:t>
              </a:r>
              <a:endParaRPr lang="en-US" sz="1800" b="1" dirty="0">
                <a:latin typeface="Calibri" pitchFamily="34" charset="0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4876800" y="3669268"/>
            <a:ext cx="1905000" cy="1809964"/>
            <a:chOff x="4876800" y="3669268"/>
            <a:chExt cx="1905000" cy="1809964"/>
          </a:xfrm>
        </p:grpSpPr>
        <p:sp>
          <p:nvSpPr>
            <p:cNvPr id="167960" name="Freeform 24"/>
            <p:cNvSpPr>
              <a:spLocks/>
            </p:cNvSpPr>
            <p:nvPr/>
          </p:nvSpPr>
          <p:spPr bwMode="auto">
            <a:xfrm>
              <a:off x="4876800" y="3669268"/>
              <a:ext cx="1371600" cy="1809964"/>
            </a:xfrm>
            <a:custGeom>
              <a:avLst/>
              <a:gdLst/>
              <a:ahLst/>
              <a:cxnLst>
                <a:cxn ang="0">
                  <a:pos x="0" y="1891"/>
                </a:cxn>
                <a:cxn ang="0">
                  <a:pos x="863" y="1327"/>
                </a:cxn>
                <a:cxn ang="0">
                  <a:pos x="1029" y="0"/>
                </a:cxn>
              </a:cxnLst>
              <a:rect l="0" t="0" r="r" b="b"/>
              <a:pathLst>
                <a:path w="1035" h="1891">
                  <a:moveTo>
                    <a:pt x="0" y="1891"/>
                  </a:moveTo>
                  <a:cubicBezTo>
                    <a:pt x="144" y="1797"/>
                    <a:pt x="691" y="1642"/>
                    <a:pt x="863" y="1327"/>
                  </a:cubicBezTo>
                  <a:cubicBezTo>
                    <a:pt x="1035" y="1012"/>
                    <a:pt x="995" y="276"/>
                    <a:pt x="1029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167959" name="Text Box 23"/>
            <p:cNvSpPr txBox="1">
              <a:spLocks noChangeArrowheads="1"/>
            </p:cNvSpPr>
            <p:nvPr/>
          </p:nvSpPr>
          <p:spPr bwMode="auto">
            <a:xfrm>
              <a:off x="5638800" y="4050268"/>
              <a:ext cx="1143000" cy="523220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2) Submit token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78" name="Text Box 30"/>
            <p:cNvSpPr txBox="1">
              <a:spLocks noChangeArrowheads="1"/>
            </p:cNvSpPr>
            <p:nvPr/>
          </p:nvSpPr>
          <p:spPr bwMode="auto">
            <a:xfrm>
              <a:off x="5334000" y="4812268"/>
              <a:ext cx="1066800" cy="369332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Token</a:t>
              </a:r>
              <a:endParaRPr lang="en-US" sz="1800" b="1" dirty="0">
                <a:latin typeface="Calibri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7228726" y="3821668"/>
            <a:ext cx="1153274" cy="822571"/>
            <a:chOff x="7228726" y="3821668"/>
            <a:chExt cx="1153274" cy="822571"/>
          </a:xfrm>
        </p:grpSpPr>
        <p:sp>
          <p:nvSpPr>
            <p:cNvPr id="45" name="Flowchart: Punched Tape 44"/>
            <p:cNvSpPr/>
            <p:nvPr/>
          </p:nvSpPr>
          <p:spPr>
            <a:xfrm flipH="1">
              <a:off x="7239000" y="3821668"/>
              <a:ext cx="1143000" cy="822571"/>
            </a:xfrm>
            <a:prstGeom prst="flowChartPunchedTape">
              <a:avLst/>
            </a:prstGeom>
            <a:ln>
              <a:headEnd type="none" w="lg" len="lg"/>
              <a:tailEnd type="stealth" w="lg" len="lg"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>
          <p:nvSpPr>
            <p:cNvPr id="46" name="Text Box 23"/>
            <p:cNvSpPr txBox="1">
              <a:spLocks noChangeArrowheads="1"/>
            </p:cNvSpPr>
            <p:nvPr/>
          </p:nvSpPr>
          <p:spPr bwMode="auto">
            <a:xfrm>
              <a:off x="7228726" y="3967456"/>
              <a:ext cx="1143000" cy="52322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i="1" dirty="0" smtClean="0">
                  <a:latin typeface="Calibri" pitchFamily="34" charset="0"/>
                </a:rPr>
                <a:t>List of Trusted STSs</a:t>
              </a:r>
            </a:p>
          </p:txBody>
        </p:sp>
      </p:grpSp>
      <p:sp>
        <p:nvSpPr>
          <p:cNvPr id="80" name="Oval 32"/>
          <p:cNvSpPr>
            <a:spLocks noChangeArrowheads="1"/>
          </p:cNvSpPr>
          <p:nvPr/>
        </p:nvSpPr>
        <p:spPr bwMode="auto">
          <a:xfrm>
            <a:off x="5257800" y="2526268"/>
            <a:ext cx="1981200" cy="533400"/>
          </a:xfrm>
          <a:prstGeom prst="ellipse">
            <a:avLst/>
          </a:prstGeom>
          <a:ln>
            <a:headEnd/>
            <a:tailEnd type="none" w="lg" len="lg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7951" name="Text Box 15"/>
          <p:cNvSpPr txBox="1">
            <a:spLocks noChangeArrowheads="1"/>
          </p:cNvSpPr>
          <p:nvPr/>
        </p:nvSpPr>
        <p:spPr bwMode="auto">
          <a:xfrm>
            <a:off x="5257800" y="2602468"/>
            <a:ext cx="1981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Application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6858000" y="2678668"/>
            <a:ext cx="1981200" cy="1219200"/>
            <a:chOff x="6858000" y="2678668"/>
            <a:chExt cx="1981200" cy="1219200"/>
          </a:xfrm>
        </p:grpSpPr>
        <p:sp>
          <p:nvSpPr>
            <p:cNvPr id="61" name="Freeform 60"/>
            <p:cNvSpPr/>
            <p:nvPr/>
          </p:nvSpPr>
          <p:spPr>
            <a:xfrm>
              <a:off x="6858000" y="3135868"/>
              <a:ext cx="1003300" cy="762000"/>
            </a:xfrm>
            <a:custGeom>
              <a:avLst/>
              <a:gdLst>
                <a:gd name="connsiteX0" fmla="*/ 0 w 482600"/>
                <a:gd name="connsiteY0" fmla="*/ 213783 h 886883"/>
                <a:gd name="connsiteX1" fmla="*/ 355600 w 482600"/>
                <a:gd name="connsiteY1" fmla="*/ 112183 h 886883"/>
                <a:gd name="connsiteX2" fmla="*/ 482600 w 482600"/>
                <a:gd name="connsiteY2" fmla="*/ 886883 h 886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2600" h="886883">
                  <a:moveTo>
                    <a:pt x="0" y="213783"/>
                  </a:moveTo>
                  <a:cubicBezTo>
                    <a:pt x="137583" y="106891"/>
                    <a:pt x="275167" y="0"/>
                    <a:pt x="355600" y="112183"/>
                  </a:cubicBezTo>
                  <a:cubicBezTo>
                    <a:pt x="436033" y="224366"/>
                    <a:pt x="459316" y="555624"/>
                    <a:pt x="482600" y="886883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51" name="Text Box 23"/>
            <p:cNvSpPr txBox="1">
              <a:spLocks noChangeArrowheads="1"/>
            </p:cNvSpPr>
            <p:nvPr/>
          </p:nvSpPr>
          <p:spPr bwMode="auto">
            <a:xfrm>
              <a:off x="7315200" y="2678668"/>
              <a:ext cx="1524000" cy="954107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3) Verify token’s signature and check whether this STS is trusted</a:t>
              </a:r>
              <a:endParaRPr lang="en-US" sz="1400" i="1" dirty="0">
                <a:latin typeface="Calibri" pitchFamily="34" charset="0"/>
              </a:endParaRPr>
            </a:p>
          </p:txBody>
        </p:sp>
      </p:grpSp>
      <p:sp>
        <p:nvSpPr>
          <p:cNvPr id="62" name="Text Box 33"/>
          <p:cNvSpPr txBox="1">
            <a:spLocks noChangeArrowheads="1"/>
          </p:cNvSpPr>
          <p:nvPr/>
        </p:nvSpPr>
        <p:spPr bwMode="auto">
          <a:xfrm>
            <a:off x="5562600" y="3059668"/>
            <a:ext cx="1371600" cy="646331"/>
          </a:xfrm>
          <a:prstGeom prst="rect">
            <a:avLst/>
          </a:prstGeom>
          <a:ln>
            <a:headEnd/>
            <a:tailEnd type="none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Identity Library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95" name="AutoShape 4"/>
          <p:cNvSpPr>
            <a:spLocks noChangeArrowheads="1"/>
          </p:cNvSpPr>
          <p:nvPr/>
        </p:nvSpPr>
        <p:spPr bwMode="auto">
          <a:xfrm>
            <a:off x="1905000" y="2983469"/>
            <a:ext cx="838200" cy="533400"/>
          </a:xfrm>
          <a:prstGeom prst="hexagon">
            <a:avLst>
              <a:gd name="adj" fmla="val 37500"/>
              <a:gd name="vf" fmla="val 115470"/>
            </a:avLst>
          </a:prstGeom>
          <a:ln>
            <a:headEnd/>
            <a:tailEnd type="none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6" name="Text Box 16"/>
          <p:cNvSpPr txBox="1">
            <a:spLocks noChangeArrowheads="1"/>
          </p:cNvSpPr>
          <p:nvPr/>
        </p:nvSpPr>
        <p:spPr bwMode="auto">
          <a:xfrm>
            <a:off x="1905000" y="3059668"/>
            <a:ext cx="838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STS</a:t>
            </a:r>
            <a:endParaRPr lang="en-US" sz="18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94146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Why Claims Are an Improvement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In today’s world, an application typically gets only simple identity information</a:t>
            </a:r>
          </a:p>
          <a:p>
            <a:pPr lvl="1"/>
            <a:r>
              <a:rPr lang="en-US" sz="2000" dirty="0" smtClean="0"/>
              <a:t>Such as a user’s name</a:t>
            </a:r>
          </a:p>
          <a:p>
            <a:r>
              <a:rPr lang="en-US" sz="2800" dirty="0" smtClean="0"/>
              <a:t>To get more, the application must query:</a:t>
            </a:r>
          </a:p>
          <a:p>
            <a:pPr lvl="1"/>
            <a:r>
              <a:rPr lang="en-US" sz="2000" dirty="0" smtClean="0"/>
              <a:t>A remote database, e.g., a directory service</a:t>
            </a:r>
          </a:p>
          <a:p>
            <a:pPr lvl="1"/>
            <a:r>
              <a:rPr lang="en-US" sz="2000" dirty="0" smtClean="0"/>
              <a:t>A local database</a:t>
            </a:r>
          </a:p>
          <a:p>
            <a:r>
              <a:rPr lang="en-US" sz="2800" dirty="0" smtClean="0"/>
              <a:t>With claims-based identity, each application can ask for exactly the claims that it needs</a:t>
            </a:r>
          </a:p>
          <a:p>
            <a:pPr lvl="1"/>
            <a:r>
              <a:rPr lang="en-US" sz="2000" dirty="0" smtClean="0"/>
              <a:t>The STS puts these in the token it creates</a:t>
            </a:r>
          </a:p>
        </p:txBody>
      </p:sp>
    </p:spTree>
    <p:extLst>
      <p:ext uri="{BB962C8B-B14F-4D97-AF65-F5344CB8AC3E}">
        <p14:creationId xmlns:p14="http://schemas.microsoft.com/office/powerpoint/2010/main" val="74066031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spc="-150" dirty="0" smtClean="0">
                <a:ea typeface="+mn-ea"/>
                <a:cs typeface="Arial" charset="0"/>
              </a:rPr>
              <a:t>How Applications Can Use Claims</a:t>
            </a:r>
            <a:br>
              <a:rPr lang="en-US" sz="4800" spc="-150" dirty="0" smtClean="0">
                <a:ea typeface="+mn-ea"/>
                <a:cs typeface="Arial" charset="0"/>
              </a:rPr>
            </a:br>
            <a:r>
              <a:rPr sz="3200" spc="-100" dirty="0" smtClean="0">
                <a:solidFill>
                  <a:schemeClr val="tx2"/>
                </a:solidFill>
                <a:latin typeface="Calibri" pitchFamily="34" charset="0"/>
                <a:ea typeface="+mn-ea"/>
                <a:cs typeface="Arial" charset="0"/>
              </a:rPr>
              <a:t>Some examples</a:t>
            </a:r>
            <a:r>
              <a:rPr sz="4000" spc="-150" dirty="0" smtClean="0">
                <a:solidFill>
                  <a:schemeClr val="accent3"/>
                </a:solidFill>
                <a:latin typeface="Segoe" pitchFamily="34" charset="0"/>
                <a:cs typeface="Arial" charset="0"/>
              </a:rPr>
              <a:t/>
            </a:r>
            <a:br>
              <a:rPr sz="4000" spc="-150" dirty="0" smtClean="0">
                <a:solidFill>
                  <a:schemeClr val="accent3"/>
                </a:solidFill>
                <a:latin typeface="Segoe" pitchFamily="34" charset="0"/>
                <a:cs typeface="Arial" charset="0"/>
              </a:rPr>
            </a:br>
            <a:endParaRPr sz="4000" dirty="0" smtClean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381000" y="1411553"/>
            <a:ext cx="8382000" cy="4481227"/>
          </a:xfrm>
        </p:spPr>
        <p:txBody>
          <a:bodyPr vert="horz" wrap="square" lIns="0" tIns="0" rIns="0" bIns="0" rtlCol="0">
            <a:spAutoFit/>
          </a:bodyPr>
          <a:lstStyle/>
          <a:p>
            <a:r>
              <a:rPr lang="en-US" sz="2800" dirty="0" smtClean="0"/>
              <a:t>A claim can identify a user</a:t>
            </a:r>
          </a:p>
          <a:p>
            <a:r>
              <a:rPr lang="en-US" sz="2800" dirty="0" smtClean="0"/>
              <a:t>A claim can convey group or role membership</a:t>
            </a:r>
          </a:p>
          <a:p>
            <a:r>
              <a:rPr lang="en-US" sz="2800" dirty="0" smtClean="0"/>
              <a:t>A claim can convey personalization information</a:t>
            </a:r>
          </a:p>
          <a:p>
            <a:pPr lvl="1"/>
            <a:r>
              <a:rPr lang="en-US" dirty="0" smtClean="0"/>
              <a:t> Such as the user’s display name</a:t>
            </a:r>
          </a:p>
          <a:p>
            <a:r>
              <a:rPr lang="en-US" sz="2800" dirty="0" smtClean="0"/>
              <a:t>A claim can grant or deny the right to do something</a:t>
            </a:r>
          </a:p>
          <a:p>
            <a:pPr lvl="1"/>
            <a:r>
              <a:rPr lang="en-US" dirty="0" smtClean="0"/>
              <a:t>Such as access particular information or invoke specific methods</a:t>
            </a:r>
          </a:p>
          <a:p>
            <a:r>
              <a:rPr lang="en-US" sz="2800" dirty="0" smtClean="0"/>
              <a:t>A claim can constrain the right to do something </a:t>
            </a:r>
          </a:p>
          <a:p>
            <a:pPr lvl="1"/>
            <a:r>
              <a:rPr lang="en-US" dirty="0" smtClean="0"/>
              <a:t>Such as indicating the user’s purchasing limit</a:t>
            </a:r>
          </a:p>
        </p:txBody>
      </p:sp>
    </p:spTree>
    <p:extLst>
      <p:ext uri="{BB962C8B-B14F-4D97-AF65-F5344CB8AC3E}">
        <p14:creationId xmlns:p14="http://schemas.microsoft.com/office/powerpoint/2010/main" val="251487371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6553200" y="1230868"/>
            <a:ext cx="1828800" cy="1108321"/>
            <a:chOff x="6553200" y="1230868"/>
            <a:chExt cx="1828800" cy="1108321"/>
          </a:xfrm>
        </p:grpSpPr>
        <p:cxnSp>
          <p:nvCxnSpPr>
            <p:cNvPr id="82" name="Straight Connector 81"/>
            <p:cNvCxnSpPr/>
            <p:nvPr/>
          </p:nvCxnSpPr>
          <p:spPr bwMode="auto">
            <a:xfrm rot="16200000" flipV="1">
              <a:off x="7025377" y="1839814"/>
              <a:ext cx="632992" cy="365757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83" name="Straight Connector 82"/>
            <p:cNvCxnSpPr/>
            <p:nvPr/>
          </p:nvCxnSpPr>
          <p:spPr bwMode="auto">
            <a:xfrm rot="5400000" flipH="1" flipV="1">
              <a:off x="7378659" y="1853209"/>
              <a:ext cx="452023" cy="42654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lg" len="lg"/>
            </a:ln>
            <a:effectLst/>
          </p:spPr>
        </p:cxnSp>
        <p:sp>
          <p:nvSpPr>
            <p:cNvPr id="91" name="Rectangle 90"/>
            <p:cNvSpPr/>
            <p:nvPr/>
          </p:nvSpPr>
          <p:spPr bwMode="auto">
            <a:xfrm>
              <a:off x="7143751" y="1577189"/>
              <a:ext cx="533400" cy="138221"/>
            </a:xfrm>
            <a:prstGeom prst="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7219951" y="1646299"/>
              <a:ext cx="533400" cy="138221"/>
            </a:xfrm>
            <a:prstGeom prst="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7296151" y="1715410"/>
              <a:ext cx="533400" cy="138221"/>
            </a:xfrm>
            <a:prstGeom prst="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6" name="Text Box 23"/>
            <p:cNvSpPr txBox="1">
              <a:spLocks noChangeArrowheads="1"/>
            </p:cNvSpPr>
            <p:nvPr/>
          </p:nvSpPr>
          <p:spPr bwMode="auto">
            <a:xfrm>
              <a:off x="6553200" y="1230868"/>
              <a:ext cx="1828800" cy="30777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/>
                <a:t> </a:t>
              </a:r>
              <a:r>
                <a:rPr lang="en-US" sz="1400" i="1" dirty="0" smtClean="0">
                  <a:latin typeface="Calibri" pitchFamily="34" charset="0"/>
                </a:rPr>
                <a:t>5) </a:t>
              </a:r>
              <a:r>
                <a:rPr lang="en-US" sz="1400" i="1" dirty="0">
                  <a:latin typeface="Calibri" pitchFamily="34" charset="0"/>
                </a:rPr>
                <a:t>Use claims in token</a:t>
              </a:r>
            </a:p>
          </p:txBody>
        </p:sp>
      </p:grpSp>
      <p:sp>
        <p:nvSpPr>
          <p:cNvPr id="50" name="Oval 32"/>
          <p:cNvSpPr>
            <a:spLocks noChangeArrowheads="1"/>
          </p:cNvSpPr>
          <p:nvPr/>
        </p:nvSpPr>
        <p:spPr bwMode="auto">
          <a:xfrm>
            <a:off x="6477000" y="2069068"/>
            <a:ext cx="1981200" cy="533400"/>
          </a:xfrm>
          <a:prstGeom prst="ellipse">
            <a:avLst/>
          </a:prstGeom>
          <a:ln>
            <a:headEnd/>
            <a:tailEnd type="none" w="lg" len="lg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 bwMode="auto">
          <a:xfrm>
            <a:off x="1828800" y="2373868"/>
            <a:ext cx="1143000" cy="914400"/>
          </a:xfrm>
          <a:prstGeom prst="roundRect">
            <a:avLst/>
          </a:prstGeom>
          <a:ln>
            <a:headEnd type="none" w="med" len="med"/>
            <a:tailEnd type="stealth" w="lg" len="lg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US" sz="240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67974" name="Text Box 38"/>
          <p:cNvSpPr txBox="1">
            <a:spLocks noChangeArrowheads="1"/>
          </p:cNvSpPr>
          <p:nvPr/>
        </p:nvSpPr>
        <p:spPr bwMode="auto">
          <a:xfrm>
            <a:off x="4601384" y="6488668"/>
            <a:ext cx="6858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Calibri" pitchFamily="34" charset="0"/>
              </a:rPr>
              <a:t>User</a:t>
            </a:r>
          </a:p>
        </p:txBody>
      </p:sp>
      <p:sp>
        <p:nvSpPr>
          <p:cNvPr id="53" name="Oval 60" descr="Dark vertical"/>
          <p:cNvSpPr>
            <a:spLocks noChangeArrowheads="1"/>
          </p:cNvSpPr>
          <p:nvPr/>
        </p:nvSpPr>
        <p:spPr bwMode="auto">
          <a:xfrm>
            <a:off x="4876800" y="5879068"/>
            <a:ext cx="173360" cy="175314"/>
          </a:xfrm>
          <a:prstGeom prst="ellipse">
            <a:avLst/>
          </a:prstGeom>
          <a:pattFill prst="dkVert">
            <a:fgClr>
              <a:schemeClr val="tx1"/>
            </a:fgClr>
            <a:bgClr>
              <a:schemeClr val="bg2"/>
            </a:bgClr>
          </a:pattFill>
          <a:ln w="38100" algn="ctr">
            <a:noFill/>
            <a:round/>
            <a:headEnd/>
            <a:tailEnd type="none" w="lg" len="lg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grpSp>
        <p:nvGrpSpPr>
          <p:cNvPr id="2" name="Group 61"/>
          <p:cNvGrpSpPr>
            <a:grpSpLocks/>
          </p:cNvGrpSpPr>
          <p:nvPr/>
        </p:nvGrpSpPr>
        <p:grpSpPr bwMode="auto">
          <a:xfrm>
            <a:off x="4829984" y="6068943"/>
            <a:ext cx="258763" cy="419725"/>
            <a:chOff x="2976" y="1433"/>
            <a:chExt cx="912" cy="1495"/>
          </a:xfrm>
        </p:grpSpPr>
        <p:sp>
          <p:nvSpPr>
            <p:cNvPr id="55" name="AutoShape 62" descr="Dark vertical"/>
            <p:cNvSpPr>
              <a:spLocks noChangeArrowheads="1"/>
            </p:cNvSpPr>
            <p:nvPr/>
          </p:nvSpPr>
          <p:spPr bwMode="auto">
            <a:xfrm rot="10800000">
              <a:off x="2976" y="1433"/>
              <a:ext cx="912" cy="834"/>
            </a:xfrm>
            <a:prstGeom prst="triangle">
              <a:avLst>
                <a:gd name="adj" fmla="val 50000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6" name="AutoShape 63" descr="Dark vertical"/>
            <p:cNvSpPr>
              <a:spLocks noChangeArrowheads="1"/>
            </p:cNvSpPr>
            <p:nvPr/>
          </p:nvSpPr>
          <p:spPr bwMode="auto">
            <a:xfrm rot="17803396" flipH="1">
              <a:off x="2644" y="2160"/>
              <a:ext cx="1275" cy="262"/>
            </a:xfrm>
            <a:prstGeom prst="parallelogram">
              <a:avLst>
                <a:gd name="adj" fmla="val 33502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7" name="AutoShape 64" descr="Dark vertical"/>
            <p:cNvSpPr>
              <a:spLocks noChangeArrowheads="1"/>
            </p:cNvSpPr>
            <p:nvPr/>
          </p:nvSpPr>
          <p:spPr bwMode="auto">
            <a:xfrm rot="3796604">
              <a:off x="2950" y="2160"/>
              <a:ext cx="1275" cy="262"/>
            </a:xfrm>
            <a:prstGeom prst="parallelogram">
              <a:avLst>
                <a:gd name="adj" fmla="val 33502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67951" name="Text Box 15"/>
          <p:cNvSpPr txBox="1">
            <a:spLocks noChangeArrowheads="1"/>
          </p:cNvSpPr>
          <p:nvPr/>
        </p:nvSpPr>
        <p:spPr bwMode="auto">
          <a:xfrm>
            <a:off x="6477000" y="2145268"/>
            <a:ext cx="1981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Application</a:t>
            </a:r>
          </a:p>
        </p:txBody>
      </p:sp>
      <p:grpSp>
        <p:nvGrpSpPr>
          <p:cNvPr id="59" name="Group 58"/>
          <p:cNvGrpSpPr/>
          <p:nvPr/>
        </p:nvGrpSpPr>
        <p:grpSpPr>
          <a:xfrm>
            <a:off x="533400" y="1992868"/>
            <a:ext cx="3733800" cy="1295400"/>
            <a:chOff x="533400" y="1992868"/>
            <a:chExt cx="3733800" cy="1295400"/>
          </a:xfrm>
        </p:grpSpPr>
        <p:sp>
          <p:nvSpPr>
            <p:cNvPr id="48" name="Rounded Rectangle 47"/>
            <p:cNvSpPr/>
            <p:nvPr/>
          </p:nvSpPr>
          <p:spPr bwMode="auto">
            <a:xfrm>
              <a:off x="3124200" y="2373868"/>
              <a:ext cx="1143000" cy="914400"/>
            </a:xfrm>
            <a:prstGeom prst="round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/>
              <a:endParaRPr lang="en-US" sz="240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49" name="Text Box 16"/>
            <p:cNvSpPr txBox="1">
              <a:spLocks noChangeArrowheads="1"/>
            </p:cNvSpPr>
            <p:nvPr/>
          </p:nvSpPr>
          <p:spPr bwMode="auto">
            <a:xfrm>
              <a:off x="1447800" y="1992868"/>
              <a:ext cx="1981200" cy="36933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dirty="0">
                  <a:latin typeface="Calibri" pitchFamily="34" charset="0"/>
                </a:rPr>
                <a:t>Identity </a:t>
              </a:r>
              <a:r>
                <a:rPr lang="en-US" sz="1800" b="1" dirty="0" smtClean="0">
                  <a:latin typeface="Calibri" pitchFamily="34" charset="0"/>
                </a:rPr>
                <a:t>Providers</a:t>
              </a:r>
              <a:endParaRPr lang="en-US" sz="1800" b="1" dirty="0">
                <a:latin typeface="Calibri" pitchFamily="34" charset="0"/>
              </a:endParaRPr>
            </a:p>
          </p:txBody>
        </p:sp>
        <p:sp>
          <p:nvSpPr>
            <p:cNvPr id="95" name="AutoShape 4"/>
            <p:cNvSpPr>
              <a:spLocks noChangeArrowheads="1"/>
            </p:cNvSpPr>
            <p:nvPr/>
          </p:nvSpPr>
          <p:spPr bwMode="auto">
            <a:xfrm>
              <a:off x="3276600" y="2526269"/>
              <a:ext cx="838200" cy="533400"/>
            </a:xfrm>
            <a:prstGeom prst="hexagon">
              <a:avLst>
                <a:gd name="adj" fmla="val 37500"/>
                <a:gd name="vf" fmla="val 115470"/>
              </a:avLst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6" name="Text Box 16"/>
            <p:cNvSpPr txBox="1">
              <a:spLocks noChangeArrowheads="1"/>
            </p:cNvSpPr>
            <p:nvPr/>
          </p:nvSpPr>
          <p:spPr bwMode="auto">
            <a:xfrm>
              <a:off x="3276600" y="2602468"/>
              <a:ext cx="838200" cy="36933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STS</a:t>
              </a:r>
              <a:endParaRPr lang="en-US" sz="1800" b="1" dirty="0">
                <a:latin typeface="Calibri" pitchFamily="34" charset="0"/>
              </a:endParaRPr>
            </a:p>
          </p:txBody>
        </p:sp>
        <p:sp>
          <p:nvSpPr>
            <p:cNvPr id="62" name="Rounded Rectangle 61"/>
            <p:cNvSpPr/>
            <p:nvPr/>
          </p:nvSpPr>
          <p:spPr bwMode="auto">
            <a:xfrm>
              <a:off x="533400" y="2373868"/>
              <a:ext cx="1143000" cy="914400"/>
            </a:xfrm>
            <a:prstGeom prst="round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/>
              <a:endParaRPr lang="en-US" sz="240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63" name="AutoShape 4"/>
            <p:cNvSpPr>
              <a:spLocks noChangeArrowheads="1"/>
            </p:cNvSpPr>
            <p:nvPr/>
          </p:nvSpPr>
          <p:spPr bwMode="auto">
            <a:xfrm>
              <a:off x="685800" y="2526269"/>
              <a:ext cx="838200" cy="533400"/>
            </a:xfrm>
            <a:prstGeom prst="hexagon">
              <a:avLst>
                <a:gd name="adj" fmla="val 37500"/>
                <a:gd name="vf" fmla="val 115470"/>
              </a:avLst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4" name="Text Box 16"/>
            <p:cNvSpPr txBox="1">
              <a:spLocks noChangeArrowheads="1"/>
            </p:cNvSpPr>
            <p:nvPr/>
          </p:nvSpPr>
          <p:spPr bwMode="auto">
            <a:xfrm>
              <a:off x="685800" y="2602468"/>
              <a:ext cx="838200" cy="36933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STS</a:t>
              </a:r>
              <a:endParaRPr lang="en-US" sz="1800" b="1" dirty="0">
                <a:latin typeface="Calibri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886200" y="5193268"/>
            <a:ext cx="1981200" cy="381000"/>
            <a:chOff x="3886200" y="5193268"/>
            <a:chExt cx="1981200" cy="381000"/>
          </a:xfrm>
        </p:grpSpPr>
        <p:sp>
          <p:nvSpPr>
            <p:cNvPr id="65" name="Rectangle 14"/>
            <p:cNvSpPr>
              <a:spLocks noChangeArrowheads="1"/>
            </p:cNvSpPr>
            <p:nvPr/>
          </p:nvSpPr>
          <p:spPr bwMode="auto">
            <a:xfrm>
              <a:off x="3886200" y="5207823"/>
              <a:ext cx="1981200" cy="366445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6" name="Text Box 33"/>
            <p:cNvSpPr txBox="1">
              <a:spLocks noChangeArrowheads="1"/>
            </p:cNvSpPr>
            <p:nvPr/>
          </p:nvSpPr>
          <p:spPr bwMode="auto">
            <a:xfrm>
              <a:off x="3962400" y="5193268"/>
              <a:ext cx="1828800" cy="36933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Identity Selector</a:t>
              </a:r>
              <a:endParaRPr lang="en-US" sz="1800" b="1" dirty="0">
                <a:latin typeface="Calibri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5181600" y="3288268"/>
            <a:ext cx="1828800" cy="1512332"/>
            <a:chOff x="5181600" y="3288268"/>
            <a:chExt cx="1828800" cy="1512332"/>
          </a:xfrm>
        </p:grpSpPr>
        <p:sp>
          <p:nvSpPr>
            <p:cNvPr id="69" name="Freeform 68"/>
            <p:cNvSpPr/>
            <p:nvPr/>
          </p:nvSpPr>
          <p:spPr>
            <a:xfrm>
              <a:off x="5795682" y="3288268"/>
              <a:ext cx="1214718" cy="1512332"/>
            </a:xfrm>
            <a:custGeom>
              <a:avLst/>
              <a:gdLst>
                <a:gd name="connsiteX0" fmla="*/ 1264024 w 1264024"/>
                <a:gd name="connsiteY0" fmla="*/ 0 h 1577788"/>
                <a:gd name="connsiteX1" fmla="*/ 224118 w 1264024"/>
                <a:gd name="connsiteY1" fmla="*/ 636494 h 1577788"/>
                <a:gd name="connsiteX2" fmla="*/ 0 w 1264024"/>
                <a:gd name="connsiteY2" fmla="*/ 1577788 h 1577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024" h="1577788">
                  <a:moveTo>
                    <a:pt x="1264024" y="0"/>
                  </a:moveTo>
                  <a:cubicBezTo>
                    <a:pt x="849406" y="186764"/>
                    <a:pt x="434789" y="373529"/>
                    <a:pt x="224118" y="636494"/>
                  </a:cubicBezTo>
                  <a:cubicBezTo>
                    <a:pt x="13447" y="899459"/>
                    <a:pt x="6723" y="1238623"/>
                    <a:pt x="0" y="1577788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stealth" w="lg" len="lg"/>
              <a:tailEnd type="none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68" name="Text Box 25"/>
            <p:cNvSpPr txBox="1">
              <a:spLocks noChangeArrowheads="1"/>
            </p:cNvSpPr>
            <p:nvPr/>
          </p:nvSpPr>
          <p:spPr bwMode="auto">
            <a:xfrm>
              <a:off x="5181600" y="3440668"/>
              <a:ext cx="1371600" cy="954107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>
                  <a:latin typeface="Calibri" pitchFamily="34" charset="0"/>
                </a:rPr>
                <a:t>1) </a:t>
              </a:r>
              <a:r>
                <a:rPr lang="en-US" sz="1400" i="1" dirty="0" smtClean="0">
                  <a:latin typeface="Calibri" pitchFamily="34" charset="0"/>
                </a:rPr>
                <a:t>Access application and learn token requirements</a:t>
              </a:r>
              <a:endParaRPr lang="en-US" sz="1400" i="1" dirty="0">
                <a:latin typeface="Calibri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895600" y="5576047"/>
            <a:ext cx="1916455" cy="877617"/>
            <a:chOff x="2895600" y="5576047"/>
            <a:chExt cx="1916455" cy="877617"/>
          </a:xfrm>
        </p:grpSpPr>
        <p:sp>
          <p:nvSpPr>
            <p:cNvPr id="70" name="Text Box 23"/>
            <p:cNvSpPr txBox="1">
              <a:spLocks noChangeArrowheads="1"/>
            </p:cNvSpPr>
            <p:nvPr/>
          </p:nvSpPr>
          <p:spPr bwMode="auto">
            <a:xfrm>
              <a:off x="2895600" y="5715000"/>
              <a:ext cx="1676400" cy="738664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2) Select an identity that matches those requirements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72" name="Freeform 71"/>
            <p:cNvSpPr/>
            <p:nvPr/>
          </p:nvSpPr>
          <p:spPr>
            <a:xfrm>
              <a:off x="4520701" y="5576047"/>
              <a:ext cx="291354" cy="645459"/>
            </a:xfrm>
            <a:custGeom>
              <a:avLst/>
              <a:gdLst>
                <a:gd name="connsiteX0" fmla="*/ 291354 w 291354"/>
                <a:gd name="connsiteY0" fmla="*/ 645459 h 645459"/>
                <a:gd name="connsiteX1" fmla="*/ 22412 w 291354"/>
                <a:gd name="connsiteY1" fmla="*/ 367553 h 645459"/>
                <a:gd name="connsiteX2" fmla="*/ 156883 w 291354"/>
                <a:gd name="connsiteY2" fmla="*/ 0 h 645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1354" h="645459">
                  <a:moveTo>
                    <a:pt x="291354" y="645459"/>
                  </a:moveTo>
                  <a:cubicBezTo>
                    <a:pt x="168089" y="560294"/>
                    <a:pt x="44824" y="475129"/>
                    <a:pt x="22412" y="367553"/>
                  </a:cubicBezTo>
                  <a:cubicBezTo>
                    <a:pt x="0" y="259977"/>
                    <a:pt x="78441" y="129988"/>
                    <a:pt x="156883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447800" y="2983468"/>
            <a:ext cx="2312894" cy="2478107"/>
            <a:chOff x="1447800" y="2983468"/>
            <a:chExt cx="2312894" cy="2478107"/>
          </a:xfrm>
        </p:grpSpPr>
        <p:sp>
          <p:nvSpPr>
            <p:cNvPr id="98" name="Freeform 97"/>
            <p:cNvSpPr/>
            <p:nvPr/>
          </p:nvSpPr>
          <p:spPr>
            <a:xfrm>
              <a:off x="1828800" y="2983468"/>
              <a:ext cx="1931894" cy="1988671"/>
            </a:xfrm>
            <a:custGeom>
              <a:avLst/>
              <a:gdLst>
                <a:gd name="connsiteX0" fmla="*/ 658906 w 658906"/>
                <a:gd name="connsiteY0" fmla="*/ 1819835 h 1899024"/>
                <a:gd name="connsiteX1" fmla="*/ 76200 w 658906"/>
                <a:gd name="connsiteY1" fmla="*/ 1595718 h 1899024"/>
                <a:gd name="connsiteX2" fmla="*/ 201706 w 658906"/>
                <a:gd name="connsiteY2" fmla="*/ 0 h 1899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8906" h="1899024">
                  <a:moveTo>
                    <a:pt x="658906" y="1819835"/>
                  </a:moveTo>
                  <a:cubicBezTo>
                    <a:pt x="405653" y="1859429"/>
                    <a:pt x="152400" y="1899024"/>
                    <a:pt x="76200" y="1595718"/>
                  </a:cubicBezTo>
                  <a:cubicBezTo>
                    <a:pt x="0" y="1292412"/>
                    <a:pt x="100853" y="646206"/>
                    <a:pt x="201706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stealth" w="lg" len="lg"/>
              <a:tailEnd type="none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167961" name="Text Box 25"/>
            <p:cNvSpPr txBox="1">
              <a:spLocks noChangeArrowheads="1"/>
            </p:cNvSpPr>
            <p:nvPr/>
          </p:nvSpPr>
          <p:spPr bwMode="auto">
            <a:xfrm>
              <a:off x="1447800" y="4507468"/>
              <a:ext cx="1600200" cy="954107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>
                  <a:latin typeface="Calibri" pitchFamily="34" charset="0"/>
                </a:rPr>
                <a:t>3</a:t>
              </a:r>
              <a:r>
                <a:rPr lang="en-US" sz="1400" i="1" dirty="0" smtClean="0">
                  <a:latin typeface="Calibri" pitchFamily="34" charset="0"/>
                </a:rPr>
                <a:t>) Authenticate user and get token for selected identity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51" name="Text Box 30"/>
            <p:cNvSpPr txBox="1">
              <a:spLocks noChangeArrowheads="1"/>
            </p:cNvSpPr>
            <p:nvPr/>
          </p:nvSpPr>
          <p:spPr bwMode="auto">
            <a:xfrm>
              <a:off x="1600200" y="3669268"/>
              <a:ext cx="1066800" cy="369332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Token</a:t>
              </a:r>
              <a:endParaRPr lang="en-US" sz="1800" b="1" dirty="0">
                <a:latin typeface="Calibri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867400" y="3288268"/>
            <a:ext cx="2209800" cy="1676400"/>
            <a:chOff x="5867400" y="3288268"/>
            <a:chExt cx="2209800" cy="1676400"/>
          </a:xfrm>
        </p:grpSpPr>
        <p:sp>
          <p:nvSpPr>
            <p:cNvPr id="167960" name="Freeform 24"/>
            <p:cNvSpPr>
              <a:spLocks/>
            </p:cNvSpPr>
            <p:nvPr/>
          </p:nvSpPr>
          <p:spPr bwMode="auto">
            <a:xfrm>
              <a:off x="5867400" y="3288268"/>
              <a:ext cx="1676400" cy="1676400"/>
            </a:xfrm>
            <a:custGeom>
              <a:avLst/>
              <a:gdLst/>
              <a:ahLst/>
              <a:cxnLst>
                <a:cxn ang="0">
                  <a:pos x="0" y="1891"/>
                </a:cxn>
                <a:cxn ang="0">
                  <a:pos x="863" y="1327"/>
                </a:cxn>
                <a:cxn ang="0">
                  <a:pos x="1029" y="0"/>
                </a:cxn>
              </a:cxnLst>
              <a:rect l="0" t="0" r="r" b="b"/>
              <a:pathLst>
                <a:path w="1035" h="1891">
                  <a:moveTo>
                    <a:pt x="0" y="1891"/>
                  </a:moveTo>
                  <a:cubicBezTo>
                    <a:pt x="144" y="1797"/>
                    <a:pt x="691" y="1642"/>
                    <a:pt x="863" y="1327"/>
                  </a:cubicBezTo>
                  <a:cubicBezTo>
                    <a:pt x="1035" y="1012"/>
                    <a:pt x="995" y="276"/>
                    <a:pt x="1029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167959" name="Text Box 23"/>
            <p:cNvSpPr txBox="1">
              <a:spLocks noChangeArrowheads="1"/>
            </p:cNvSpPr>
            <p:nvPr/>
          </p:nvSpPr>
          <p:spPr bwMode="auto">
            <a:xfrm>
              <a:off x="7010400" y="3593068"/>
              <a:ext cx="1066800" cy="523220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4) Submit token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52" name="Text Box 30"/>
            <p:cNvSpPr txBox="1">
              <a:spLocks noChangeArrowheads="1"/>
            </p:cNvSpPr>
            <p:nvPr/>
          </p:nvSpPr>
          <p:spPr bwMode="auto">
            <a:xfrm>
              <a:off x="6553200" y="4355068"/>
              <a:ext cx="1066800" cy="369332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Token</a:t>
              </a:r>
              <a:endParaRPr lang="en-US" sz="1800" b="1" dirty="0">
                <a:latin typeface="Calibri" pitchFamily="34" charset="0"/>
              </a:endParaRPr>
            </a:p>
          </p:txBody>
        </p:sp>
      </p:grpSp>
      <p:sp>
        <p:nvSpPr>
          <p:cNvPr id="58" name="Title 5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mtClean="0"/>
              <a:t>Supporting Multiple Identities</a:t>
            </a:r>
            <a:br>
              <a:rPr smtClean="0"/>
            </a:br>
            <a:r>
              <a:rPr sz="3200" smtClean="0">
                <a:solidFill>
                  <a:schemeClr val="tx2"/>
                </a:solidFill>
              </a:rPr>
              <a:t>Using an identity selector</a:t>
            </a:r>
            <a:endParaRPr sz="3200" dirty="0" smtClean="0">
              <a:solidFill>
                <a:schemeClr val="tx2"/>
              </a:solidFill>
            </a:endParaRPr>
          </a:p>
        </p:txBody>
      </p:sp>
      <p:sp>
        <p:nvSpPr>
          <p:cNvPr id="41" name="Text Box 33"/>
          <p:cNvSpPr txBox="1">
            <a:spLocks noChangeArrowheads="1"/>
          </p:cNvSpPr>
          <p:nvPr/>
        </p:nvSpPr>
        <p:spPr bwMode="auto">
          <a:xfrm>
            <a:off x="6781800" y="2602468"/>
            <a:ext cx="1371600" cy="646331"/>
          </a:xfrm>
          <a:prstGeom prst="rect">
            <a:avLst/>
          </a:prstGeom>
          <a:ln>
            <a:headEnd/>
            <a:tailEnd type="none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Identity Library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167968" name="Oval 32"/>
          <p:cNvSpPr>
            <a:spLocks noChangeArrowheads="1"/>
          </p:cNvSpPr>
          <p:nvPr/>
        </p:nvSpPr>
        <p:spPr bwMode="auto">
          <a:xfrm>
            <a:off x="3783012" y="4659868"/>
            <a:ext cx="2209800" cy="533400"/>
          </a:xfrm>
          <a:prstGeom prst="ellipse">
            <a:avLst/>
          </a:prstGeom>
          <a:ln>
            <a:headEnd/>
            <a:tailEnd type="non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7969" name="Text Box 33"/>
          <p:cNvSpPr txBox="1">
            <a:spLocks noChangeArrowheads="1"/>
          </p:cNvSpPr>
          <p:nvPr/>
        </p:nvSpPr>
        <p:spPr bwMode="auto">
          <a:xfrm>
            <a:off x="3962400" y="4736068"/>
            <a:ext cx="19050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Browser or Client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60" name="AutoShape 4"/>
          <p:cNvSpPr>
            <a:spLocks noChangeArrowheads="1"/>
          </p:cNvSpPr>
          <p:nvPr/>
        </p:nvSpPr>
        <p:spPr bwMode="auto">
          <a:xfrm>
            <a:off x="1981200" y="2526269"/>
            <a:ext cx="838200" cy="533400"/>
          </a:xfrm>
          <a:prstGeom prst="hexagon">
            <a:avLst>
              <a:gd name="adj" fmla="val 37500"/>
              <a:gd name="vf" fmla="val 115470"/>
            </a:avLst>
          </a:prstGeom>
          <a:ln>
            <a:headEnd/>
            <a:tailEnd type="none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Text Box 16"/>
          <p:cNvSpPr txBox="1">
            <a:spLocks noChangeArrowheads="1"/>
          </p:cNvSpPr>
          <p:nvPr/>
        </p:nvSpPr>
        <p:spPr bwMode="auto">
          <a:xfrm>
            <a:off x="1981200" y="2602468"/>
            <a:ext cx="838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STS</a:t>
            </a:r>
            <a:endParaRPr lang="en-US" sz="18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96601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6"/>
          <p:cNvGrpSpPr/>
          <p:nvPr/>
        </p:nvGrpSpPr>
        <p:grpSpPr>
          <a:xfrm>
            <a:off x="6553200" y="1230868"/>
            <a:ext cx="1828800" cy="1108321"/>
            <a:chOff x="6553200" y="1230868"/>
            <a:chExt cx="1828800" cy="1108321"/>
          </a:xfrm>
        </p:grpSpPr>
        <p:cxnSp>
          <p:nvCxnSpPr>
            <p:cNvPr id="82" name="Straight Connector 81"/>
            <p:cNvCxnSpPr/>
            <p:nvPr/>
          </p:nvCxnSpPr>
          <p:spPr bwMode="auto">
            <a:xfrm rot="16200000" flipV="1">
              <a:off x="7025377" y="1839814"/>
              <a:ext cx="632992" cy="365757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83" name="Straight Connector 82"/>
            <p:cNvCxnSpPr/>
            <p:nvPr/>
          </p:nvCxnSpPr>
          <p:spPr bwMode="auto">
            <a:xfrm rot="5400000" flipH="1" flipV="1">
              <a:off x="7378659" y="1853209"/>
              <a:ext cx="452023" cy="42654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lg" len="lg"/>
            </a:ln>
            <a:effectLst/>
          </p:spPr>
        </p:cxnSp>
        <p:sp>
          <p:nvSpPr>
            <p:cNvPr id="91" name="Rectangle 90"/>
            <p:cNvSpPr/>
            <p:nvPr/>
          </p:nvSpPr>
          <p:spPr bwMode="auto">
            <a:xfrm>
              <a:off x="7143751" y="1577189"/>
              <a:ext cx="533400" cy="138221"/>
            </a:xfrm>
            <a:prstGeom prst="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7219951" y="1646299"/>
              <a:ext cx="533400" cy="138221"/>
            </a:xfrm>
            <a:prstGeom prst="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7296151" y="1715410"/>
              <a:ext cx="533400" cy="138221"/>
            </a:xfrm>
            <a:prstGeom prst="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6" name="Text Box 23"/>
            <p:cNvSpPr txBox="1">
              <a:spLocks noChangeArrowheads="1"/>
            </p:cNvSpPr>
            <p:nvPr/>
          </p:nvSpPr>
          <p:spPr bwMode="auto">
            <a:xfrm>
              <a:off x="6553200" y="1230868"/>
              <a:ext cx="1828800" cy="30777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/>
                <a:t> </a:t>
              </a:r>
              <a:r>
                <a:rPr lang="en-US" sz="1400" i="1" dirty="0" smtClean="0">
                  <a:latin typeface="Calibri" pitchFamily="34" charset="0"/>
                </a:rPr>
                <a:t>5) </a:t>
              </a:r>
              <a:r>
                <a:rPr lang="en-US" sz="1400" i="1" dirty="0">
                  <a:latin typeface="Calibri" pitchFamily="34" charset="0"/>
                </a:rPr>
                <a:t>Use claims in token</a:t>
              </a:r>
            </a:p>
          </p:txBody>
        </p:sp>
      </p:grpSp>
      <p:sp>
        <p:nvSpPr>
          <p:cNvPr id="50" name="Oval 32"/>
          <p:cNvSpPr>
            <a:spLocks noChangeArrowheads="1"/>
          </p:cNvSpPr>
          <p:nvPr/>
        </p:nvSpPr>
        <p:spPr bwMode="auto">
          <a:xfrm>
            <a:off x="6477000" y="2069068"/>
            <a:ext cx="1981200" cy="533400"/>
          </a:xfrm>
          <a:prstGeom prst="ellipse">
            <a:avLst/>
          </a:prstGeom>
          <a:ln>
            <a:headEnd/>
            <a:tailEnd type="none" w="lg" len="lg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 bwMode="auto">
          <a:xfrm>
            <a:off x="1828800" y="1981200"/>
            <a:ext cx="1143000" cy="1307068"/>
          </a:xfrm>
          <a:prstGeom prst="roundRect">
            <a:avLst/>
          </a:prstGeom>
          <a:ln>
            <a:headEnd type="none" w="med" len="med"/>
            <a:tailEnd type="stealth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US" sz="240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67974" name="Text Box 38"/>
          <p:cNvSpPr txBox="1">
            <a:spLocks noChangeArrowheads="1"/>
          </p:cNvSpPr>
          <p:nvPr/>
        </p:nvSpPr>
        <p:spPr bwMode="auto">
          <a:xfrm>
            <a:off x="4601384" y="6488668"/>
            <a:ext cx="6858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Calibri" pitchFamily="34" charset="0"/>
              </a:rPr>
              <a:t>User</a:t>
            </a:r>
          </a:p>
        </p:txBody>
      </p:sp>
      <p:sp>
        <p:nvSpPr>
          <p:cNvPr id="53" name="Oval 60" descr="Dark vertical"/>
          <p:cNvSpPr>
            <a:spLocks noChangeArrowheads="1"/>
          </p:cNvSpPr>
          <p:nvPr/>
        </p:nvSpPr>
        <p:spPr bwMode="auto">
          <a:xfrm>
            <a:off x="4876800" y="5879068"/>
            <a:ext cx="173360" cy="175314"/>
          </a:xfrm>
          <a:prstGeom prst="ellipse">
            <a:avLst/>
          </a:prstGeom>
          <a:pattFill prst="dkVert">
            <a:fgClr>
              <a:schemeClr val="tx1"/>
            </a:fgClr>
            <a:bgClr>
              <a:schemeClr val="bg2"/>
            </a:bgClr>
          </a:pattFill>
          <a:ln w="38100" algn="ctr">
            <a:noFill/>
            <a:round/>
            <a:headEnd/>
            <a:tailEnd type="none" w="lg" len="lg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4829984" y="6068943"/>
            <a:ext cx="258763" cy="419725"/>
            <a:chOff x="2976" y="1433"/>
            <a:chExt cx="912" cy="1495"/>
          </a:xfrm>
        </p:grpSpPr>
        <p:sp>
          <p:nvSpPr>
            <p:cNvPr id="55" name="AutoShape 62" descr="Dark vertical"/>
            <p:cNvSpPr>
              <a:spLocks noChangeArrowheads="1"/>
            </p:cNvSpPr>
            <p:nvPr/>
          </p:nvSpPr>
          <p:spPr bwMode="auto">
            <a:xfrm rot="10800000">
              <a:off x="2976" y="1433"/>
              <a:ext cx="912" cy="834"/>
            </a:xfrm>
            <a:prstGeom prst="triangle">
              <a:avLst>
                <a:gd name="adj" fmla="val 50000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6" name="AutoShape 63" descr="Dark vertical"/>
            <p:cNvSpPr>
              <a:spLocks noChangeArrowheads="1"/>
            </p:cNvSpPr>
            <p:nvPr/>
          </p:nvSpPr>
          <p:spPr bwMode="auto">
            <a:xfrm rot="17803396" flipH="1">
              <a:off x="2644" y="2160"/>
              <a:ext cx="1275" cy="262"/>
            </a:xfrm>
            <a:prstGeom prst="parallelogram">
              <a:avLst>
                <a:gd name="adj" fmla="val 33502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7" name="AutoShape 64" descr="Dark vertical"/>
            <p:cNvSpPr>
              <a:spLocks noChangeArrowheads="1"/>
            </p:cNvSpPr>
            <p:nvPr/>
          </p:nvSpPr>
          <p:spPr bwMode="auto">
            <a:xfrm rot="3796604">
              <a:off x="2950" y="2160"/>
              <a:ext cx="1275" cy="262"/>
            </a:xfrm>
            <a:prstGeom prst="parallelogram">
              <a:avLst>
                <a:gd name="adj" fmla="val 33502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67951" name="Text Box 15"/>
          <p:cNvSpPr txBox="1">
            <a:spLocks noChangeArrowheads="1"/>
          </p:cNvSpPr>
          <p:nvPr/>
        </p:nvSpPr>
        <p:spPr bwMode="auto">
          <a:xfrm>
            <a:off x="6477000" y="2145268"/>
            <a:ext cx="1981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Application</a:t>
            </a:r>
          </a:p>
        </p:txBody>
      </p:sp>
      <p:grpSp>
        <p:nvGrpSpPr>
          <p:cNvPr id="4" name="Group 58"/>
          <p:cNvGrpSpPr/>
          <p:nvPr/>
        </p:nvGrpSpPr>
        <p:grpSpPr>
          <a:xfrm>
            <a:off x="533400" y="2373868"/>
            <a:ext cx="3733800" cy="914400"/>
            <a:chOff x="533400" y="2373868"/>
            <a:chExt cx="3733800" cy="914400"/>
          </a:xfrm>
        </p:grpSpPr>
        <p:sp>
          <p:nvSpPr>
            <p:cNvPr id="48" name="Rounded Rectangle 47"/>
            <p:cNvSpPr/>
            <p:nvPr/>
          </p:nvSpPr>
          <p:spPr bwMode="auto">
            <a:xfrm>
              <a:off x="3124200" y="2373868"/>
              <a:ext cx="1143000" cy="914400"/>
            </a:xfrm>
            <a:prstGeom prst="round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/>
              <a:endParaRPr lang="en-US" sz="240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95" name="AutoShape 4"/>
            <p:cNvSpPr>
              <a:spLocks noChangeArrowheads="1"/>
            </p:cNvSpPr>
            <p:nvPr/>
          </p:nvSpPr>
          <p:spPr bwMode="auto">
            <a:xfrm>
              <a:off x="3276600" y="2526269"/>
              <a:ext cx="838200" cy="533400"/>
            </a:xfrm>
            <a:prstGeom prst="hexagon">
              <a:avLst>
                <a:gd name="adj" fmla="val 37500"/>
                <a:gd name="vf" fmla="val 115470"/>
              </a:avLst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6" name="Text Box 16"/>
            <p:cNvSpPr txBox="1">
              <a:spLocks noChangeArrowheads="1"/>
            </p:cNvSpPr>
            <p:nvPr/>
          </p:nvSpPr>
          <p:spPr bwMode="auto">
            <a:xfrm>
              <a:off x="3276600" y="2602468"/>
              <a:ext cx="838200" cy="36933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STS</a:t>
              </a:r>
              <a:endParaRPr lang="en-US" sz="1800" b="1" dirty="0">
                <a:latin typeface="Calibri" pitchFamily="34" charset="0"/>
              </a:endParaRPr>
            </a:p>
          </p:txBody>
        </p:sp>
        <p:sp>
          <p:nvSpPr>
            <p:cNvPr id="62" name="Rounded Rectangle 61"/>
            <p:cNvSpPr/>
            <p:nvPr/>
          </p:nvSpPr>
          <p:spPr bwMode="auto">
            <a:xfrm>
              <a:off x="533400" y="2373868"/>
              <a:ext cx="1143000" cy="914400"/>
            </a:xfrm>
            <a:prstGeom prst="round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/>
              <a:endParaRPr lang="en-US" sz="240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63" name="AutoShape 4"/>
            <p:cNvSpPr>
              <a:spLocks noChangeArrowheads="1"/>
            </p:cNvSpPr>
            <p:nvPr/>
          </p:nvSpPr>
          <p:spPr bwMode="auto">
            <a:xfrm>
              <a:off x="685800" y="2526269"/>
              <a:ext cx="838200" cy="533400"/>
            </a:xfrm>
            <a:prstGeom prst="hexagon">
              <a:avLst>
                <a:gd name="adj" fmla="val 37500"/>
                <a:gd name="vf" fmla="val 115470"/>
              </a:avLst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4" name="Text Box 16"/>
            <p:cNvSpPr txBox="1">
              <a:spLocks noChangeArrowheads="1"/>
            </p:cNvSpPr>
            <p:nvPr/>
          </p:nvSpPr>
          <p:spPr bwMode="auto">
            <a:xfrm>
              <a:off x="685800" y="2602468"/>
              <a:ext cx="838200" cy="36933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STS</a:t>
              </a:r>
              <a:endParaRPr lang="en-US" sz="1800" b="1" dirty="0">
                <a:latin typeface="Calibri" pitchFamily="34" charset="0"/>
              </a:endParaRPr>
            </a:p>
          </p:txBody>
        </p:sp>
      </p:grpSp>
      <p:grpSp>
        <p:nvGrpSpPr>
          <p:cNvPr id="5" name="Group 42"/>
          <p:cNvGrpSpPr/>
          <p:nvPr/>
        </p:nvGrpSpPr>
        <p:grpSpPr>
          <a:xfrm>
            <a:off x="3886200" y="5193268"/>
            <a:ext cx="1981200" cy="381000"/>
            <a:chOff x="3886200" y="5193268"/>
            <a:chExt cx="1981200" cy="381000"/>
          </a:xfrm>
        </p:grpSpPr>
        <p:sp>
          <p:nvSpPr>
            <p:cNvPr id="65" name="Rectangle 14"/>
            <p:cNvSpPr>
              <a:spLocks noChangeArrowheads="1"/>
            </p:cNvSpPr>
            <p:nvPr/>
          </p:nvSpPr>
          <p:spPr bwMode="auto">
            <a:xfrm>
              <a:off x="3886200" y="5207823"/>
              <a:ext cx="1981200" cy="366445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6" name="Text Box 33"/>
            <p:cNvSpPr txBox="1">
              <a:spLocks noChangeArrowheads="1"/>
            </p:cNvSpPr>
            <p:nvPr/>
          </p:nvSpPr>
          <p:spPr bwMode="auto">
            <a:xfrm>
              <a:off x="3962400" y="5193268"/>
              <a:ext cx="1828800" cy="36933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dirty="0" err="1" smtClean="0">
                  <a:latin typeface="Calibri" pitchFamily="34" charset="0"/>
                </a:rPr>
                <a:t>CardSpace</a:t>
              </a:r>
              <a:r>
                <a:rPr lang="en-US" sz="1800" b="1" dirty="0" smtClean="0">
                  <a:latin typeface="Calibri" pitchFamily="34" charset="0"/>
                </a:rPr>
                <a:t> 2.0</a:t>
              </a:r>
              <a:endParaRPr lang="en-US" sz="1800" b="1" dirty="0">
                <a:latin typeface="Calibri" pitchFamily="34" charset="0"/>
              </a:endParaRPr>
            </a:p>
          </p:txBody>
        </p:sp>
      </p:grpSp>
      <p:grpSp>
        <p:nvGrpSpPr>
          <p:cNvPr id="6" name="Group 41"/>
          <p:cNvGrpSpPr/>
          <p:nvPr/>
        </p:nvGrpSpPr>
        <p:grpSpPr>
          <a:xfrm>
            <a:off x="5181600" y="3288268"/>
            <a:ext cx="1828800" cy="1512332"/>
            <a:chOff x="5181600" y="3288268"/>
            <a:chExt cx="1828800" cy="1512332"/>
          </a:xfrm>
        </p:grpSpPr>
        <p:sp>
          <p:nvSpPr>
            <p:cNvPr id="69" name="Freeform 68"/>
            <p:cNvSpPr/>
            <p:nvPr/>
          </p:nvSpPr>
          <p:spPr>
            <a:xfrm>
              <a:off x="5795682" y="3288268"/>
              <a:ext cx="1214718" cy="1512332"/>
            </a:xfrm>
            <a:custGeom>
              <a:avLst/>
              <a:gdLst>
                <a:gd name="connsiteX0" fmla="*/ 1264024 w 1264024"/>
                <a:gd name="connsiteY0" fmla="*/ 0 h 1577788"/>
                <a:gd name="connsiteX1" fmla="*/ 224118 w 1264024"/>
                <a:gd name="connsiteY1" fmla="*/ 636494 h 1577788"/>
                <a:gd name="connsiteX2" fmla="*/ 0 w 1264024"/>
                <a:gd name="connsiteY2" fmla="*/ 1577788 h 1577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024" h="1577788">
                  <a:moveTo>
                    <a:pt x="1264024" y="0"/>
                  </a:moveTo>
                  <a:cubicBezTo>
                    <a:pt x="849406" y="186764"/>
                    <a:pt x="434789" y="373529"/>
                    <a:pt x="224118" y="636494"/>
                  </a:cubicBezTo>
                  <a:cubicBezTo>
                    <a:pt x="13447" y="899459"/>
                    <a:pt x="6723" y="1238623"/>
                    <a:pt x="0" y="1577788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stealth" w="lg" len="lg"/>
              <a:tailEnd type="none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68" name="Text Box 25"/>
            <p:cNvSpPr txBox="1">
              <a:spLocks noChangeArrowheads="1"/>
            </p:cNvSpPr>
            <p:nvPr/>
          </p:nvSpPr>
          <p:spPr bwMode="auto">
            <a:xfrm>
              <a:off x="5181600" y="3440668"/>
              <a:ext cx="1371600" cy="954107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>
                  <a:latin typeface="Calibri" pitchFamily="34" charset="0"/>
                </a:rPr>
                <a:t>1) </a:t>
              </a:r>
              <a:r>
                <a:rPr lang="en-US" sz="1400" i="1" dirty="0" smtClean="0">
                  <a:latin typeface="Calibri" pitchFamily="34" charset="0"/>
                </a:rPr>
                <a:t>Access application and learn token requirements</a:t>
              </a:r>
              <a:endParaRPr lang="en-US" sz="1400" i="1" dirty="0">
                <a:latin typeface="Calibri" pitchFamily="34" charset="0"/>
              </a:endParaRPr>
            </a:p>
          </p:txBody>
        </p:sp>
      </p:grpSp>
      <p:grpSp>
        <p:nvGrpSpPr>
          <p:cNvPr id="7" name="Group 43"/>
          <p:cNvGrpSpPr/>
          <p:nvPr/>
        </p:nvGrpSpPr>
        <p:grpSpPr>
          <a:xfrm>
            <a:off x="2895600" y="5576047"/>
            <a:ext cx="1916455" cy="877617"/>
            <a:chOff x="2895600" y="5576047"/>
            <a:chExt cx="1916455" cy="877617"/>
          </a:xfrm>
        </p:grpSpPr>
        <p:sp>
          <p:nvSpPr>
            <p:cNvPr id="70" name="Text Box 23"/>
            <p:cNvSpPr txBox="1">
              <a:spLocks noChangeArrowheads="1"/>
            </p:cNvSpPr>
            <p:nvPr/>
          </p:nvSpPr>
          <p:spPr bwMode="auto">
            <a:xfrm>
              <a:off x="2895600" y="5715000"/>
              <a:ext cx="1676400" cy="738664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2) Select an identity that matches those requirements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72" name="Freeform 71"/>
            <p:cNvSpPr/>
            <p:nvPr/>
          </p:nvSpPr>
          <p:spPr>
            <a:xfrm>
              <a:off x="4520701" y="5576047"/>
              <a:ext cx="291354" cy="645459"/>
            </a:xfrm>
            <a:custGeom>
              <a:avLst/>
              <a:gdLst>
                <a:gd name="connsiteX0" fmla="*/ 291354 w 291354"/>
                <a:gd name="connsiteY0" fmla="*/ 645459 h 645459"/>
                <a:gd name="connsiteX1" fmla="*/ 22412 w 291354"/>
                <a:gd name="connsiteY1" fmla="*/ 367553 h 645459"/>
                <a:gd name="connsiteX2" fmla="*/ 156883 w 291354"/>
                <a:gd name="connsiteY2" fmla="*/ 0 h 645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1354" h="645459">
                  <a:moveTo>
                    <a:pt x="291354" y="645459"/>
                  </a:moveTo>
                  <a:cubicBezTo>
                    <a:pt x="168089" y="560294"/>
                    <a:pt x="44824" y="475129"/>
                    <a:pt x="22412" y="367553"/>
                  </a:cubicBezTo>
                  <a:cubicBezTo>
                    <a:pt x="0" y="259977"/>
                    <a:pt x="78441" y="129988"/>
                    <a:pt x="156883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</p:grpSp>
      <p:grpSp>
        <p:nvGrpSpPr>
          <p:cNvPr id="8" name="Group 44"/>
          <p:cNvGrpSpPr/>
          <p:nvPr/>
        </p:nvGrpSpPr>
        <p:grpSpPr>
          <a:xfrm>
            <a:off x="1447800" y="2983468"/>
            <a:ext cx="2312894" cy="2478107"/>
            <a:chOff x="1447800" y="2983468"/>
            <a:chExt cx="2312894" cy="2478107"/>
          </a:xfrm>
        </p:grpSpPr>
        <p:sp>
          <p:nvSpPr>
            <p:cNvPr id="98" name="Freeform 97"/>
            <p:cNvSpPr/>
            <p:nvPr/>
          </p:nvSpPr>
          <p:spPr>
            <a:xfrm>
              <a:off x="1828800" y="2983468"/>
              <a:ext cx="1931894" cy="1988671"/>
            </a:xfrm>
            <a:custGeom>
              <a:avLst/>
              <a:gdLst>
                <a:gd name="connsiteX0" fmla="*/ 658906 w 658906"/>
                <a:gd name="connsiteY0" fmla="*/ 1819835 h 1899024"/>
                <a:gd name="connsiteX1" fmla="*/ 76200 w 658906"/>
                <a:gd name="connsiteY1" fmla="*/ 1595718 h 1899024"/>
                <a:gd name="connsiteX2" fmla="*/ 201706 w 658906"/>
                <a:gd name="connsiteY2" fmla="*/ 0 h 1899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8906" h="1899024">
                  <a:moveTo>
                    <a:pt x="658906" y="1819835"/>
                  </a:moveTo>
                  <a:cubicBezTo>
                    <a:pt x="405653" y="1859429"/>
                    <a:pt x="152400" y="1899024"/>
                    <a:pt x="76200" y="1595718"/>
                  </a:cubicBezTo>
                  <a:cubicBezTo>
                    <a:pt x="0" y="1292412"/>
                    <a:pt x="100853" y="646206"/>
                    <a:pt x="201706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stealth" w="lg" len="lg"/>
              <a:tailEnd type="none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167961" name="Text Box 25"/>
            <p:cNvSpPr txBox="1">
              <a:spLocks noChangeArrowheads="1"/>
            </p:cNvSpPr>
            <p:nvPr/>
          </p:nvSpPr>
          <p:spPr bwMode="auto">
            <a:xfrm>
              <a:off x="1447800" y="4507468"/>
              <a:ext cx="1600200" cy="954107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>
                  <a:latin typeface="Calibri" pitchFamily="34" charset="0"/>
                </a:rPr>
                <a:t>3</a:t>
              </a:r>
              <a:r>
                <a:rPr lang="en-US" sz="1400" i="1" dirty="0" smtClean="0">
                  <a:latin typeface="Calibri" pitchFamily="34" charset="0"/>
                </a:rPr>
                <a:t>) Authenticate user and get token for selected identity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51" name="Text Box 30"/>
            <p:cNvSpPr txBox="1">
              <a:spLocks noChangeArrowheads="1"/>
            </p:cNvSpPr>
            <p:nvPr/>
          </p:nvSpPr>
          <p:spPr bwMode="auto">
            <a:xfrm>
              <a:off x="1600200" y="3669268"/>
              <a:ext cx="1066800" cy="369332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Token</a:t>
              </a:r>
              <a:endParaRPr lang="en-US" sz="1800" b="1" dirty="0">
                <a:latin typeface="Calibri" pitchFamily="34" charset="0"/>
              </a:endParaRPr>
            </a:p>
          </p:txBody>
        </p:sp>
      </p:grpSp>
      <p:grpSp>
        <p:nvGrpSpPr>
          <p:cNvPr id="9" name="Group 45"/>
          <p:cNvGrpSpPr/>
          <p:nvPr/>
        </p:nvGrpSpPr>
        <p:grpSpPr>
          <a:xfrm>
            <a:off x="5867400" y="3288268"/>
            <a:ext cx="2209800" cy="1676400"/>
            <a:chOff x="5867400" y="3288268"/>
            <a:chExt cx="2209800" cy="1676400"/>
          </a:xfrm>
        </p:grpSpPr>
        <p:sp>
          <p:nvSpPr>
            <p:cNvPr id="167960" name="Freeform 24"/>
            <p:cNvSpPr>
              <a:spLocks/>
            </p:cNvSpPr>
            <p:nvPr/>
          </p:nvSpPr>
          <p:spPr bwMode="auto">
            <a:xfrm>
              <a:off x="5867400" y="3288268"/>
              <a:ext cx="1676400" cy="1676400"/>
            </a:xfrm>
            <a:custGeom>
              <a:avLst/>
              <a:gdLst/>
              <a:ahLst/>
              <a:cxnLst>
                <a:cxn ang="0">
                  <a:pos x="0" y="1891"/>
                </a:cxn>
                <a:cxn ang="0">
                  <a:pos x="863" y="1327"/>
                </a:cxn>
                <a:cxn ang="0">
                  <a:pos x="1029" y="0"/>
                </a:cxn>
              </a:cxnLst>
              <a:rect l="0" t="0" r="r" b="b"/>
              <a:pathLst>
                <a:path w="1035" h="1891">
                  <a:moveTo>
                    <a:pt x="0" y="1891"/>
                  </a:moveTo>
                  <a:cubicBezTo>
                    <a:pt x="144" y="1797"/>
                    <a:pt x="691" y="1642"/>
                    <a:pt x="863" y="1327"/>
                  </a:cubicBezTo>
                  <a:cubicBezTo>
                    <a:pt x="1035" y="1012"/>
                    <a:pt x="995" y="276"/>
                    <a:pt x="1029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167959" name="Text Box 23"/>
            <p:cNvSpPr txBox="1">
              <a:spLocks noChangeArrowheads="1"/>
            </p:cNvSpPr>
            <p:nvPr/>
          </p:nvSpPr>
          <p:spPr bwMode="auto">
            <a:xfrm>
              <a:off x="7010400" y="3593068"/>
              <a:ext cx="1066800" cy="523220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4) Submit token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52" name="Text Box 30"/>
            <p:cNvSpPr txBox="1">
              <a:spLocks noChangeArrowheads="1"/>
            </p:cNvSpPr>
            <p:nvPr/>
          </p:nvSpPr>
          <p:spPr bwMode="auto">
            <a:xfrm>
              <a:off x="6553200" y="4355068"/>
              <a:ext cx="1066800" cy="369332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Token</a:t>
              </a:r>
              <a:endParaRPr lang="en-US" sz="1800" b="1" dirty="0">
                <a:latin typeface="Calibri" pitchFamily="34" charset="0"/>
              </a:endParaRPr>
            </a:p>
          </p:txBody>
        </p:sp>
      </p:grpSp>
      <p:sp>
        <p:nvSpPr>
          <p:cNvPr id="58" name="Title 5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Claims-Based Identity for Windows</a:t>
            </a:r>
            <a:endParaRPr sz="3200" dirty="0" smtClean="0">
              <a:solidFill>
                <a:schemeClr val="tx2"/>
              </a:solidFill>
            </a:endParaRPr>
          </a:p>
        </p:txBody>
      </p:sp>
      <p:sp>
        <p:nvSpPr>
          <p:cNvPr id="41" name="Text Box 33"/>
          <p:cNvSpPr txBox="1">
            <a:spLocks noChangeArrowheads="1"/>
          </p:cNvSpPr>
          <p:nvPr/>
        </p:nvSpPr>
        <p:spPr bwMode="auto">
          <a:xfrm>
            <a:off x="6400800" y="2602468"/>
            <a:ext cx="2133600" cy="646331"/>
          </a:xfrm>
          <a:prstGeom prst="rect">
            <a:avLst/>
          </a:prstGeom>
          <a:ln>
            <a:headEnd/>
            <a:tailEnd type="none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Windows Identity Foundation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167968" name="Oval 32"/>
          <p:cNvSpPr>
            <a:spLocks noChangeArrowheads="1"/>
          </p:cNvSpPr>
          <p:nvPr/>
        </p:nvSpPr>
        <p:spPr bwMode="auto">
          <a:xfrm>
            <a:off x="3783012" y="4659868"/>
            <a:ext cx="2209800" cy="533400"/>
          </a:xfrm>
          <a:prstGeom prst="ellipse">
            <a:avLst/>
          </a:prstGeom>
          <a:ln>
            <a:headEnd/>
            <a:tailEnd type="non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7969" name="Text Box 33"/>
          <p:cNvSpPr txBox="1">
            <a:spLocks noChangeArrowheads="1"/>
          </p:cNvSpPr>
          <p:nvPr/>
        </p:nvSpPr>
        <p:spPr bwMode="auto">
          <a:xfrm>
            <a:off x="3962400" y="4736068"/>
            <a:ext cx="19050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Browser or Client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60" name="AutoShape 4"/>
          <p:cNvSpPr>
            <a:spLocks noChangeArrowheads="1"/>
          </p:cNvSpPr>
          <p:nvPr/>
        </p:nvSpPr>
        <p:spPr bwMode="auto">
          <a:xfrm>
            <a:off x="1981200" y="2526269"/>
            <a:ext cx="838200" cy="533400"/>
          </a:xfrm>
          <a:prstGeom prst="hexagon">
            <a:avLst>
              <a:gd name="adj" fmla="val 37500"/>
              <a:gd name="vf" fmla="val 115470"/>
            </a:avLst>
          </a:prstGeom>
          <a:ln>
            <a:headEnd/>
            <a:tailEnd type="none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Text Box 16"/>
          <p:cNvSpPr txBox="1">
            <a:spLocks noChangeArrowheads="1"/>
          </p:cNvSpPr>
          <p:nvPr/>
        </p:nvSpPr>
        <p:spPr bwMode="auto">
          <a:xfrm>
            <a:off x="1981200" y="2602468"/>
            <a:ext cx="838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STS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59" name="Text Box 16"/>
          <p:cNvSpPr txBox="1">
            <a:spLocks noChangeArrowheads="1"/>
          </p:cNvSpPr>
          <p:nvPr/>
        </p:nvSpPr>
        <p:spPr bwMode="auto">
          <a:xfrm>
            <a:off x="1828800" y="2057400"/>
            <a:ext cx="11430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AD FS 2.0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67" name="Text Box 16"/>
          <p:cNvSpPr txBox="1">
            <a:spLocks noChangeArrowheads="1"/>
          </p:cNvSpPr>
          <p:nvPr/>
        </p:nvSpPr>
        <p:spPr bwMode="auto">
          <a:xfrm>
            <a:off x="1447800" y="1600200"/>
            <a:ext cx="19050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Calibri" pitchFamily="34" charset="0"/>
              </a:rPr>
              <a:t>Identity </a:t>
            </a:r>
            <a:r>
              <a:rPr lang="en-US" sz="1800" b="1" dirty="0" smtClean="0">
                <a:latin typeface="Calibri" pitchFamily="34" charset="0"/>
              </a:rPr>
              <a:t>Providers</a:t>
            </a:r>
            <a:endParaRPr lang="en-US" sz="18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85586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1329595"/>
          </a:xfrm>
        </p:spPr>
        <p:txBody>
          <a:bodyPr>
            <a:normAutofit fontScale="90000"/>
          </a:bodyPr>
          <a:lstStyle/>
          <a:p>
            <a:r>
              <a:rPr lang="en-US"/>
              <a:t>Using Claims-Based Identity: Scenarios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9145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Rectangle 110"/>
          <p:cNvSpPr/>
          <p:nvPr/>
        </p:nvSpPr>
        <p:spPr>
          <a:xfrm>
            <a:off x="3124200" y="1524000"/>
            <a:ext cx="990600" cy="1219200"/>
          </a:xfrm>
          <a:prstGeom prst="rect">
            <a:avLst/>
          </a:prstGeom>
          <a:ln>
            <a:tailEnd type="stealth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Text Box 16"/>
          <p:cNvSpPr txBox="1">
            <a:spLocks noChangeArrowheads="1"/>
          </p:cNvSpPr>
          <p:nvPr/>
        </p:nvSpPr>
        <p:spPr bwMode="auto">
          <a:xfrm>
            <a:off x="3048000" y="1600200"/>
            <a:ext cx="11430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AD FS 2.0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66" name="Rounded Rectangle 65"/>
          <p:cNvSpPr/>
          <p:nvPr/>
        </p:nvSpPr>
        <p:spPr bwMode="auto">
          <a:xfrm>
            <a:off x="228600" y="1143000"/>
            <a:ext cx="8686800" cy="5693229"/>
          </a:xfrm>
          <a:prstGeom prst="roundRect">
            <a:avLst/>
          </a:prstGeom>
          <a:noFill/>
          <a:ln w="82550">
            <a:solidFill>
              <a:schemeClr val="accent4"/>
            </a:solidFill>
            <a:headEnd type="none" w="med" len="med"/>
            <a:tailEnd type="stealth" w="lg" len="lg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US" sz="240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54" name="Text Box 38"/>
          <p:cNvSpPr txBox="1">
            <a:spLocks noChangeArrowheads="1"/>
          </p:cNvSpPr>
          <p:nvPr/>
        </p:nvSpPr>
        <p:spPr bwMode="auto">
          <a:xfrm>
            <a:off x="4648200" y="6336268"/>
            <a:ext cx="6858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Calibri" pitchFamily="34" charset="0"/>
              </a:rPr>
              <a:t>User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5943600" y="2743200"/>
            <a:ext cx="2362200" cy="2286000"/>
            <a:chOff x="5943600" y="2743200"/>
            <a:chExt cx="2362200" cy="2286000"/>
          </a:xfrm>
        </p:grpSpPr>
        <p:sp>
          <p:nvSpPr>
            <p:cNvPr id="50" name="Freeform 24"/>
            <p:cNvSpPr>
              <a:spLocks/>
            </p:cNvSpPr>
            <p:nvPr/>
          </p:nvSpPr>
          <p:spPr bwMode="auto">
            <a:xfrm>
              <a:off x="5943600" y="2743200"/>
              <a:ext cx="1677210" cy="2286000"/>
            </a:xfrm>
            <a:custGeom>
              <a:avLst/>
              <a:gdLst>
                <a:gd name="connsiteX0" fmla="*/ 0 w 1029"/>
                <a:gd name="connsiteY0" fmla="*/ 1891 h 1891"/>
                <a:gd name="connsiteX1" fmla="*/ 700 w 1029"/>
                <a:gd name="connsiteY1" fmla="*/ 1327 h 1891"/>
                <a:gd name="connsiteX2" fmla="*/ 1029 w 1029"/>
                <a:gd name="connsiteY2" fmla="*/ 0 h 1891"/>
                <a:gd name="connsiteX0" fmla="*/ 0 w 1199"/>
                <a:gd name="connsiteY0" fmla="*/ 1891 h 1891"/>
                <a:gd name="connsiteX1" fmla="*/ 1027 w 1199"/>
                <a:gd name="connsiteY1" fmla="*/ 1545 h 1891"/>
                <a:gd name="connsiteX2" fmla="*/ 1029 w 1199"/>
                <a:gd name="connsiteY2" fmla="*/ 0 h 1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9" h="1891">
                  <a:moveTo>
                    <a:pt x="0" y="1891"/>
                  </a:moveTo>
                  <a:cubicBezTo>
                    <a:pt x="144" y="1797"/>
                    <a:pt x="855" y="1860"/>
                    <a:pt x="1027" y="1545"/>
                  </a:cubicBezTo>
                  <a:cubicBezTo>
                    <a:pt x="1199" y="1230"/>
                    <a:pt x="995" y="276"/>
                    <a:pt x="1029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58" name="Text Box 23"/>
            <p:cNvSpPr txBox="1">
              <a:spLocks noChangeArrowheads="1"/>
            </p:cNvSpPr>
            <p:nvPr/>
          </p:nvSpPr>
          <p:spPr bwMode="auto">
            <a:xfrm>
              <a:off x="6858000" y="3810000"/>
              <a:ext cx="1447800" cy="954107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2) Access application and learn token requirements</a:t>
              </a:r>
              <a:endParaRPr lang="en-US" sz="1400" i="1" dirty="0">
                <a:latin typeface="Calibri" pitchFamily="34" charset="0"/>
              </a:endParaRPr>
            </a:p>
          </p:txBody>
        </p:sp>
      </p:grpSp>
      <p:sp>
        <p:nvSpPr>
          <p:cNvPr id="61" name="Oval 60" descr="Dark vertical"/>
          <p:cNvSpPr>
            <a:spLocks noChangeArrowheads="1"/>
          </p:cNvSpPr>
          <p:nvPr/>
        </p:nvSpPr>
        <p:spPr bwMode="auto">
          <a:xfrm>
            <a:off x="4923616" y="5802868"/>
            <a:ext cx="173360" cy="175314"/>
          </a:xfrm>
          <a:prstGeom prst="ellipse">
            <a:avLst/>
          </a:prstGeom>
          <a:pattFill prst="dkVert">
            <a:fgClr>
              <a:schemeClr val="tx1"/>
            </a:fgClr>
            <a:bgClr>
              <a:schemeClr val="bg2"/>
            </a:bgClr>
          </a:pattFill>
          <a:ln w="38100" algn="ctr">
            <a:noFill/>
            <a:round/>
            <a:headEnd/>
            <a:tailEnd type="none" w="lg" len="lg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grpSp>
        <p:nvGrpSpPr>
          <p:cNvPr id="2" name="Group 61"/>
          <p:cNvGrpSpPr>
            <a:grpSpLocks/>
          </p:cNvGrpSpPr>
          <p:nvPr/>
        </p:nvGrpSpPr>
        <p:grpSpPr bwMode="auto">
          <a:xfrm>
            <a:off x="4876800" y="5992743"/>
            <a:ext cx="258763" cy="419725"/>
            <a:chOff x="2976" y="1433"/>
            <a:chExt cx="912" cy="1495"/>
          </a:xfrm>
        </p:grpSpPr>
        <p:sp>
          <p:nvSpPr>
            <p:cNvPr id="63" name="AutoShape 62" descr="Dark vertical"/>
            <p:cNvSpPr>
              <a:spLocks noChangeArrowheads="1"/>
            </p:cNvSpPr>
            <p:nvPr/>
          </p:nvSpPr>
          <p:spPr bwMode="auto">
            <a:xfrm rot="10800000">
              <a:off x="2976" y="1433"/>
              <a:ext cx="912" cy="834"/>
            </a:xfrm>
            <a:prstGeom prst="triangle">
              <a:avLst>
                <a:gd name="adj" fmla="val 50000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4" name="AutoShape 63" descr="Dark vertical"/>
            <p:cNvSpPr>
              <a:spLocks noChangeArrowheads="1"/>
            </p:cNvSpPr>
            <p:nvPr/>
          </p:nvSpPr>
          <p:spPr bwMode="auto">
            <a:xfrm rot="17803396" flipH="1">
              <a:off x="2644" y="2160"/>
              <a:ext cx="1275" cy="262"/>
            </a:xfrm>
            <a:prstGeom prst="parallelogram">
              <a:avLst>
                <a:gd name="adj" fmla="val 33502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5" name="AutoShape 64" descr="Dark vertical"/>
            <p:cNvSpPr>
              <a:spLocks noChangeArrowheads="1"/>
            </p:cNvSpPr>
            <p:nvPr/>
          </p:nvSpPr>
          <p:spPr bwMode="auto">
            <a:xfrm rot="3796604">
              <a:off x="2950" y="2160"/>
              <a:ext cx="1275" cy="262"/>
            </a:xfrm>
            <a:prstGeom prst="parallelogram">
              <a:avLst>
                <a:gd name="adj" fmla="val 33502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77" name="Isosceles Triangle 50"/>
          <p:cNvSpPr>
            <a:spLocks noChangeArrowheads="1"/>
          </p:cNvSpPr>
          <p:nvPr/>
        </p:nvSpPr>
        <p:spPr bwMode="auto">
          <a:xfrm>
            <a:off x="838200" y="2057400"/>
            <a:ext cx="1061358" cy="685800"/>
          </a:xfrm>
          <a:prstGeom prst="triangle">
            <a:avLst>
              <a:gd name="adj" fmla="val 52088"/>
            </a:avLst>
          </a:prstGeom>
          <a:gradFill rotWithShape="1">
            <a:gsLst>
              <a:gs pos="0">
                <a:srgbClr xmlns:mc="http://schemas.openxmlformats.org/markup-compatibility/2006" xmlns:a14="http://schemas.microsoft.com/office/drawing/2010/main" val="FFC000" mc:Ignorable=""/>
              </a:gs>
              <a:gs pos="100000">
                <a:srgbClr xmlns:mc="http://schemas.openxmlformats.org/markup-compatibility/2006" xmlns:a14="http://schemas.microsoft.com/office/drawing/2010/main" val="FF0000" mc:Ignorable=""/>
              </a:gs>
            </a:gsLst>
            <a:lin ang="2700000"/>
          </a:gradFill>
          <a:ln w="19050" algn="ctr">
            <a:noFill/>
            <a:round/>
            <a:headEnd/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anchor="ctr">
            <a:noAutofit/>
          </a:bodyPr>
          <a:lstStyle/>
          <a:p>
            <a:pPr algn="ctr"/>
            <a:endParaRPr lang="en-US" sz="5200" dirty="0"/>
          </a:p>
        </p:txBody>
      </p:sp>
      <p:grpSp>
        <p:nvGrpSpPr>
          <p:cNvPr id="3" name="Group 51"/>
          <p:cNvGrpSpPr/>
          <p:nvPr/>
        </p:nvGrpSpPr>
        <p:grpSpPr>
          <a:xfrm>
            <a:off x="1161215" y="2204357"/>
            <a:ext cx="461316" cy="431788"/>
            <a:chOff x="4343400" y="301242"/>
            <a:chExt cx="837965" cy="738857"/>
          </a:xfrm>
        </p:grpSpPr>
        <p:sp>
          <p:nvSpPr>
            <p:cNvPr id="79" name="Line 7"/>
            <p:cNvSpPr>
              <a:spLocks noChangeShapeType="1"/>
            </p:cNvSpPr>
            <p:nvPr/>
          </p:nvSpPr>
          <p:spPr bwMode="auto">
            <a:xfrm>
              <a:off x="4770807" y="377442"/>
              <a:ext cx="236309" cy="28790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2" name="Line 11"/>
            <p:cNvSpPr>
              <a:spLocks noChangeShapeType="1"/>
            </p:cNvSpPr>
            <p:nvPr/>
          </p:nvSpPr>
          <p:spPr bwMode="auto">
            <a:xfrm>
              <a:off x="4534257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3" name="Line 24"/>
            <p:cNvSpPr>
              <a:spLocks noChangeShapeType="1"/>
            </p:cNvSpPr>
            <p:nvPr/>
          </p:nvSpPr>
          <p:spPr bwMode="auto">
            <a:xfrm flipH="1">
              <a:off x="4530345" y="377442"/>
              <a:ext cx="240462" cy="29145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4" name="Rectangle 83"/>
            <p:cNvSpPr>
              <a:spLocks noChangeArrowheads="1"/>
            </p:cNvSpPr>
            <p:nvPr/>
          </p:nvSpPr>
          <p:spPr bwMode="auto">
            <a:xfrm>
              <a:off x="4705281" y="30124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5" name="Line 34"/>
            <p:cNvSpPr>
              <a:spLocks noChangeShapeType="1"/>
            </p:cNvSpPr>
            <p:nvPr/>
          </p:nvSpPr>
          <p:spPr bwMode="auto">
            <a:xfrm flipH="1">
              <a:off x="4381856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6" name="Rectangle 85"/>
            <p:cNvSpPr>
              <a:spLocks noChangeArrowheads="1"/>
            </p:cNvSpPr>
            <p:nvPr/>
          </p:nvSpPr>
          <p:spPr bwMode="auto">
            <a:xfrm>
              <a:off x="4466007" y="60604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4587668" y="902890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8" name="Rectangle 87"/>
            <p:cNvSpPr>
              <a:spLocks noChangeArrowheads="1"/>
            </p:cNvSpPr>
            <p:nvPr/>
          </p:nvSpPr>
          <p:spPr bwMode="auto">
            <a:xfrm>
              <a:off x="4343400" y="90360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9" name="Line 11"/>
            <p:cNvSpPr>
              <a:spLocks noChangeShapeType="1"/>
            </p:cNvSpPr>
            <p:nvPr/>
          </p:nvSpPr>
          <p:spPr bwMode="auto">
            <a:xfrm>
              <a:off x="4991457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90" name="Line 34"/>
            <p:cNvSpPr>
              <a:spLocks noChangeShapeType="1"/>
            </p:cNvSpPr>
            <p:nvPr/>
          </p:nvSpPr>
          <p:spPr bwMode="auto">
            <a:xfrm flipH="1">
              <a:off x="4839056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4923207" y="60604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92" name="Rectangle 91"/>
            <p:cNvSpPr>
              <a:spLocks noChangeArrowheads="1"/>
            </p:cNvSpPr>
            <p:nvPr/>
          </p:nvSpPr>
          <p:spPr bwMode="auto">
            <a:xfrm>
              <a:off x="5044868" y="902890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4800600" y="90360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</p:grpSp>
      <p:sp>
        <p:nvSpPr>
          <p:cNvPr id="104" name="Text Box 16"/>
          <p:cNvSpPr txBox="1">
            <a:spLocks noChangeArrowheads="1"/>
          </p:cNvSpPr>
          <p:nvPr/>
        </p:nvSpPr>
        <p:spPr bwMode="auto">
          <a:xfrm>
            <a:off x="533400" y="1447800"/>
            <a:ext cx="1752600" cy="646331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Active Directory Domain Services</a:t>
            </a:r>
            <a:endParaRPr lang="en-US" sz="1800" b="1" dirty="0">
              <a:latin typeface="Calibri" pitchFamily="34" charset="0"/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1653987" y="2286000"/>
            <a:ext cx="1622612" cy="1245751"/>
            <a:chOff x="1653987" y="2286000"/>
            <a:chExt cx="1622612" cy="1245751"/>
          </a:xfrm>
        </p:grpSpPr>
        <p:sp>
          <p:nvSpPr>
            <p:cNvPr id="96" name="Freeform 95"/>
            <p:cNvSpPr/>
            <p:nvPr/>
          </p:nvSpPr>
          <p:spPr>
            <a:xfrm flipH="1">
              <a:off x="1653987" y="2286000"/>
              <a:ext cx="1622612" cy="152400"/>
            </a:xfrm>
            <a:custGeom>
              <a:avLst/>
              <a:gdLst>
                <a:gd name="connsiteX0" fmla="*/ 0 w 770965"/>
                <a:gd name="connsiteY0" fmla="*/ 222623 h 222623"/>
                <a:gd name="connsiteX1" fmla="*/ 394447 w 770965"/>
                <a:gd name="connsiteY1" fmla="*/ 7470 h 222623"/>
                <a:gd name="connsiteX2" fmla="*/ 770965 w 770965"/>
                <a:gd name="connsiteY2" fmla="*/ 177800 h 222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0965" h="222623">
                  <a:moveTo>
                    <a:pt x="0" y="222623"/>
                  </a:moveTo>
                  <a:cubicBezTo>
                    <a:pt x="132976" y="118781"/>
                    <a:pt x="265953" y="14940"/>
                    <a:pt x="394447" y="7470"/>
                  </a:cubicBezTo>
                  <a:cubicBezTo>
                    <a:pt x="522941" y="0"/>
                    <a:pt x="646953" y="88900"/>
                    <a:pt x="770965" y="177800"/>
                  </a:cubicBezTo>
                </a:path>
              </a:pathLst>
            </a:custGeom>
            <a:ln w="15875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Text Box 25"/>
            <p:cNvSpPr txBox="1">
              <a:spLocks noChangeArrowheads="1"/>
            </p:cNvSpPr>
            <p:nvPr/>
          </p:nvSpPr>
          <p:spPr bwMode="auto">
            <a:xfrm>
              <a:off x="1828800" y="2362200"/>
              <a:ext cx="1219200" cy="116955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5) Find claims required by application and create token</a:t>
              </a:r>
              <a:endParaRPr lang="en-US" sz="1400" i="1" dirty="0">
                <a:latin typeface="Calibri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819400" y="5715000"/>
            <a:ext cx="1967754" cy="738664"/>
            <a:chOff x="2743200" y="5867400"/>
            <a:chExt cx="1967754" cy="738664"/>
          </a:xfrm>
        </p:grpSpPr>
        <p:sp>
          <p:nvSpPr>
            <p:cNvPr id="100" name="Text Box 23"/>
            <p:cNvSpPr txBox="1">
              <a:spLocks noChangeArrowheads="1"/>
            </p:cNvSpPr>
            <p:nvPr/>
          </p:nvSpPr>
          <p:spPr bwMode="auto">
            <a:xfrm>
              <a:off x="2743200" y="5867400"/>
              <a:ext cx="1676400" cy="738664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3) Select an identity that matches those requirements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4419600" y="5879068"/>
              <a:ext cx="291354" cy="457200"/>
            </a:xfrm>
            <a:custGeom>
              <a:avLst/>
              <a:gdLst>
                <a:gd name="connsiteX0" fmla="*/ 291354 w 291354"/>
                <a:gd name="connsiteY0" fmla="*/ 645459 h 645459"/>
                <a:gd name="connsiteX1" fmla="*/ 22412 w 291354"/>
                <a:gd name="connsiteY1" fmla="*/ 367553 h 645459"/>
                <a:gd name="connsiteX2" fmla="*/ 156883 w 291354"/>
                <a:gd name="connsiteY2" fmla="*/ 0 h 645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1354" h="645459">
                  <a:moveTo>
                    <a:pt x="291354" y="645459"/>
                  </a:moveTo>
                  <a:cubicBezTo>
                    <a:pt x="168089" y="560294"/>
                    <a:pt x="44824" y="475129"/>
                    <a:pt x="22412" y="367553"/>
                  </a:cubicBezTo>
                  <a:cubicBezTo>
                    <a:pt x="0" y="259977"/>
                    <a:pt x="78441" y="129988"/>
                    <a:pt x="156883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</p:grpSp>
      <p:sp>
        <p:nvSpPr>
          <p:cNvPr id="123" name="AutoShape 4"/>
          <p:cNvSpPr>
            <a:spLocks noChangeArrowheads="1"/>
          </p:cNvSpPr>
          <p:nvPr/>
        </p:nvSpPr>
        <p:spPr bwMode="auto">
          <a:xfrm>
            <a:off x="3200400" y="2133601"/>
            <a:ext cx="838200" cy="533400"/>
          </a:xfrm>
          <a:prstGeom prst="hexagon">
            <a:avLst>
              <a:gd name="adj" fmla="val 37500"/>
              <a:gd name="vf" fmla="val 115470"/>
            </a:avLst>
          </a:prstGeom>
          <a:ln>
            <a:headEnd/>
            <a:tailEnd type="none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4" name="Text Box 16"/>
          <p:cNvSpPr txBox="1">
            <a:spLocks noChangeArrowheads="1"/>
          </p:cNvSpPr>
          <p:nvPr/>
        </p:nvSpPr>
        <p:spPr bwMode="auto">
          <a:xfrm>
            <a:off x="3200400" y="2209800"/>
            <a:ext cx="838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STS</a:t>
            </a:r>
            <a:endParaRPr lang="en-US" sz="1800" b="1" dirty="0">
              <a:latin typeface="Calibri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5791200" y="1295400"/>
            <a:ext cx="1885951" cy="803521"/>
            <a:chOff x="5791200" y="1295400"/>
            <a:chExt cx="1885951" cy="803521"/>
          </a:xfrm>
        </p:grpSpPr>
        <p:cxnSp>
          <p:nvCxnSpPr>
            <p:cNvPr id="73" name="Straight Connector 72"/>
            <p:cNvCxnSpPr/>
            <p:nvPr/>
          </p:nvCxnSpPr>
          <p:spPr bwMode="auto">
            <a:xfrm rot="16200000" flipV="1">
              <a:off x="6872977" y="1599546"/>
              <a:ext cx="632992" cy="365757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74" name="Straight Connector 73"/>
            <p:cNvCxnSpPr/>
            <p:nvPr/>
          </p:nvCxnSpPr>
          <p:spPr bwMode="auto">
            <a:xfrm rot="5400000" flipH="1" flipV="1">
              <a:off x="7226259" y="1612941"/>
              <a:ext cx="452023" cy="42654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lg" len="lg"/>
            </a:ln>
            <a:effectLst/>
          </p:spPr>
        </p:cxnSp>
        <p:sp>
          <p:nvSpPr>
            <p:cNvPr id="98" name="Rectangle 97"/>
            <p:cNvSpPr/>
            <p:nvPr/>
          </p:nvSpPr>
          <p:spPr bwMode="auto">
            <a:xfrm>
              <a:off x="6991351" y="1336921"/>
              <a:ext cx="533400" cy="138221"/>
            </a:xfrm>
            <a:prstGeom prst="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7067551" y="1406031"/>
              <a:ext cx="533400" cy="138221"/>
            </a:xfrm>
            <a:prstGeom prst="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7143751" y="1475142"/>
              <a:ext cx="533400" cy="138221"/>
            </a:xfrm>
            <a:prstGeom prst="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6" name="Text Box 23"/>
            <p:cNvSpPr txBox="1">
              <a:spLocks noChangeArrowheads="1"/>
            </p:cNvSpPr>
            <p:nvPr/>
          </p:nvSpPr>
          <p:spPr bwMode="auto">
            <a:xfrm>
              <a:off x="5791200" y="1295400"/>
              <a:ext cx="1219200" cy="52322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/>
                <a:t> </a:t>
              </a:r>
              <a:r>
                <a:rPr lang="en-US" sz="1400" i="1" dirty="0" smtClean="0">
                  <a:latin typeface="Calibri" pitchFamily="34" charset="0"/>
                </a:rPr>
                <a:t>8) </a:t>
              </a:r>
              <a:r>
                <a:rPr lang="en-US" sz="1400" i="1" dirty="0">
                  <a:latin typeface="Calibri" pitchFamily="34" charset="0"/>
                </a:rPr>
                <a:t>Use claims in token</a:t>
              </a:r>
            </a:p>
          </p:txBody>
        </p:sp>
      </p:grpSp>
      <p:sp>
        <p:nvSpPr>
          <p:cNvPr id="116" name="Oval 32"/>
          <p:cNvSpPr>
            <a:spLocks noChangeArrowheads="1"/>
          </p:cNvSpPr>
          <p:nvPr/>
        </p:nvSpPr>
        <p:spPr bwMode="auto">
          <a:xfrm>
            <a:off x="6324600" y="1828800"/>
            <a:ext cx="1981200" cy="533400"/>
          </a:xfrm>
          <a:prstGeom prst="ellipse">
            <a:avLst/>
          </a:prstGeom>
          <a:ln>
            <a:headEnd/>
            <a:tailEnd type="none" w="lg" len="lg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7" name="Text Box 15"/>
          <p:cNvSpPr txBox="1">
            <a:spLocks noChangeArrowheads="1"/>
          </p:cNvSpPr>
          <p:nvPr/>
        </p:nvSpPr>
        <p:spPr bwMode="auto">
          <a:xfrm>
            <a:off x="6324600" y="1905000"/>
            <a:ext cx="1981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Application</a:t>
            </a:r>
          </a:p>
        </p:txBody>
      </p:sp>
      <p:sp>
        <p:nvSpPr>
          <p:cNvPr id="119" name="Text Box 33"/>
          <p:cNvSpPr txBox="1">
            <a:spLocks noChangeArrowheads="1"/>
          </p:cNvSpPr>
          <p:nvPr/>
        </p:nvSpPr>
        <p:spPr bwMode="auto">
          <a:xfrm>
            <a:off x="6629400" y="2362200"/>
            <a:ext cx="1371600" cy="369332"/>
          </a:xfrm>
          <a:prstGeom prst="rect">
            <a:avLst/>
          </a:prstGeom>
          <a:ln>
            <a:headEnd/>
            <a:tailEnd type="none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WIF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142" name="Rectangle 14"/>
          <p:cNvSpPr>
            <a:spLocks noChangeArrowheads="1"/>
          </p:cNvSpPr>
          <p:nvPr/>
        </p:nvSpPr>
        <p:spPr bwMode="auto">
          <a:xfrm>
            <a:off x="4191000" y="5276782"/>
            <a:ext cx="1524000" cy="438218"/>
          </a:xfrm>
          <a:prstGeom prst="rect">
            <a:avLst/>
          </a:prstGeom>
          <a:ln>
            <a:headEnd/>
            <a:tailEnd type="none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3" name="Text Box 33"/>
          <p:cNvSpPr txBox="1">
            <a:spLocks noChangeArrowheads="1"/>
          </p:cNvSpPr>
          <p:nvPr/>
        </p:nvSpPr>
        <p:spPr bwMode="auto">
          <a:xfrm>
            <a:off x="4114800" y="5257800"/>
            <a:ext cx="16764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CardSpace 2.0</a:t>
            </a:r>
            <a:endParaRPr lang="en-US" sz="1800" b="1" dirty="0">
              <a:latin typeface="Calibri" pitchFamily="34" charset="0"/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3886200" y="2581835"/>
            <a:ext cx="1143000" cy="2169459"/>
            <a:chOff x="3886200" y="2581835"/>
            <a:chExt cx="1143000" cy="2169459"/>
          </a:xfrm>
        </p:grpSpPr>
        <p:sp>
          <p:nvSpPr>
            <p:cNvPr id="114" name="Freeform 113"/>
            <p:cNvSpPr/>
            <p:nvPr/>
          </p:nvSpPr>
          <p:spPr>
            <a:xfrm>
              <a:off x="3890682" y="2581835"/>
              <a:ext cx="606612" cy="2169459"/>
            </a:xfrm>
            <a:custGeom>
              <a:avLst/>
              <a:gdLst>
                <a:gd name="connsiteX0" fmla="*/ 0 w 606612"/>
                <a:gd name="connsiteY0" fmla="*/ 0 h 2169459"/>
                <a:gd name="connsiteX1" fmla="*/ 519953 w 606612"/>
                <a:gd name="connsiteY1" fmla="*/ 833718 h 2169459"/>
                <a:gd name="connsiteX2" fmla="*/ 519953 w 606612"/>
                <a:gd name="connsiteY2" fmla="*/ 2169459 h 2169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6612" h="2169459">
                  <a:moveTo>
                    <a:pt x="0" y="0"/>
                  </a:moveTo>
                  <a:cubicBezTo>
                    <a:pt x="216647" y="236070"/>
                    <a:pt x="433294" y="472141"/>
                    <a:pt x="519953" y="833718"/>
                  </a:cubicBezTo>
                  <a:cubicBezTo>
                    <a:pt x="606612" y="1195295"/>
                    <a:pt x="563282" y="1682377"/>
                    <a:pt x="519953" y="2169459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115" name="Text Box 25"/>
            <p:cNvSpPr txBox="1">
              <a:spLocks noChangeArrowheads="1"/>
            </p:cNvSpPr>
            <p:nvPr/>
          </p:nvSpPr>
          <p:spPr bwMode="auto">
            <a:xfrm>
              <a:off x="3886200" y="3048000"/>
              <a:ext cx="1143000" cy="523220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6) Receive token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75" name="Text Box 30"/>
            <p:cNvSpPr txBox="1">
              <a:spLocks noChangeArrowheads="1"/>
            </p:cNvSpPr>
            <p:nvPr/>
          </p:nvSpPr>
          <p:spPr bwMode="auto">
            <a:xfrm>
              <a:off x="3886200" y="3962400"/>
              <a:ext cx="1066800" cy="369332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Token</a:t>
              </a:r>
              <a:endParaRPr lang="en-US" sz="1800" b="1" dirty="0">
                <a:latin typeface="Calibri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5257800" y="2743200"/>
            <a:ext cx="1371600" cy="2133600"/>
            <a:chOff x="5257800" y="2743200"/>
            <a:chExt cx="1371600" cy="2133600"/>
          </a:xfrm>
        </p:grpSpPr>
        <p:sp>
          <p:nvSpPr>
            <p:cNvPr id="122" name="Freeform 121"/>
            <p:cNvSpPr/>
            <p:nvPr/>
          </p:nvSpPr>
          <p:spPr>
            <a:xfrm>
              <a:off x="5746377" y="2743200"/>
              <a:ext cx="883023" cy="2133600"/>
            </a:xfrm>
            <a:custGeom>
              <a:avLst/>
              <a:gdLst>
                <a:gd name="connsiteX0" fmla="*/ 206189 w 1120589"/>
                <a:gd name="connsiteY0" fmla="*/ 2079812 h 2079812"/>
                <a:gd name="connsiteX1" fmla="*/ 152400 w 1120589"/>
                <a:gd name="connsiteY1" fmla="*/ 1057836 h 2079812"/>
                <a:gd name="connsiteX2" fmla="*/ 1120589 w 1120589"/>
                <a:gd name="connsiteY2" fmla="*/ 0 h 2079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0589" h="2079812">
                  <a:moveTo>
                    <a:pt x="206189" y="2079812"/>
                  </a:moveTo>
                  <a:cubicBezTo>
                    <a:pt x="103094" y="1742141"/>
                    <a:pt x="0" y="1404471"/>
                    <a:pt x="152400" y="1057836"/>
                  </a:cubicBezTo>
                  <a:cubicBezTo>
                    <a:pt x="304800" y="711201"/>
                    <a:pt x="712694" y="355600"/>
                    <a:pt x="1120589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128" name="Text Box 23"/>
            <p:cNvSpPr txBox="1">
              <a:spLocks noChangeArrowheads="1"/>
            </p:cNvSpPr>
            <p:nvPr/>
          </p:nvSpPr>
          <p:spPr bwMode="auto">
            <a:xfrm>
              <a:off x="5486400" y="3048000"/>
              <a:ext cx="1066800" cy="523220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7) Submit token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78" name="Text Box 30"/>
            <p:cNvSpPr txBox="1">
              <a:spLocks noChangeArrowheads="1"/>
            </p:cNvSpPr>
            <p:nvPr/>
          </p:nvSpPr>
          <p:spPr bwMode="auto">
            <a:xfrm>
              <a:off x="5257800" y="3962400"/>
              <a:ext cx="1066800" cy="369332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Token</a:t>
              </a:r>
              <a:endParaRPr lang="en-US" sz="1800" b="1" dirty="0">
                <a:latin typeface="Calibri" pitchFamily="34" charset="0"/>
              </a:endParaRPr>
            </a:p>
          </p:txBody>
        </p:sp>
      </p:grpSp>
      <p:sp>
        <p:nvSpPr>
          <p:cNvPr id="102" name="Title 10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An Enterprise Scenario</a:t>
            </a:r>
            <a:endParaRPr lang="en-US" dirty="0"/>
          </a:p>
        </p:txBody>
      </p:sp>
      <p:grpSp>
        <p:nvGrpSpPr>
          <p:cNvPr id="59" name="Group 58"/>
          <p:cNvGrpSpPr/>
          <p:nvPr/>
        </p:nvGrpSpPr>
        <p:grpSpPr>
          <a:xfrm>
            <a:off x="609600" y="2743200"/>
            <a:ext cx="3429000" cy="2590801"/>
            <a:chOff x="609600" y="2743200"/>
            <a:chExt cx="3429000" cy="2590801"/>
          </a:xfrm>
        </p:grpSpPr>
        <p:sp>
          <p:nvSpPr>
            <p:cNvPr id="108" name="Freeform 107"/>
            <p:cNvSpPr/>
            <p:nvPr/>
          </p:nvSpPr>
          <p:spPr>
            <a:xfrm>
              <a:off x="914400" y="2743200"/>
              <a:ext cx="3124200" cy="2590801"/>
            </a:xfrm>
            <a:custGeom>
              <a:avLst/>
              <a:gdLst>
                <a:gd name="connsiteX0" fmla="*/ 2384612 w 2384612"/>
                <a:gd name="connsiteY0" fmla="*/ 2429435 h 2672977"/>
                <a:gd name="connsiteX1" fmla="*/ 331694 w 2384612"/>
                <a:gd name="connsiteY1" fmla="*/ 2268071 h 2672977"/>
                <a:gd name="connsiteX2" fmla="*/ 394447 w 2384612"/>
                <a:gd name="connsiteY2" fmla="*/ 0 h 267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4612" h="2672977">
                  <a:moveTo>
                    <a:pt x="2384612" y="2429435"/>
                  </a:moveTo>
                  <a:cubicBezTo>
                    <a:pt x="1524000" y="2551206"/>
                    <a:pt x="663388" y="2672977"/>
                    <a:pt x="331694" y="2268071"/>
                  </a:cubicBezTo>
                  <a:cubicBezTo>
                    <a:pt x="0" y="1863165"/>
                    <a:pt x="197223" y="931582"/>
                    <a:pt x="394447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103" name="Text Box 25"/>
            <p:cNvSpPr txBox="1">
              <a:spLocks noChangeArrowheads="1"/>
            </p:cNvSpPr>
            <p:nvPr/>
          </p:nvSpPr>
          <p:spPr bwMode="auto">
            <a:xfrm>
              <a:off x="609600" y="3657600"/>
              <a:ext cx="1143000" cy="954107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>
                  <a:latin typeface="Calibri" pitchFamily="34" charset="0"/>
                </a:rPr>
                <a:t>1) </a:t>
              </a:r>
              <a:r>
                <a:rPr lang="en-US" sz="1400" i="1" dirty="0" smtClean="0">
                  <a:latin typeface="Calibri" pitchFamily="34" charset="0"/>
                </a:rPr>
                <a:t>Login to domain and get Kerberos ticket</a:t>
              </a:r>
              <a:endParaRPr lang="en-US" sz="1400" i="1" dirty="0">
                <a:latin typeface="Calibri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2286000" y="2667896"/>
            <a:ext cx="1608268" cy="2280622"/>
            <a:chOff x="2286000" y="2667896"/>
            <a:chExt cx="1608268" cy="2280622"/>
          </a:xfrm>
        </p:grpSpPr>
        <p:sp>
          <p:nvSpPr>
            <p:cNvPr id="95" name="Freeform 94"/>
            <p:cNvSpPr/>
            <p:nvPr/>
          </p:nvSpPr>
          <p:spPr>
            <a:xfrm>
              <a:off x="2957456" y="2667896"/>
              <a:ext cx="936812" cy="2280622"/>
            </a:xfrm>
            <a:custGeom>
              <a:avLst/>
              <a:gdLst>
                <a:gd name="connsiteX0" fmla="*/ 555812 w 555812"/>
                <a:gd name="connsiteY0" fmla="*/ 2280622 h 2280622"/>
                <a:gd name="connsiteX1" fmla="*/ 71718 w 555812"/>
                <a:gd name="connsiteY1" fmla="*/ 1678193 h 2280622"/>
                <a:gd name="connsiteX2" fmla="*/ 125506 w 555812"/>
                <a:gd name="connsiteY2" fmla="*/ 0 h 2280622"/>
                <a:gd name="connsiteX0" fmla="*/ 936812 w 936812"/>
                <a:gd name="connsiteY0" fmla="*/ 2280622 h 2280622"/>
                <a:gd name="connsiteX1" fmla="*/ 71718 w 936812"/>
                <a:gd name="connsiteY1" fmla="*/ 1678193 h 2280622"/>
                <a:gd name="connsiteX2" fmla="*/ 506506 w 936812"/>
                <a:gd name="connsiteY2" fmla="*/ 0 h 2280622"/>
                <a:gd name="connsiteX0" fmla="*/ 936812 w 936812"/>
                <a:gd name="connsiteY0" fmla="*/ 2280622 h 2280622"/>
                <a:gd name="connsiteX1" fmla="*/ 71718 w 936812"/>
                <a:gd name="connsiteY1" fmla="*/ 1678193 h 2280622"/>
                <a:gd name="connsiteX2" fmla="*/ 506506 w 936812"/>
                <a:gd name="connsiteY2" fmla="*/ 0 h 2280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6812" h="2280622">
                  <a:moveTo>
                    <a:pt x="936812" y="2280622"/>
                  </a:moveTo>
                  <a:cubicBezTo>
                    <a:pt x="730624" y="2169459"/>
                    <a:pt x="143436" y="2058297"/>
                    <a:pt x="71718" y="1678193"/>
                  </a:cubicBezTo>
                  <a:cubicBezTo>
                    <a:pt x="0" y="1298089"/>
                    <a:pt x="265953" y="623644"/>
                    <a:pt x="506506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113" name="Text Box 25"/>
            <p:cNvSpPr txBox="1">
              <a:spLocks noChangeArrowheads="1"/>
            </p:cNvSpPr>
            <p:nvPr/>
          </p:nvSpPr>
          <p:spPr bwMode="auto">
            <a:xfrm>
              <a:off x="2286000" y="3657600"/>
              <a:ext cx="1371600" cy="1169551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4) Present Kerberos ticket and request token for selected identity</a:t>
              </a:r>
              <a:endParaRPr lang="en-US" sz="1400" i="1" dirty="0">
                <a:latin typeface="Calibri" pitchFamily="34" charset="0"/>
              </a:endParaRPr>
            </a:p>
          </p:txBody>
        </p:sp>
      </p:grpSp>
      <p:sp>
        <p:nvSpPr>
          <p:cNvPr id="51" name="Oval 32"/>
          <p:cNvSpPr>
            <a:spLocks noChangeArrowheads="1"/>
          </p:cNvSpPr>
          <p:nvPr/>
        </p:nvSpPr>
        <p:spPr bwMode="auto">
          <a:xfrm>
            <a:off x="3859212" y="4724400"/>
            <a:ext cx="2209800" cy="533400"/>
          </a:xfrm>
          <a:prstGeom prst="ellipse">
            <a:avLst/>
          </a:prstGeom>
          <a:ln>
            <a:headEnd/>
            <a:tailEnd type="non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Text Box 33"/>
          <p:cNvSpPr txBox="1">
            <a:spLocks noChangeArrowheads="1"/>
          </p:cNvSpPr>
          <p:nvPr/>
        </p:nvSpPr>
        <p:spPr bwMode="auto">
          <a:xfrm>
            <a:off x="3962400" y="4800600"/>
            <a:ext cx="1981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Browser or Client</a:t>
            </a:r>
            <a:endParaRPr lang="en-US" sz="18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29490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13" descr="internet cloud 75 opa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-304800" y="3505200"/>
            <a:ext cx="8763000" cy="1143000"/>
          </a:xfrm>
          <a:prstGeom prst="rect">
            <a:avLst/>
          </a:prstGeom>
          <a:noFill/>
          <a:effectLst/>
        </p:spPr>
      </p:pic>
      <p:sp>
        <p:nvSpPr>
          <p:cNvPr id="68" name="Text Box 176"/>
          <p:cNvSpPr txBox="1">
            <a:spLocks noChangeArrowheads="1"/>
          </p:cNvSpPr>
          <p:nvPr/>
        </p:nvSpPr>
        <p:spPr bwMode="auto">
          <a:xfrm>
            <a:off x="2819400" y="3886200"/>
            <a:ext cx="1143000" cy="3365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i="1" dirty="0">
                <a:solidFill>
                  <a:schemeClr val="bg1"/>
                </a:solidFill>
              </a:rPr>
              <a:t>Internet</a:t>
            </a:r>
          </a:p>
        </p:txBody>
      </p:sp>
      <p:sp>
        <p:nvSpPr>
          <p:cNvPr id="75" name="Rounded Rectangle 74"/>
          <p:cNvSpPr/>
          <p:nvPr/>
        </p:nvSpPr>
        <p:spPr bwMode="auto">
          <a:xfrm>
            <a:off x="609600" y="1174875"/>
            <a:ext cx="8077200" cy="2101725"/>
          </a:xfrm>
          <a:prstGeom prst="roundRect">
            <a:avLst/>
          </a:prstGeom>
          <a:noFill/>
          <a:ln w="82550">
            <a:solidFill>
              <a:schemeClr val="accent4"/>
            </a:solidFill>
            <a:headEnd type="none" w="med" len="med"/>
            <a:tailEnd type="stealth" w="lg" len="lg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US" sz="240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77" name="Text Box 38"/>
          <p:cNvSpPr txBox="1">
            <a:spLocks noChangeArrowheads="1"/>
          </p:cNvSpPr>
          <p:nvPr/>
        </p:nvSpPr>
        <p:spPr bwMode="auto">
          <a:xfrm>
            <a:off x="3462170" y="6248400"/>
            <a:ext cx="6858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r>
              <a:rPr lang="en-US" sz="1800" b="1" dirty="0">
                <a:latin typeface="Calibri" pitchFamily="34" charset="0"/>
              </a:rPr>
              <a:t>User</a:t>
            </a:r>
          </a:p>
        </p:txBody>
      </p:sp>
      <p:sp>
        <p:nvSpPr>
          <p:cNvPr id="78" name="Oval 77" descr="Dark vertical"/>
          <p:cNvSpPr>
            <a:spLocks noChangeArrowheads="1"/>
          </p:cNvSpPr>
          <p:nvPr/>
        </p:nvSpPr>
        <p:spPr bwMode="auto">
          <a:xfrm>
            <a:off x="3737586" y="5715000"/>
            <a:ext cx="173360" cy="175314"/>
          </a:xfrm>
          <a:prstGeom prst="ellipse">
            <a:avLst/>
          </a:prstGeom>
          <a:pattFill prst="dkVert">
            <a:fgClr>
              <a:schemeClr val="tx1"/>
            </a:fgClr>
            <a:bgClr>
              <a:schemeClr val="bg2"/>
            </a:bgClr>
          </a:pattFill>
          <a:ln w="38100" algn="ctr">
            <a:noFill/>
            <a:round/>
            <a:headEnd/>
            <a:tailEnd type="none" w="lg" len="lg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grpSp>
        <p:nvGrpSpPr>
          <p:cNvPr id="2" name="Group 61"/>
          <p:cNvGrpSpPr>
            <a:grpSpLocks/>
          </p:cNvGrpSpPr>
          <p:nvPr/>
        </p:nvGrpSpPr>
        <p:grpSpPr bwMode="auto">
          <a:xfrm>
            <a:off x="3690770" y="5904875"/>
            <a:ext cx="258763" cy="419725"/>
            <a:chOff x="2976" y="1433"/>
            <a:chExt cx="912" cy="1495"/>
          </a:xfrm>
        </p:grpSpPr>
        <p:sp>
          <p:nvSpPr>
            <p:cNvPr id="81" name="AutoShape 62" descr="Dark vertical"/>
            <p:cNvSpPr>
              <a:spLocks noChangeArrowheads="1"/>
            </p:cNvSpPr>
            <p:nvPr/>
          </p:nvSpPr>
          <p:spPr bwMode="auto">
            <a:xfrm rot="10800000">
              <a:off x="2976" y="1433"/>
              <a:ext cx="912" cy="834"/>
            </a:xfrm>
            <a:prstGeom prst="triangle">
              <a:avLst>
                <a:gd name="adj" fmla="val 50000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84" name="AutoShape 63" descr="Dark vertical"/>
            <p:cNvSpPr>
              <a:spLocks noChangeArrowheads="1"/>
            </p:cNvSpPr>
            <p:nvPr/>
          </p:nvSpPr>
          <p:spPr bwMode="auto">
            <a:xfrm rot="17803396" flipH="1">
              <a:off x="2644" y="2160"/>
              <a:ext cx="1275" cy="262"/>
            </a:xfrm>
            <a:prstGeom prst="parallelogram">
              <a:avLst>
                <a:gd name="adj" fmla="val 33502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85" name="AutoShape 64" descr="Dark vertical"/>
            <p:cNvSpPr>
              <a:spLocks noChangeArrowheads="1"/>
            </p:cNvSpPr>
            <p:nvPr/>
          </p:nvSpPr>
          <p:spPr bwMode="auto">
            <a:xfrm rot="3796604">
              <a:off x="2950" y="2160"/>
              <a:ext cx="1275" cy="262"/>
            </a:xfrm>
            <a:prstGeom prst="parallelogram">
              <a:avLst>
                <a:gd name="adj" fmla="val 33502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600200" y="5638800"/>
            <a:ext cx="2000924" cy="770027"/>
            <a:chOff x="1414630" y="5879068"/>
            <a:chExt cx="2000924" cy="770027"/>
          </a:xfrm>
        </p:grpSpPr>
        <p:sp>
          <p:nvSpPr>
            <p:cNvPr id="87" name="Text Box 23"/>
            <p:cNvSpPr txBox="1">
              <a:spLocks noChangeArrowheads="1"/>
            </p:cNvSpPr>
            <p:nvPr/>
          </p:nvSpPr>
          <p:spPr bwMode="auto">
            <a:xfrm>
              <a:off x="1414630" y="5910431"/>
              <a:ext cx="1676400" cy="738664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2) Select an identity that matches those requirements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88" name="Freeform 87"/>
            <p:cNvSpPr/>
            <p:nvPr/>
          </p:nvSpPr>
          <p:spPr>
            <a:xfrm>
              <a:off x="3124200" y="5879068"/>
              <a:ext cx="291354" cy="533400"/>
            </a:xfrm>
            <a:custGeom>
              <a:avLst/>
              <a:gdLst>
                <a:gd name="connsiteX0" fmla="*/ 291354 w 291354"/>
                <a:gd name="connsiteY0" fmla="*/ 645459 h 645459"/>
                <a:gd name="connsiteX1" fmla="*/ 22412 w 291354"/>
                <a:gd name="connsiteY1" fmla="*/ 367553 h 645459"/>
                <a:gd name="connsiteX2" fmla="*/ 156883 w 291354"/>
                <a:gd name="connsiteY2" fmla="*/ 0 h 645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1354" h="645459">
                  <a:moveTo>
                    <a:pt x="291354" y="645459"/>
                  </a:moveTo>
                  <a:cubicBezTo>
                    <a:pt x="168089" y="560294"/>
                    <a:pt x="44824" y="475129"/>
                    <a:pt x="22412" y="367553"/>
                  </a:cubicBezTo>
                  <a:cubicBezTo>
                    <a:pt x="0" y="259977"/>
                    <a:pt x="78441" y="129988"/>
                    <a:pt x="156883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</p:grpSp>
      <p:sp>
        <p:nvSpPr>
          <p:cNvPr id="70" name="Rectangle 69"/>
          <p:cNvSpPr/>
          <p:nvPr/>
        </p:nvSpPr>
        <p:spPr>
          <a:xfrm>
            <a:off x="2743200" y="1555875"/>
            <a:ext cx="990600" cy="1295400"/>
          </a:xfrm>
          <a:prstGeom prst="rect">
            <a:avLst/>
          </a:prstGeom>
          <a:ln>
            <a:tailEnd type="stealth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 Box 16"/>
          <p:cNvSpPr txBox="1">
            <a:spLocks noChangeArrowheads="1"/>
          </p:cNvSpPr>
          <p:nvPr/>
        </p:nvSpPr>
        <p:spPr bwMode="auto">
          <a:xfrm>
            <a:off x="2667000" y="1600200"/>
            <a:ext cx="11430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Calibri" pitchFamily="34" charset="0"/>
              </a:rPr>
              <a:t>AD FS 2.0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90" name="Isosceles Triangle 50"/>
          <p:cNvSpPr>
            <a:spLocks noChangeArrowheads="1"/>
          </p:cNvSpPr>
          <p:nvPr/>
        </p:nvSpPr>
        <p:spPr bwMode="auto">
          <a:xfrm>
            <a:off x="1219200" y="2133600"/>
            <a:ext cx="1061358" cy="685800"/>
          </a:xfrm>
          <a:prstGeom prst="triangle">
            <a:avLst>
              <a:gd name="adj" fmla="val 52088"/>
            </a:avLst>
          </a:prstGeom>
          <a:gradFill rotWithShape="1">
            <a:gsLst>
              <a:gs pos="0">
                <a:srgbClr xmlns:mc="http://schemas.openxmlformats.org/markup-compatibility/2006" xmlns:a14="http://schemas.microsoft.com/office/drawing/2010/main" val="FFC000" mc:Ignorable=""/>
              </a:gs>
              <a:gs pos="100000">
                <a:srgbClr xmlns:mc="http://schemas.openxmlformats.org/markup-compatibility/2006" xmlns:a14="http://schemas.microsoft.com/office/drawing/2010/main" val="FF0000" mc:Ignorable=""/>
              </a:gs>
            </a:gsLst>
            <a:lin ang="2700000"/>
          </a:gradFill>
          <a:ln w="19050" algn="ctr">
            <a:noFill/>
            <a:round/>
            <a:headEnd/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anchor="ctr">
            <a:noAutofit/>
          </a:bodyPr>
          <a:lstStyle/>
          <a:p>
            <a:pPr algn="ctr"/>
            <a:endParaRPr lang="en-US" sz="5200" dirty="0"/>
          </a:p>
        </p:txBody>
      </p:sp>
      <p:grpSp>
        <p:nvGrpSpPr>
          <p:cNvPr id="4" name="Group 51"/>
          <p:cNvGrpSpPr/>
          <p:nvPr/>
        </p:nvGrpSpPr>
        <p:grpSpPr>
          <a:xfrm>
            <a:off x="1542215" y="2280557"/>
            <a:ext cx="461316" cy="431788"/>
            <a:chOff x="4343400" y="301242"/>
            <a:chExt cx="837965" cy="738857"/>
          </a:xfrm>
        </p:grpSpPr>
        <p:sp>
          <p:nvSpPr>
            <p:cNvPr id="105" name="Line 7"/>
            <p:cNvSpPr>
              <a:spLocks noChangeShapeType="1"/>
            </p:cNvSpPr>
            <p:nvPr/>
          </p:nvSpPr>
          <p:spPr bwMode="auto">
            <a:xfrm>
              <a:off x="4770807" y="377442"/>
              <a:ext cx="236309" cy="28790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106" name="Line 11"/>
            <p:cNvSpPr>
              <a:spLocks noChangeShapeType="1"/>
            </p:cNvSpPr>
            <p:nvPr/>
          </p:nvSpPr>
          <p:spPr bwMode="auto">
            <a:xfrm>
              <a:off x="4534257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107" name="Line 24"/>
            <p:cNvSpPr>
              <a:spLocks noChangeShapeType="1"/>
            </p:cNvSpPr>
            <p:nvPr/>
          </p:nvSpPr>
          <p:spPr bwMode="auto">
            <a:xfrm flipH="1">
              <a:off x="4530345" y="377442"/>
              <a:ext cx="240462" cy="29145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108" name="Rectangle 107"/>
            <p:cNvSpPr>
              <a:spLocks noChangeArrowheads="1"/>
            </p:cNvSpPr>
            <p:nvPr/>
          </p:nvSpPr>
          <p:spPr bwMode="auto">
            <a:xfrm>
              <a:off x="4705281" y="30124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112" name="Line 34"/>
            <p:cNvSpPr>
              <a:spLocks noChangeShapeType="1"/>
            </p:cNvSpPr>
            <p:nvPr/>
          </p:nvSpPr>
          <p:spPr bwMode="auto">
            <a:xfrm flipH="1">
              <a:off x="4381856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115" name="Rectangle 114"/>
            <p:cNvSpPr>
              <a:spLocks noChangeArrowheads="1"/>
            </p:cNvSpPr>
            <p:nvPr/>
          </p:nvSpPr>
          <p:spPr bwMode="auto">
            <a:xfrm>
              <a:off x="4466007" y="60604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116" name="Rectangle 115"/>
            <p:cNvSpPr>
              <a:spLocks noChangeArrowheads="1"/>
            </p:cNvSpPr>
            <p:nvPr/>
          </p:nvSpPr>
          <p:spPr bwMode="auto">
            <a:xfrm>
              <a:off x="4587668" y="902890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117" name="Rectangle 116"/>
            <p:cNvSpPr>
              <a:spLocks noChangeArrowheads="1"/>
            </p:cNvSpPr>
            <p:nvPr/>
          </p:nvSpPr>
          <p:spPr bwMode="auto">
            <a:xfrm>
              <a:off x="4343400" y="90360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118" name="Line 11"/>
            <p:cNvSpPr>
              <a:spLocks noChangeShapeType="1"/>
            </p:cNvSpPr>
            <p:nvPr/>
          </p:nvSpPr>
          <p:spPr bwMode="auto">
            <a:xfrm>
              <a:off x="4991457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119" name="Line 34"/>
            <p:cNvSpPr>
              <a:spLocks noChangeShapeType="1"/>
            </p:cNvSpPr>
            <p:nvPr/>
          </p:nvSpPr>
          <p:spPr bwMode="auto">
            <a:xfrm flipH="1">
              <a:off x="4839056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120" name="Rectangle 119"/>
            <p:cNvSpPr>
              <a:spLocks noChangeArrowheads="1"/>
            </p:cNvSpPr>
            <p:nvPr/>
          </p:nvSpPr>
          <p:spPr bwMode="auto">
            <a:xfrm>
              <a:off x="4923207" y="60604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121" name="Rectangle 120"/>
            <p:cNvSpPr>
              <a:spLocks noChangeArrowheads="1"/>
            </p:cNvSpPr>
            <p:nvPr/>
          </p:nvSpPr>
          <p:spPr bwMode="auto">
            <a:xfrm>
              <a:off x="5044868" y="902890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122" name="Rectangle 121"/>
            <p:cNvSpPr>
              <a:spLocks noChangeArrowheads="1"/>
            </p:cNvSpPr>
            <p:nvPr/>
          </p:nvSpPr>
          <p:spPr bwMode="auto">
            <a:xfrm>
              <a:off x="4800600" y="90360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</p:grpSp>
      <p:sp>
        <p:nvSpPr>
          <p:cNvPr id="123" name="Freeform 122"/>
          <p:cNvSpPr/>
          <p:nvPr/>
        </p:nvSpPr>
        <p:spPr>
          <a:xfrm flipH="1">
            <a:off x="1992086" y="2427514"/>
            <a:ext cx="827314" cy="87085"/>
          </a:xfrm>
          <a:custGeom>
            <a:avLst/>
            <a:gdLst>
              <a:gd name="connsiteX0" fmla="*/ 0 w 770965"/>
              <a:gd name="connsiteY0" fmla="*/ 222623 h 222623"/>
              <a:gd name="connsiteX1" fmla="*/ 394447 w 770965"/>
              <a:gd name="connsiteY1" fmla="*/ 7470 h 222623"/>
              <a:gd name="connsiteX2" fmla="*/ 770965 w 770965"/>
              <a:gd name="connsiteY2" fmla="*/ 177800 h 222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0965" h="222623">
                <a:moveTo>
                  <a:pt x="0" y="222623"/>
                </a:moveTo>
                <a:cubicBezTo>
                  <a:pt x="132976" y="118781"/>
                  <a:pt x="265953" y="14940"/>
                  <a:pt x="394447" y="7470"/>
                </a:cubicBezTo>
                <a:cubicBezTo>
                  <a:pt x="522941" y="0"/>
                  <a:pt x="646953" y="88900"/>
                  <a:pt x="770965" y="177800"/>
                </a:cubicBezTo>
              </a:path>
            </a:pathLst>
          </a:custGeom>
          <a:ln w="15875">
            <a:solidFill>
              <a:schemeClr val="tx1"/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Text Box 16"/>
          <p:cNvSpPr txBox="1">
            <a:spLocks noChangeArrowheads="1"/>
          </p:cNvSpPr>
          <p:nvPr/>
        </p:nvSpPr>
        <p:spPr bwMode="auto">
          <a:xfrm>
            <a:off x="914400" y="1524000"/>
            <a:ext cx="1752600" cy="646331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Active Directory Domain Services</a:t>
            </a:r>
            <a:endParaRPr lang="en-US" sz="1800" b="1" dirty="0">
              <a:latin typeface="Calibri" pitchFamily="34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4728883" y="2743200"/>
            <a:ext cx="2433917" cy="2859107"/>
            <a:chOff x="4728883" y="2743200"/>
            <a:chExt cx="2433917" cy="2859107"/>
          </a:xfrm>
        </p:grpSpPr>
        <p:sp>
          <p:nvSpPr>
            <p:cNvPr id="114" name="Freeform 113"/>
            <p:cNvSpPr/>
            <p:nvPr/>
          </p:nvSpPr>
          <p:spPr>
            <a:xfrm>
              <a:off x="4728883" y="2743200"/>
              <a:ext cx="2433917" cy="2536017"/>
            </a:xfrm>
            <a:custGeom>
              <a:avLst/>
              <a:gdLst>
                <a:gd name="connsiteX0" fmla="*/ 0 w 2850777"/>
                <a:gd name="connsiteY0" fmla="*/ 1712259 h 2033494"/>
                <a:gd name="connsiteX1" fmla="*/ 1667436 w 2850777"/>
                <a:gd name="connsiteY1" fmla="*/ 1748118 h 2033494"/>
                <a:gd name="connsiteX2" fmla="*/ 2850777 w 2850777"/>
                <a:gd name="connsiteY2" fmla="*/ 0 h 2033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0777" h="2033494">
                  <a:moveTo>
                    <a:pt x="0" y="1712259"/>
                  </a:moveTo>
                  <a:cubicBezTo>
                    <a:pt x="596153" y="1872876"/>
                    <a:pt x="1192307" y="2033494"/>
                    <a:pt x="1667436" y="1748118"/>
                  </a:cubicBezTo>
                  <a:cubicBezTo>
                    <a:pt x="2142565" y="1462742"/>
                    <a:pt x="2496671" y="731371"/>
                    <a:pt x="2850777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71" name="Text Box 25"/>
            <p:cNvSpPr txBox="1">
              <a:spLocks noChangeArrowheads="1"/>
            </p:cNvSpPr>
            <p:nvPr/>
          </p:nvSpPr>
          <p:spPr bwMode="auto">
            <a:xfrm>
              <a:off x="5486400" y="4648200"/>
              <a:ext cx="1447800" cy="954107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>
                  <a:latin typeface="Calibri" pitchFamily="34" charset="0"/>
                </a:rPr>
                <a:t>1) </a:t>
              </a:r>
              <a:r>
                <a:rPr lang="en-US" sz="1400" i="1" dirty="0" smtClean="0">
                  <a:latin typeface="Calibri" pitchFamily="34" charset="0"/>
                </a:rPr>
                <a:t>Access application and learn token requirements</a:t>
              </a:r>
              <a:endParaRPr lang="en-US" sz="1400" i="1" dirty="0">
                <a:latin typeface="Calibri" pitchFamily="34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5638800" y="1251075"/>
            <a:ext cx="1885951" cy="803521"/>
            <a:chOff x="5638800" y="1251075"/>
            <a:chExt cx="1885951" cy="803521"/>
          </a:xfrm>
        </p:grpSpPr>
        <p:cxnSp>
          <p:nvCxnSpPr>
            <p:cNvPr id="67" name="Straight Connector 66"/>
            <p:cNvCxnSpPr/>
            <p:nvPr/>
          </p:nvCxnSpPr>
          <p:spPr bwMode="auto">
            <a:xfrm rot="16200000" flipV="1">
              <a:off x="6720577" y="1555221"/>
              <a:ext cx="632992" cy="365757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73" name="Straight Connector 72"/>
            <p:cNvCxnSpPr/>
            <p:nvPr/>
          </p:nvCxnSpPr>
          <p:spPr bwMode="auto">
            <a:xfrm rot="5400000" flipH="1" flipV="1">
              <a:off x="7073859" y="1568616"/>
              <a:ext cx="452023" cy="42654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lg" len="lg"/>
            </a:ln>
            <a:effectLst/>
          </p:spPr>
        </p:cxnSp>
        <p:sp>
          <p:nvSpPr>
            <p:cNvPr id="74" name="Rectangle 73"/>
            <p:cNvSpPr/>
            <p:nvPr/>
          </p:nvSpPr>
          <p:spPr bwMode="auto">
            <a:xfrm>
              <a:off x="6838951" y="1292596"/>
              <a:ext cx="533400" cy="138221"/>
            </a:xfrm>
            <a:prstGeom prst="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6915151" y="1361706"/>
              <a:ext cx="533400" cy="138221"/>
            </a:xfrm>
            <a:prstGeom prst="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6991351" y="1430817"/>
              <a:ext cx="533400" cy="138221"/>
            </a:xfrm>
            <a:prstGeom prst="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2" name="Text Box 23"/>
            <p:cNvSpPr txBox="1">
              <a:spLocks noChangeArrowheads="1"/>
            </p:cNvSpPr>
            <p:nvPr/>
          </p:nvSpPr>
          <p:spPr bwMode="auto">
            <a:xfrm>
              <a:off x="5638800" y="1251075"/>
              <a:ext cx="1219200" cy="52322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/>
                <a:t> </a:t>
              </a:r>
              <a:r>
                <a:rPr lang="en-US" sz="1400" i="1" dirty="0" smtClean="0">
                  <a:latin typeface="Calibri" pitchFamily="34" charset="0"/>
                </a:rPr>
                <a:t>5) </a:t>
              </a:r>
              <a:r>
                <a:rPr lang="en-US" sz="1400" i="1" dirty="0">
                  <a:latin typeface="Calibri" pitchFamily="34" charset="0"/>
                </a:rPr>
                <a:t>Use claims in token</a:t>
              </a:r>
            </a:p>
          </p:txBody>
        </p:sp>
      </p:grpSp>
      <p:sp>
        <p:nvSpPr>
          <p:cNvPr id="83" name="Oval 32"/>
          <p:cNvSpPr>
            <a:spLocks noChangeArrowheads="1"/>
          </p:cNvSpPr>
          <p:nvPr/>
        </p:nvSpPr>
        <p:spPr bwMode="auto">
          <a:xfrm>
            <a:off x="6172200" y="1784475"/>
            <a:ext cx="1981200" cy="533400"/>
          </a:xfrm>
          <a:prstGeom prst="ellipse">
            <a:avLst/>
          </a:prstGeom>
          <a:ln>
            <a:headEnd/>
            <a:tailEnd type="none" w="lg" len="lg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6" name="Text Box 15"/>
          <p:cNvSpPr txBox="1">
            <a:spLocks noChangeArrowheads="1"/>
          </p:cNvSpPr>
          <p:nvPr/>
        </p:nvSpPr>
        <p:spPr bwMode="auto">
          <a:xfrm>
            <a:off x="6172200" y="1860675"/>
            <a:ext cx="1981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Application</a:t>
            </a:r>
          </a:p>
        </p:txBody>
      </p:sp>
      <p:sp>
        <p:nvSpPr>
          <p:cNvPr id="92" name="Text Box 33"/>
          <p:cNvSpPr txBox="1">
            <a:spLocks noChangeArrowheads="1"/>
          </p:cNvSpPr>
          <p:nvPr/>
        </p:nvSpPr>
        <p:spPr bwMode="auto">
          <a:xfrm>
            <a:off x="6477000" y="2317875"/>
            <a:ext cx="1371600" cy="369332"/>
          </a:xfrm>
          <a:prstGeom prst="rect">
            <a:avLst/>
          </a:prstGeom>
          <a:ln>
            <a:headEnd/>
            <a:tailEnd type="none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WIF</a:t>
            </a:r>
            <a:endParaRPr lang="en-US" b="1" dirty="0">
              <a:solidFill>
                <a:schemeClr val="lt1"/>
              </a:solidFill>
              <a:latin typeface="Calibri" pitchFamily="34" charset="0"/>
            </a:endParaRPr>
          </a:p>
        </p:txBody>
      </p:sp>
      <p:sp>
        <p:nvSpPr>
          <p:cNvPr id="126" name="Rectangle 14"/>
          <p:cNvSpPr>
            <a:spLocks noChangeArrowheads="1"/>
          </p:cNvSpPr>
          <p:nvPr/>
        </p:nvSpPr>
        <p:spPr bwMode="auto">
          <a:xfrm>
            <a:off x="2895600" y="5232457"/>
            <a:ext cx="1600200" cy="406343"/>
          </a:xfrm>
          <a:prstGeom prst="rect">
            <a:avLst/>
          </a:prstGeom>
          <a:ln>
            <a:headEnd/>
            <a:tailEnd type="none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7" name="Text Box 33"/>
          <p:cNvSpPr txBox="1">
            <a:spLocks noChangeArrowheads="1"/>
          </p:cNvSpPr>
          <p:nvPr/>
        </p:nvSpPr>
        <p:spPr bwMode="auto">
          <a:xfrm>
            <a:off x="2895600" y="5213475"/>
            <a:ext cx="15240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CardSpace 2.0</a:t>
            </a:r>
            <a:endParaRPr lang="en-US" sz="1800" b="1" dirty="0">
              <a:latin typeface="Calibri" pitchFamily="34" charset="0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838200" y="2743201"/>
            <a:ext cx="2438400" cy="2738581"/>
            <a:chOff x="838200" y="2743201"/>
            <a:chExt cx="2438400" cy="2738581"/>
          </a:xfrm>
        </p:grpSpPr>
        <p:sp useBgFill="1">
          <p:nvSpPr>
            <p:cNvPr id="167961" name="Text Box 25"/>
            <p:cNvSpPr txBox="1">
              <a:spLocks noChangeArrowheads="1"/>
            </p:cNvSpPr>
            <p:nvPr/>
          </p:nvSpPr>
          <p:spPr bwMode="auto">
            <a:xfrm>
              <a:off x="838200" y="4527675"/>
              <a:ext cx="1600200" cy="954107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>
                  <a:latin typeface="Calibri" pitchFamily="34" charset="0"/>
                </a:rPr>
                <a:t>3</a:t>
              </a:r>
              <a:r>
                <a:rPr lang="en-US" sz="1400" i="1" dirty="0" smtClean="0">
                  <a:latin typeface="Calibri" pitchFamily="34" charset="0"/>
                </a:rPr>
                <a:t>) Authenticate user and get token for selected identity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1704788" y="2743201"/>
              <a:ext cx="1571812" cy="2152028"/>
            </a:xfrm>
            <a:custGeom>
              <a:avLst/>
              <a:gdLst>
                <a:gd name="connsiteX0" fmla="*/ 1540436 w 1540436"/>
                <a:gd name="connsiteY0" fmla="*/ 0 h 2115671"/>
                <a:gd name="connsiteX1" fmla="*/ 115047 w 1540436"/>
                <a:gd name="connsiteY1" fmla="*/ 1021977 h 2115671"/>
                <a:gd name="connsiteX2" fmla="*/ 850153 w 1540436"/>
                <a:gd name="connsiteY2" fmla="*/ 2115671 h 2115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40436" h="2115671">
                  <a:moveTo>
                    <a:pt x="1540436" y="0"/>
                  </a:moveTo>
                  <a:cubicBezTo>
                    <a:pt x="885265" y="334682"/>
                    <a:pt x="230094" y="669365"/>
                    <a:pt x="115047" y="1021977"/>
                  </a:cubicBezTo>
                  <a:cubicBezTo>
                    <a:pt x="0" y="1374589"/>
                    <a:pt x="425076" y="1745130"/>
                    <a:pt x="850153" y="2115671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>
          <p:nvSpPr>
            <p:cNvPr id="95" name="Text Box 30"/>
            <p:cNvSpPr txBox="1">
              <a:spLocks noChangeArrowheads="1"/>
            </p:cNvSpPr>
            <p:nvPr/>
          </p:nvSpPr>
          <p:spPr bwMode="auto">
            <a:xfrm>
              <a:off x="1219200" y="3810000"/>
              <a:ext cx="1066800" cy="369332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Token</a:t>
              </a:r>
              <a:endParaRPr lang="en-US" sz="1800" b="1" dirty="0">
                <a:latin typeface="Calibri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4267200" y="2438399"/>
            <a:ext cx="2209800" cy="2429935"/>
            <a:chOff x="4267200" y="2641521"/>
            <a:chExt cx="2209800" cy="2226814"/>
          </a:xfrm>
        </p:grpSpPr>
        <p:sp>
          <p:nvSpPr>
            <p:cNvPr id="113" name="Freeform 112"/>
            <p:cNvSpPr/>
            <p:nvPr/>
          </p:nvSpPr>
          <p:spPr>
            <a:xfrm>
              <a:off x="4724400" y="2667000"/>
              <a:ext cx="1752600" cy="2201335"/>
            </a:xfrm>
            <a:custGeom>
              <a:avLst/>
              <a:gdLst>
                <a:gd name="connsiteX0" fmla="*/ 0 w 1972235"/>
                <a:gd name="connsiteY0" fmla="*/ 1972235 h 1972235"/>
                <a:gd name="connsiteX1" fmla="*/ 385482 w 1972235"/>
                <a:gd name="connsiteY1" fmla="*/ 385482 h 1972235"/>
                <a:gd name="connsiteX2" fmla="*/ 1972235 w 1972235"/>
                <a:gd name="connsiteY2" fmla="*/ 0 h 197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2235" h="1972235">
                  <a:moveTo>
                    <a:pt x="0" y="1972235"/>
                  </a:moveTo>
                  <a:cubicBezTo>
                    <a:pt x="28388" y="1343211"/>
                    <a:pt x="56776" y="714188"/>
                    <a:pt x="385482" y="385482"/>
                  </a:cubicBezTo>
                  <a:cubicBezTo>
                    <a:pt x="714188" y="56776"/>
                    <a:pt x="1343211" y="28388"/>
                    <a:pt x="1972235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>
          <p:nvSpPr>
            <p:cNvPr id="96" name="Text Box 30"/>
            <p:cNvSpPr txBox="1">
              <a:spLocks noChangeArrowheads="1"/>
            </p:cNvSpPr>
            <p:nvPr/>
          </p:nvSpPr>
          <p:spPr bwMode="auto">
            <a:xfrm>
              <a:off x="4267200" y="3733800"/>
              <a:ext cx="1066800" cy="369332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Token</a:t>
              </a:r>
              <a:endParaRPr lang="en-US" sz="1800" b="1" dirty="0">
                <a:latin typeface="Calibri" pitchFamily="34" charset="0"/>
              </a:endParaRPr>
            </a:p>
          </p:txBody>
        </p:sp>
        <p:sp useBgFill="1">
          <p:nvSpPr>
            <p:cNvPr id="167959" name="Text Box 23"/>
            <p:cNvSpPr txBox="1">
              <a:spLocks noChangeArrowheads="1"/>
            </p:cNvSpPr>
            <p:nvPr/>
          </p:nvSpPr>
          <p:spPr bwMode="auto">
            <a:xfrm>
              <a:off x="4876800" y="2641521"/>
              <a:ext cx="1066800" cy="523220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4) Submit token</a:t>
              </a:r>
              <a:endParaRPr lang="en-US" sz="1400" i="1" dirty="0">
                <a:latin typeface="Calibri" pitchFamily="34" charset="0"/>
              </a:endParaRPr>
            </a:p>
          </p:txBody>
        </p:sp>
      </p:grpSp>
      <p:sp>
        <p:nvSpPr>
          <p:cNvPr id="98" name="Title 9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Allowing Internet Access</a:t>
            </a:r>
            <a:endParaRPr lang="en-US" dirty="0"/>
          </a:p>
        </p:txBody>
      </p:sp>
      <p:sp>
        <p:nvSpPr>
          <p:cNvPr id="72" name="AutoShape 4"/>
          <p:cNvSpPr>
            <a:spLocks noChangeArrowheads="1"/>
          </p:cNvSpPr>
          <p:nvPr/>
        </p:nvSpPr>
        <p:spPr bwMode="auto">
          <a:xfrm>
            <a:off x="2819400" y="2241676"/>
            <a:ext cx="838200" cy="533400"/>
          </a:xfrm>
          <a:prstGeom prst="hexagon">
            <a:avLst>
              <a:gd name="adj" fmla="val 37500"/>
              <a:gd name="vf" fmla="val 115470"/>
            </a:avLst>
          </a:prstGeom>
          <a:ln>
            <a:headEnd/>
            <a:tailEnd type="none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Text Box 16"/>
          <p:cNvSpPr txBox="1">
            <a:spLocks noChangeArrowheads="1"/>
          </p:cNvSpPr>
          <p:nvPr/>
        </p:nvSpPr>
        <p:spPr bwMode="auto">
          <a:xfrm>
            <a:off x="2819400" y="2317875"/>
            <a:ext cx="838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STS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167968" name="Oval 32"/>
          <p:cNvSpPr>
            <a:spLocks noChangeArrowheads="1"/>
          </p:cNvSpPr>
          <p:nvPr/>
        </p:nvSpPr>
        <p:spPr bwMode="auto">
          <a:xfrm>
            <a:off x="2563812" y="4680075"/>
            <a:ext cx="2209800" cy="533400"/>
          </a:xfrm>
          <a:prstGeom prst="ellipse">
            <a:avLst/>
          </a:prstGeom>
          <a:ln>
            <a:headEnd/>
            <a:tailEnd type="non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7969" name="Text Box 33"/>
          <p:cNvSpPr txBox="1">
            <a:spLocks noChangeArrowheads="1"/>
          </p:cNvSpPr>
          <p:nvPr/>
        </p:nvSpPr>
        <p:spPr bwMode="auto">
          <a:xfrm>
            <a:off x="2667000" y="4756275"/>
            <a:ext cx="1981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Browser or Client</a:t>
            </a:r>
            <a:endParaRPr lang="en-US" sz="18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63059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ounded Rectangle 74"/>
          <p:cNvSpPr/>
          <p:nvPr/>
        </p:nvSpPr>
        <p:spPr bwMode="auto">
          <a:xfrm>
            <a:off x="6705600" y="1219200"/>
            <a:ext cx="2286000" cy="1828800"/>
          </a:xfrm>
          <a:prstGeom prst="roundRect">
            <a:avLst/>
          </a:prstGeom>
          <a:noFill/>
          <a:ln w="82550">
            <a:solidFill>
              <a:schemeClr val="accent4"/>
            </a:solidFill>
            <a:headEnd type="none" w="med" len="med"/>
            <a:tailEnd type="stealth" w="lg" len="lg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endParaRPr lang="en-US" sz="2400" smtClean="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6172200" y="1295400"/>
            <a:ext cx="2038351" cy="803521"/>
            <a:chOff x="6172200" y="1295400"/>
            <a:chExt cx="2038351" cy="803521"/>
          </a:xfrm>
        </p:grpSpPr>
        <p:cxnSp>
          <p:nvCxnSpPr>
            <p:cNvPr id="65" name="Straight Connector 64"/>
            <p:cNvCxnSpPr/>
            <p:nvPr/>
          </p:nvCxnSpPr>
          <p:spPr bwMode="auto">
            <a:xfrm rot="16200000" flipV="1">
              <a:off x="7406377" y="1599546"/>
              <a:ext cx="632992" cy="365757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66" name="Straight Connector 65"/>
            <p:cNvCxnSpPr/>
            <p:nvPr/>
          </p:nvCxnSpPr>
          <p:spPr bwMode="auto">
            <a:xfrm rot="5400000" flipH="1" flipV="1">
              <a:off x="7759659" y="1612941"/>
              <a:ext cx="452023" cy="42654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lg" len="lg"/>
            </a:ln>
            <a:effectLst/>
          </p:spPr>
        </p:cxnSp>
        <p:sp>
          <p:nvSpPr>
            <p:cNvPr id="73" name="Rectangle 72"/>
            <p:cNvSpPr/>
            <p:nvPr/>
          </p:nvSpPr>
          <p:spPr bwMode="auto">
            <a:xfrm>
              <a:off x="7524751" y="1336921"/>
              <a:ext cx="533400" cy="138221"/>
            </a:xfrm>
            <a:prstGeom prst="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7600951" y="1406031"/>
              <a:ext cx="533400" cy="138221"/>
            </a:xfrm>
            <a:prstGeom prst="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7677151" y="1475142"/>
              <a:ext cx="533400" cy="138221"/>
            </a:xfrm>
            <a:prstGeom prst="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 useBgFill="1">
          <p:nvSpPr>
            <p:cNvPr id="83" name="Text Box 23"/>
            <p:cNvSpPr txBox="1">
              <a:spLocks noChangeArrowheads="1"/>
            </p:cNvSpPr>
            <p:nvPr/>
          </p:nvSpPr>
          <p:spPr bwMode="auto">
            <a:xfrm>
              <a:off x="6172200" y="1295400"/>
              <a:ext cx="1219200" cy="523220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 5) </a:t>
              </a:r>
              <a:r>
                <a:rPr lang="en-US" sz="1400" i="1" dirty="0">
                  <a:latin typeface="Calibri" pitchFamily="34" charset="0"/>
                </a:rPr>
                <a:t>Use claims in token</a:t>
              </a:r>
            </a:p>
          </p:txBody>
        </p:sp>
      </p:grpSp>
      <p:pic>
        <p:nvPicPr>
          <p:cNvPr id="67" name="Picture 13" descr="internet cloud 75 opa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0" y="3276600"/>
            <a:ext cx="8763000" cy="1295400"/>
          </a:xfrm>
          <a:prstGeom prst="rect">
            <a:avLst/>
          </a:prstGeom>
          <a:noFill/>
          <a:effectLst/>
        </p:spPr>
      </p:pic>
      <p:sp>
        <p:nvSpPr>
          <p:cNvPr id="48" name="Rounded Rectangle 47"/>
          <p:cNvSpPr/>
          <p:nvPr/>
        </p:nvSpPr>
        <p:spPr bwMode="auto">
          <a:xfrm>
            <a:off x="2133600" y="1676400"/>
            <a:ext cx="1143000" cy="1447800"/>
          </a:xfrm>
          <a:prstGeom prst="roundRect">
            <a:avLst/>
          </a:prstGeom>
          <a:ln>
            <a:headEnd type="none" w="med" len="med"/>
            <a:tailEnd type="stealth" w="lg" len="lg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US" sz="240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2" name="Rounded Rectangle 61"/>
          <p:cNvSpPr/>
          <p:nvPr/>
        </p:nvSpPr>
        <p:spPr bwMode="auto">
          <a:xfrm>
            <a:off x="838200" y="1676400"/>
            <a:ext cx="1143000" cy="1447800"/>
          </a:xfrm>
          <a:prstGeom prst="roundRect">
            <a:avLst/>
          </a:prstGeom>
          <a:ln>
            <a:headEnd type="none" w="med" len="med"/>
            <a:tailEnd type="stealth" w="lg" len="lg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US" sz="240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9" name="Text Box 16"/>
          <p:cNvSpPr txBox="1">
            <a:spLocks noChangeArrowheads="1"/>
          </p:cNvSpPr>
          <p:nvPr/>
        </p:nvSpPr>
        <p:spPr bwMode="auto">
          <a:xfrm>
            <a:off x="1143000" y="1295400"/>
            <a:ext cx="19050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Calibri" pitchFamily="34" charset="0"/>
              </a:rPr>
              <a:t>Identity </a:t>
            </a:r>
            <a:r>
              <a:rPr lang="en-US" sz="1800" b="1" dirty="0" smtClean="0">
                <a:latin typeface="Calibri" pitchFamily="34" charset="0"/>
              </a:rPr>
              <a:t>Providers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63" name="AutoShape 4"/>
          <p:cNvSpPr>
            <a:spLocks noChangeArrowheads="1"/>
          </p:cNvSpPr>
          <p:nvPr/>
        </p:nvSpPr>
        <p:spPr bwMode="auto">
          <a:xfrm>
            <a:off x="990600" y="2362201"/>
            <a:ext cx="838200" cy="533400"/>
          </a:xfrm>
          <a:prstGeom prst="hexagon">
            <a:avLst>
              <a:gd name="adj" fmla="val 37500"/>
              <a:gd name="vf" fmla="val 115470"/>
            </a:avLst>
          </a:prstGeom>
          <a:ln>
            <a:headEnd/>
            <a:tailEnd type="none" w="lg" len="lg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Text Box 16"/>
          <p:cNvSpPr txBox="1">
            <a:spLocks noChangeArrowheads="1"/>
          </p:cNvSpPr>
          <p:nvPr/>
        </p:nvSpPr>
        <p:spPr bwMode="auto">
          <a:xfrm>
            <a:off x="990600" y="2438400"/>
            <a:ext cx="838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STS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68" name="Text Box 176"/>
          <p:cNvSpPr txBox="1">
            <a:spLocks noChangeArrowheads="1"/>
          </p:cNvSpPr>
          <p:nvPr/>
        </p:nvSpPr>
        <p:spPr bwMode="auto">
          <a:xfrm>
            <a:off x="3276600" y="3657600"/>
            <a:ext cx="1371600" cy="3365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 i="1" dirty="0">
                <a:solidFill>
                  <a:schemeClr val="bg1"/>
                </a:solidFill>
              </a:rPr>
              <a:t>Internet</a:t>
            </a:r>
          </a:p>
        </p:txBody>
      </p:sp>
      <p:sp>
        <p:nvSpPr>
          <p:cNvPr id="69" name="Text Box 16"/>
          <p:cNvSpPr txBox="1">
            <a:spLocks noChangeArrowheads="1"/>
          </p:cNvSpPr>
          <p:nvPr/>
        </p:nvSpPr>
        <p:spPr bwMode="auto">
          <a:xfrm>
            <a:off x="838200" y="1752600"/>
            <a:ext cx="1143000" cy="523220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400" b="1" i="1" dirty="0" smtClean="0">
                <a:latin typeface="Calibri" pitchFamily="34" charset="0"/>
              </a:rPr>
              <a:t>Windows Live ID</a:t>
            </a:r>
            <a:endParaRPr lang="en-US" sz="1400" b="1" i="1" dirty="0">
              <a:latin typeface="Calibri" pitchFamily="34" charset="0"/>
            </a:endParaRPr>
          </a:p>
        </p:txBody>
      </p:sp>
      <p:sp>
        <p:nvSpPr>
          <p:cNvPr id="74" name="Text Box 16"/>
          <p:cNvSpPr txBox="1">
            <a:spLocks noChangeArrowheads="1"/>
          </p:cNvSpPr>
          <p:nvPr/>
        </p:nvSpPr>
        <p:spPr bwMode="auto">
          <a:xfrm>
            <a:off x="2133600" y="1752600"/>
            <a:ext cx="1143000" cy="307777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400" b="1" i="1" dirty="0" smtClean="0">
                <a:latin typeface="Calibri" pitchFamily="34" charset="0"/>
              </a:rPr>
              <a:t>Other</a:t>
            </a:r>
            <a:endParaRPr lang="en-US" sz="1400" b="1" i="1" dirty="0">
              <a:latin typeface="Calibri" pitchFamily="34" charset="0"/>
            </a:endParaRPr>
          </a:p>
        </p:txBody>
      </p:sp>
      <p:sp>
        <p:nvSpPr>
          <p:cNvPr id="77" name="Text Box 38"/>
          <p:cNvSpPr txBox="1">
            <a:spLocks noChangeArrowheads="1"/>
          </p:cNvSpPr>
          <p:nvPr/>
        </p:nvSpPr>
        <p:spPr bwMode="auto">
          <a:xfrm>
            <a:off x="3581400" y="6248400"/>
            <a:ext cx="6858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Calibri" pitchFamily="34" charset="0"/>
              </a:rPr>
              <a:t>User</a:t>
            </a:r>
          </a:p>
        </p:txBody>
      </p:sp>
      <p:sp>
        <p:nvSpPr>
          <p:cNvPr id="78" name="Oval 77" descr="Dark vertical"/>
          <p:cNvSpPr>
            <a:spLocks noChangeArrowheads="1"/>
          </p:cNvSpPr>
          <p:nvPr/>
        </p:nvSpPr>
        <p:spPr bwMode="auto">
          <a:xfrm>
            <a:off x="3856816" y="5715000"/>
            <a:ext cx="173360" cy="175314"/>
          </a:xfrm>
          <a:prstGeom prst="ellipse">
            <a:avLst/>
          </a:prstGeom>
          <a:pattFill prst="dkVert">
            <a:fgClr>
              <a:schemeClr val="tx1"/>
            </a:fgClr>
            <a:bgClr>
              <a:schemeClr val="bg2"/>
            </a:bgClr>
          </a:pattFill>
          <a:ln w="38100" algn="ctr">
            <a:noFill/>
            <a:round/>
            <a:headEnd/>
            <a:tailEnd type="none" w="lg" len="lg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3810000" y="5904875"/>
            <a:ext cx="258763" cy="419725"/>
            <a:chOff x="2976" y="1433"/>
            <a:chExt cx="912" cy="1495"/>
          </a:xfrm>
        </p:grpSpPr>
        <p:sp>
          <p:nvSpPr>
            <p:cNvPr id="81" name="AutoShape 62" descr="Dark vertical"/>
            <p:cNvSpPr>
              <a:spLocks noChangeArrowheads="1"/>
            </p:cNvSpPr>
            <p:nvPr/>
          </p:nvSpPr>
          <p:spPr bwMode="auto">
            <a:xfrm rot="10800000">
              <a:off x="2976" y="1433"/>
              <a:ext cx="912" cy="834"/>
            </a:xfrm>
            <a:prstGeom prst="triangle">
              <a:avLst>
                <a:gd name="adj" fmla="val 50000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84" name="AutoShape 63" descr="Dark vertical"/>
            <p:cNvSpPr>
              <a:spLocks noChangeArrowheads="1"/>
            </p:cNvSpPr>
            <p:nvPr/>
          </p:nvSpPr>
          <p:spPr bwMode="auto">
            <a:xfrm rot="17803396" flipH="1">
              <a:off x="2644" y="2160"/>
              <a:ext cx="1275" cy="262"/>
            </a:xfrm>
            <a:prstGeom prst="parallelogram">
              <a:avLst>
                <a:gd name="adj" fmla="val 33502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85" name="AutoShape 64" descr="Dark vertical"/>
            <p:cNvSpPr>
              <a:spLocks noChangeArrowheads="1"/>
            </p:cNvSpPr>
            <p:nvPr/>
          </p:nvSpPr>
          <p:spPr bwMode="auto">
            <a:xfrm rot="3796604">
              <a:off x="2950" y="2160"/>
              <a:ext cx="1275" cy="262"/>
            </a:xfrm>
            <a:prstGeom prst="parallelogram">
              <a:avLst>
                <a:gd name="adj" fmla="val 33502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676400" y="5638800"/>
            <a:ext cx="2043954" cy="814864"/>
            <a:chOff x="1600200" y="5715000"/>
            <a:chExt cx="2043954" cy="814864"/>
          </a:xfrm>
        </p:grpSpPr>
        <p:sp>
          <p:nvSpPr>
            <p:cNvPr id="87" name="Text Box 23"/>
            <p:cNvSpPr txBox="1">
              <a:spLocks noChangeArrowheads="1"/>
            </p:cNvSpPr>
            <p:nvPr/>
          </p:nvSpPr>
          <p:spPr bwMode="auto">
            <a:xfrm>
              <a:off x="1600200" y="5791200"/>
              <a:ext cx="1676400" cy="738664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2) Select an identity that matches those requirements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88" name="Freeform 87"/>
            <p:cNvSpPr/>
            <p:nvPr/>
          </p:nvSpPr>
          <p:spPr>
            <a:xfrm>
              <a:off x="3352800" y="5715000"/>
              <a:ext cx="291354" cy="533400"/>
            </a:xfrm>
            <a:custGeom>
              <a:avLst/>
              <a:gdLst>
                <a:gd name="connsiteX0" fmla="*/ 291354 w 291354"/>
                <a:gd name="connsiteY0" fmla="*/ 645459 h 645459"/>
                <a:gd name="connsiteX1" fmla="*/ 22412 w 291354"/>
                <a:gd name="connsiteY1" fmla="*/ 367553 h 645459"/>
                <a:gd name="connsiteX2" fmla="*/ 156883 w 291354"/>
                <a:gd name="connsiteY2" fmla="*/ 0 h 645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1354" h="645459">
                  <a:moveTo>
                    <a:pt x="291354" y="645459"/>
                  </a:moveTo>
                  <a:cubicBezTo>
                    <a:pt x="168089" y="560294"/>
                    <a:pt x="44824" y="475129"/>
                    <a:pt x="22412" y="367553"/>
                  </a:cubicBezTo>
                  <a:cubicBezTo>
                    <a:pt x="0" y="259977"/>
                    <a:pt x="78441" y="129988"/>
                    <a:pt x="156883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957481" y="2743200"/>
            <a:ext cx="2891119" cy="2554307"/>
            <a:chOff x="4957481" y="2743200"/>
            <a:chExt cx="2891119" cy="2554307"/>
          </a:xfrm>
        </p:grpSpPr>
        <p:sp>
          <p:nvSpPr>
            <p:cNvPr id="114" name="Freeform 113"/>
            <p:cNvSpPr/>
            <p:nvPr/>
          </p:nvSpPr>
          <p:spPr>
            <a:xfrm>
              <a:off x="4957481" y="2743200"/>
              <a:ext cx="2891119" cy="2427941"/>
            </a:xfrm>
            <a:custGeom>
              <a:avLst/>
              <a:gdLst>
                <a:gd name="connsiteX0" fmla="*/ 0 w 2850777"/>
                <a:gd name="connsiteY0" fmla="*/ 1712259 h 2033494"/>
                <a:gd name="connsiteX1" fmla="*/ 1667436 w 2850777"/>
                <a:gd name="connsiteY1" fmla="*/ 1748118 h 2033494"/>
                <a:gd name="connsiteX2" fmla="*/ 2850777 w 2850777"/>
                <a:gd name="connsiteY2" fmla="*/ 0 h 2033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0777" h="2033494">
                  <a:moveTo>
                    <a:pt x="0" y="1712259"/>
                  </a:moveTo>
                  <a:cubicBezTo>
                    <a:pt x="596153" y="1872876"/>
                    <a:pt x="1192307" y="2033494"/>
                    <a:pt x="1667436" y="1748118"/>
                  </a:cubicBezTo>
                  <a:cubicBezTo>
                    <a:pt x="2142565" y="1462742"/>
                    <a:pt x="2496671" y="731371"/>
                    <a:pt x="2850777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71" name="Text Box 25"/>
            <p:cNvSpPr txBox="1">
              <a:spLocks noChangeArrowheads="1"/>
            </p:cNvSpPr>
            <p:nvPr/>
          </p:nvSpPr>
          <p:spPr bwMode="auto">
            <a:xfrm>
              <a:off x="5943600" y="4343400"/>
              <a:ext cx="1600200" cy="954107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>
                  <a:latin typeface="Calibri" pitchFamily="34" charset="0"/>
                </a:rPr>
                <a:t>1) </a:t>
              </a:r>
              <a:r>
                <a:rPr lang="en-US" sz="1400" i="1" dirty="0" smtClean="0">
                  <a:latin typeface="Calibri" pitchFamily="34" charset="0"/>
                </a:rPr>
                <a:t>Access application and learn token requirements</a:t>
              </a:r>
              <a:endParaRPr lang="en-US" sz="1400" i="1" dirty="0">
                <a:latin typeface="Calibri" pitchFamily="34" charset="0"/>
              </a:endParaRPr>
            </a:p>
          </p:txBody>
        </p:sp>
      </p:grpSp>
      <p:sp>
        <p:nvSpPr>
          <p:cNvPr id="60" name="Rectangle 14"/>
          <p:cNvSpPr>
            <a:spLocks noChangeArrowheads="1"/>
          </p:cNvSpPr>
          <p:nvPr/>
        </p:nvSpPr>
        <p:spPr bwMode="auto">
          <a:xfrm>
            <a:off x="3048000" y="5124382"/>
            <a:ext cx="1752600" cy="438218"/>
          </a:xfrm>
          <a:prstGeom prst="rect">
            <a:avLst/>
          </a:prstGeom>
          <a:ln>
            <a:headEnd/>
            <a:tailEnd type="none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Text Box 33"/>
          <p:cNvSpPr txBox="1">
            <a:spLocks noChangeArrowheads="1"/>
          </p:cNvSpPr>
          <p:nvPr/>
        </p:nvSpPr>
        <p:spPr bwMode="auto">
          <a:xfrm>
            <a:off x="3048000" y="5105400"/>
            <a:ext cx="16764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CardSpace  2.0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86" name="Oval 32"/>
          <p:cNvSpPr>
            <a:spLocks noChangeArrowheads="1"/>
          </p:cNvSpPr>
          <p:nvPr/>
        </p:nvSpPr>
        <p:spPr bwMode="auto">
          <a:xfrm>
            <a:off x="6858000" y="1828800"/>
            <a:ext cx="1981200" cy="533400"/>
          </a:xfrm>
          <a:prstGeom prst="ellipse">
            <a:avLst/>
          </a:prstGeom>
          <a:ln>
            <a:headEnd/>
            <a:tailEnd type="none" w="lg" len="lg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1" name="Text Box 15"/>
          <p:cNvSpPr txBox="1">
            <a:spLocks noChangeArrowheads="1"/>
          </p:cNvSpPr>
          <p:nvPr/>
        </p:nvSpPr>
        <p:spPr bwMode="auto">
          <a:xfrm>
            <a:off x="6858000" y="1905000"/>
            <a:ext cx="1981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Application</a:t>
            </a:r>
          </a:p>
        </p:txBody>
      </p:sp>
      <p:sp>
        <p:nvSpPr>
          <p:cNvPr id="93" name="Text Box 33"/>
          <p:cNvSpPr txBox="1">
            <a:spLocks noChangeArrowheads="1"/>
          </p:cNvSpPr>
          <p:nvPr/>
        </p:nvSpPr>
        <p:spPr bwMode="auto">
          <a:xfrm>
            <a:off x="7162800" y="2362200"/>
            <a:ext cx="1371600" cy="369332"/>
          </a:xfrm>
          <a:prstGeom prst="rect">
            <a:avLst/>
          </a:prstGeom>
          <a:ln>
            <a:headEnd/>
            <a:tailEnd type="none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WIF</a:t>
            </a:r>
            <a:endParaRPr lang="en-US" sz="1800" b="1" dirty="0">
              <a:latin typeface="Calibri" pitchFamily="34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4964986" y="2667000"/>
            <a:ext cx="2197814" cy="2098497"/>
            <a:chOff x="4964986" y="2667000"/>
            <a:chExt cx="2197814" cy="2098497"/>
          </a:xfrm>
        </p:grpSpPr>
        <p:sp>
          <p:nvSpPr>
            <p:cNvPr id="167959" name="Text Box 23"/>
            <p:cNvSpPr txBox="1">
              <a:spLocks noChangeArrowheads="1"/>
            </p:cNvSpPr>
            <p:nvPr/>
          </p:nvSpPr>
          <p:spPr bwMode="auto">
            <a:xfrm>
              <a:off x="5410200" y="2667000"/>
              <a:ext cx="1066800" cy="52322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4) Submit token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>
              <a:off x="4964986" y="2743200"/>
              <a:ext cx="2197814" cy="2022297"/>
            </a:xfrm>
            <a:custGeom>
              <a:avLst/>
              <a:gdLst>
                <a:gd name="connsiteX0" fmla="*/ 0 w 1880170"/>
                <a:gd name="connsiteY0" fmla="*/ 1972639 h 1972639"/>
                <a:gd name="connsiteX1" fmla="*/ 462337 w 1880170"/>
                <a:gd name="connsiteY1" fmla="*/ 1006868 h 1972639"/>
                <a:gd name="connsiteX2" fmla="*/ 1880170 w 1880170"/>
                <a:gd name="connsiteY2" fmla="*/ 0 h 1972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80170" h="1972639">
                  <a:moveTo>
                    <a:pt x="0" y="1972639"/>
                  </a:moveTo>
                  <a:cubicBezTo>
                    <a:pt x="74487" y="1654140"/>
                    <a:pt x="148975" y="1335641"/>
                    <a:pt x="462337" y="1006868"/>
                  </a:cubicBezTo>
                  <a:cubicBezTo>
                    <a:pt x="775699" y="678095"/>
                    <a:pt x="1327934" y="339047"/>
                    <a:pt x="1880170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>
          <p:nvSpPr>
            <p:cNvPr id="79" name="Text Box 30"/>
            <p:cNvSpPr txBox="1">
              <a:spLocks noChangeArrowheads="1"/>
            </p:cNvSpPr>
            <p:nvPr/>
          </p:nvSpPr>
          <p:spPr bwMode="auto">
            <a:xfrm>
              <a:off x="5029200" y="3581400"/>
              <a:ext cx="1066800" cy="369332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Token</a:t>
              </a:r>
              <a:endParaRPr lang="en-US" sz="1800" b="1" dirty="0">
                <a:latin typeface="Calibri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838200" y="2850776"/>
            <a:ext cx="1937657" cy="2231288"/>
            <a:chOff x="838200" y="2850776"/>
            <a:chExt cx="1937657" cy="2231288"/>
          </a:xfrm>
        </p:grpSpPr>
        <p:sp>
          <p:nvSpPr>
            <p:cNvPr id="98" name="Freeform 97"/>
            <p:cNvSpPr/>
            <p:nvPr/>
          </p:nvSpPr>
          <p:spPr>
            <a:xfrm>
              <a:off x="1894996" y="2850776"/>
              <a:ext cx="880861" cy="2069567"/>
            </a:xfrm>
            <a:custGeom>
              <a:avLst/>
              <a:gdLst>
                <a:gd name="connsiteX0" fmla="*/ 658906 w 658906"/>
                <a:gd name="connsiteY0" fmla="*/ 1819835 h 1899024"/>
                <a:gd name="connsiteX1" fmla="*/ 76200 w 658906"/>
                <a:gd name="connsiteY1" fmla="*/ 1595718 h 1899024"/>
                <a:gd name="connsiteX2" fmla="*/ 201706 w 658906"/>
                <a:gd name="connsiteY2" fmla="*/ 0 h 1899024"/>
                <a:gd name="connsiteX0" fmla="*/ 633563 w 633563"/>
                <a:gd name="connsiteY0" fmla="*/ 1819835 h 1899024"/>
                <a:gd name="connsiteX1" fmla="*/ 50857 w 633563"/>
                <a:gd name="connsiteY1" fmla="*/ 1595718 h 1899024"/>
                <a:gd name="connsiteX2" fmla="*/ 328418 w 633563"/>
                <a:gd name="connsiteY2" fmla="*/ 0 h 1899024"/>
                <a:gd name="connsiteX0" fmla="*/ 633564 w 633564"/>
                <a:gd name="connsiteY0" fmla="*/ 1819835 h 1899024"/>
                <a:gd name="connsiteX1" fmla="*/ 50858 w 633564"/>
                <a:gd name="connsiteY1" fmla="*/ 1595718 h 1899024"/>
                <a:gd name="connsiteX2" fmla="*/ 328419 w 633564"/>
                <a:gd name="connsiteY2" fmla="*/ 0 h 1899024"/>
                <a:gd name="connsiteX0" fmla="*/ 633563 w 633563"/>
                <a:gd name="connsiteY0" fmla="*/ 1819835 h 1899024"/>
                <a:gd name="connsiteX1" fmla="*/ 50857 w 633563"/>
                <a:gd name="connsiteY1" fmla="*/ 1595718 h 1899024"/>
                <a:gd name="connsiteX2" fmla="*/ 328418 w 633563"/>
                <a:gd name="connsiteY2" fmla="*/ 0 h 1899024"/>
                <a:gd name="connsiteX0" fmla="*/ 633564 w 633564"/>
                <a:gd name="connsiteY0" fmla="*/ 1819835 h 1899024"/>
                <a:gd name="connsiteX1" fmla="*/ 50858 w 633564"/>
                <a:gd name="connsiteY1" fmla="*/ 1595718 h 1899024"/>
                <a:gd name="connsiteX2" fmla="*/ 328419 w 633564"/>
                <a:gd name="connsiteY2" fmla="*/ 0 h 1899024"/>
                <a:gd name="connsiteX0" fmla="*/ 633563 w 633563"/>
                <a:gd name="connsiteY0" fmla="*/ 1819835 h 1899024"/>
                <a:gd name="connsiteX1" fmla="*/ 50857 w 633563"/>
                <a:gd name="connsiteY1" fmla="*/ 1595718 h 1899024"/>
                <a:gd name="connsiteX2" fmla="*/ 328418 w 633563"/>
                <a:gd name="connsiteY2" fmla="*/ 0 h 1899024"/>
                <a:gd name="connsiteX0" fmla="*/ 598435 w 692808"/>
                <a:gd name="connsiteY0" fmla="*/ 1794153 h 1869061"/>
                <a:gd name="connsiteX1" fmla="*/ 15729 w 692808"/>
                <a:gd name="connsiteY1" fmla="*/ 1570036 h 1869061"/>
                <a:gd name="connsiteX2" fmla="*/ 692808 w 692808"/>
                <a:gd name="connsiteY2" fmla="*/ 0 h 1869061"/>
                <a:gd name="connsiteX0" fmla="*/ 598435 w 692808"/>
                <a:gd name="connsiteY0" fmla="*/ 1794153 h 1869061"/>
                <a:gd name="connsiteX1" fmla="*/ 15729 w 692808"/>
                <a:gd name="connsiteY1" fmla="*/ 1570036 h 1869061"/>
                <a:gd name="connsiteX2" fmla="*/ 692808 w 692808"/>
                <a:gd name="connsiteY2" fmla="*/ 0 h 1869061"/>
                <a:gd name="connsiteX0" fmla="*/ 681990 w 681990"/>
                <a:gd name="connsiteY0" fmla="*/ 1794153 h 1869062"/>
                <a:gd name="connsiteX1" fmla="*/ 99284 w 681990"/>
                <a:gd name="connsiteY1" fmla="*/ 1570036 h 1869062"/>
                <a:gd name="connsiteX2" fmla="*/ 583852 w 681990"/>
                <a:gd name="connsiteY2" fmla="*/ 0 h 1869062"/>
                <a:gd name="connsiteX0" fmla="*/ 614045 w 614045"/>
                <a:gd name="connsiteY0" fmla="*/ 1794153 h 1869062"/>
                <a:gd name="connsiteX1" fmla="*/ 31339 w 614045"/>
                <a:gd name="connsiteY1" fmla="*/ 1570036 h 1869062"/>
                <a:gd name="connsiteX2" fmla="*/ 515907 w 614045"/>
                <a:gd name="connsiteY2" fmla="*/ 0 h 186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4045" h="1869062">
                  <a:moveTo>
                    <a:pt x="614045" y="1794153"/>
                  </a:moveTo>
                  <a:cubicBezTo>
                    <a:pt x="360792" y="1833747"/>
                    <a:pt x="47695" y="1869062"/>
                    <a:pt x="31339" y="1570036"/>
                  </a:cubicBezTo>
                  <a:cubicBezTo>
                    <a:pt x="14983" y="1271011"/>
                    <a:pt x="0" y="506513"/>
                    <a:pt x="515907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stealth" w="lg" len="lg"/>
              <a:tailEnd type="none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167961" name="Text Box 25"/>
            <p:cNvSpPr txBox="1">
              <a:spLocks noChangeArrowheads="1"/>
            </p:cNvSpPr>
            <p:nvPr/>
          </p:nvSpPr>
          <p:spPr bwMode="auto">
            <a:xfrm>
              <a:off x="838200" y="4343400"/>
              <a:ext cx="1752600" cy="738664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>
                  <a:latin typeface="Calibri" pitchFamily="34" charset="0"/>
                </a:rPr>
                <a:t>3</a:t>
              </a:r>
              <a:r>
                <a:rPr lang="en-US" sz="1400" i="1" dirty="0" smtClean="0">
                  <a:latin typeface="Calibri" pitchFamily="34" charset="0"/>
                </a:rPr>
                <a:t>) Authenticate user and get token for selected identity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89" name="Text Box 30"/>
            <p:cNvSpPr txBox="1">
              <a:spLocks noChangeArrowheads="1"/>
            </p:cNvSpPr>
            <p:nvPr/>
          </p:nvSpPr>
          <p:spPr bwMode="auto">
            <a:xfrm>
              <a:off x="1447800" y="3657600"/>
              <a:ext cx="1066800" cy="369332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Token</a:t>
              </a:r>
              <a:endParaRPr lang="en-US" sz="1800" b="1" dirty="0">
                <a:latin typeface="Calibri" pitchFamily="34" charset="0"/>
              </a:endParaRPr>
            </a:p>
          </p:txBody>
        </p:sp>
      </p:grpSp>
      <p:sp>
        <p:nvSpPr>
          <p:cNvPr id="90" name="Title 8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Using an External Identity Provider</a:t>
            </a:r>
            <a:endParaRPr lang="en-US" dirty="0"/>
          </a:p>
        </p:txBody>
      </p:sp>
      <p:sp>
        <p:nvSpPr>
          <p:cNvPr id="95" name="AutoShape 4"/>
          <p:cNvSpPr>
            <a:spLocks noChangeArrowheads="1"/>
          </p:cNvSpPr>
          <p:nvPr/>
        </p:nvSpPr>
        <p:spPr bwMode="auto">
          <a:xfrm>
            <a:off x="2286000" y="2362201"/>
            <a:ext cx="838200" cy="533400"/>
          </a:xfrm>
          <a:prstGeom prst="hexagon">
            <a:avLst>
              <a:gd name="adj" fmla="val 37500"/>
              <a:gd name="vf" fmla="val 115470"/>
            </a:avLst>
          </a:prstGeom>
          <a:ln>
            <a:headEnd/>
            <a:tailEnd type="none" w="lg" len="lg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6" name="Text Box 16"/>
          <p:cNvSpPr txBox="1">
            <a:spLocks noChangeArrowheads="1"/>
          </p:cNvSpPr>
          <p:nvPr/>
        </p:nvSpPr>
        <p:spPr bwMode="auto">
          <a:xfrm>
            <a:off x="2286000" y="2438400"/>
            <a:ext cx="838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STS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167968" name="Oval 32"/>
          <p:cNvSpPr>
            <a:spLocks noChangeArrowheads="1"/>
          </p:cNvSpPr>
          <p:nvPr/>
        </p:nvSpPr>
        <p:spPr bwMode="auto">
          <a:xfrm>
            <a:off x="2792412" y="4572000"/>
            <a:ext cx="2209800" cy="533400"/>
          </a:xfrm>
          <a:prstGeom prst="ellipse">
            <a:avLst/>
          </a:prstGeom>
          <a:ln>
            <a:headEnd/>
            <a:tailEnd type="non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7969" name="Text Box 33"/>
          <p:cNvSpPr txBox="1">
            <a:spLocks noChangeArrowheads="1"/>
          </p:cNvSpPr>
          <p:nvPr/>
        </p:nvSpPr>
        <p:spPr bwMode="auto">
          <a:xfrm>
            <a:off x="2895600" y="4648200"/>
            <a:ext cx="1981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Browser or Client</a:t>
            </a:r>
            <a:endParaRPr lang="en-US" sz="18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23028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1772793"/>
          </a:xfrm>
        </p:spPr>
        <p:txBody>
          <a:bodyPr>
            <a:normAutofit fontScale="90000"/>
          </a:bodyPr>
          <a:lstStyle/>
          <a:p>
            <a:pPr lvl="0"/>
            <a:r>
              <a:rPr lang="en-US" kern="1200" spc="-125" dirty="0" smtClean="0">
                <a:ln w="3175">
                  <a:noFill/>
                </a:ln>
              </a:rPr>
              <a:t>Identity Across Organizations</a:t>
            </a:r>
            <a:br>
              <a:rPr lang="en-US" kern="1200" spc="-125" dirty="0" smtClean="0">
                <a:ln w="3175">
                  <a:noFill/>
                </a:ln>
              </a:rPr>
            </a:br>
            <a:r>
              <a:rPr sz="3200" dirty="0" smtClean="0">
                <a:solidFill>
                  <a:schemeClr val="tx2"/>
                </a:solidFill>
              </a:rPr>
              <a:t>Describing the problem</a:t>
            </a:r>
            <a:r>
              <a:rPr lang="en-US" spc="-150" dirty="0" smtClean="0">
                <a:ln w="3175">
                  <a:noFill/>
                </a:ln>
                <a:solidFill>
                  <a:schemeClr val="accent3"/>
                </a:solidFill>
                <a:latin typeface="Segoe" pitchFamily="34" charset="0"/>
                <a:cs typeface="Arial" charset="0"/>
              </a:rPr>
              <a:t/>
            </a:r>
            <a:br>
              <a:rPr lang="en-US" spc="-150" dirty="0" smtClean="0">
                <a:ln w="3175">
                  <a:noFill/>
                </a:ln>
                <a:solidFill>
                  <a:schemeClr val="accent3"/>
                </a:solidFill>
                <a:latin typeface="Segoe" pitchFamily="34" charset="0"/>
                <a:cs typeface="Arial" charset="0"/>
              </a:rPr>
            </a:br>
            <a:endParaRPr lang="en-US" kern="1200" spc="-125" dirty="0">
              <a:ln w="3175">
                <a:noFill/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279" y="1727224"/>
            <a:ext cx="8382000" cy="2412968"/>
          </a:xfrm>
        </p:spPr>
        <p:txBody>
          <a:bodyPr>
            <a:noAutofit/>
          </a:bodyPr>
          <a:lstStyle/>
          <a:p>
            <a:r>
              <a:rPr lang="en-US" sz="2800" dirty="0" smtClean="0"/>
              <a:t>A user in one Windows forest must access an application in another Windows forest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A user in a non-Windows world must access an application in a Windows forest (or vice-versa)</a:t>
            </a:r>
          </a:p>
        </p:txBody>
      </p:sp>
    </p:spTree>
    <p:extLst>
      <p:ext uri="{BB962C8B-B14F-4D97-AF65-F5344CB8AC3E}">
        <p14:creationId xmlns:p14="http://schemas.microsoft.com/office/powerpoint/2010/main" val="153773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1107996"/>
          </a:xfrm>
        </p:spPr>
        <p:txBody>
          <a:bodyPr>
            <a:normAutofit fontScale="90000"/>
          </a:bodyPr>
          <a:lstStyle/>
          <a:p>
            <a:pPr lvl="0"/>
            <a:r>
              <a:rPr lang="en-US" kern="1200" spc="-125" dirty="0" smtClean="0">
                <a:ln w="3175">
                  <a:noFill/>
                </a:ln>
              </a:rPr>
              <a:t>Identity Across Organizations</a:t>
            </a:r>
            <a:br>
              <a:rPr lang="en-US" kern="1200" spc="-125" dirty="0" smtClean="0">
                <a:ln w="3175">
                  <a:noFill/>
                </a:ln>
              </a:rPr>
            </a:br>
            <a:r>
              <a:rPr sz="3200" smtClean="0">
                <a:solidFill>
                  <a:schemeClr val="tx2"/>
                </a:solidFill>
              </a:rPr>
              <a:t>Possible solutions</a:t>
            </a:r>
            <a:endParaRPr lang="en-US" kern="1200" spc="-125" dirty="0">
              <a:ln w="3175">
                <a:noFill/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704" y="1600200"/>
            <a:ext cx="8868296" cy="367485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One option: duplicate accounts</a:t>
            </a:r>
          </a:p>
          <a:p>
            <a:pPr lvl="1"/>
            <a:r>
              <a:rPr lang="en-US" dirty="0" smtClean="0"/>
              <a:t>Requires separate login, extra administration</a:t>
            </a:r>
          </a:p>
          <a:p>
            <a:endParaRPr lang="en-US" dirty="0" smtClean="0"/>
          </a:p>
          <a:p>
            <a:r>
              <a:rPr lang="en-US" dirty="0" smtClean="0"/>
              <a:t>A better approach: </a:t>
            </a:r>
            <a:r>
              <a:rPr lang="en-US" i="1" dirty="0" smtClean="0">
                <a:solidFill>
                  <a:schemeClr val="tx2"/>
                </a:solidFill>
              </a:rPr>
              <a:t>identity federation </a:t>
            </a:r>
          </a:p>
          <a:p>
            <a:pPr lvl="1"/>
            <a:r>
              <a:rPr lang="en-US" dirty="0" smtClean="0"/>
              <a:t>One organizations accepts identities provided by the other</a:t>
            </a:r>
          </a:p>
          <a:p>
            <a:pPr lvl="2"/>
            <a:r>
              <a:rPr lang="en-US" dirty="0" smtClean="0"/>
              <a:t>No duplicate accounts</a:t>
            </a:r>
          </a:p>
          <a:p>
            <a:pPr lvl="2"/>
            <a:r>
              <a:rPr lang="en-US" dirty="0" smtClean="0"/>
              <a:t>Single sign-on for users</a:t>
            </a:r>
          </a:p>
        </p:txBody>
      </p:sp>
    </p:spTree>
    <p:extLst>
      <p:ext uri="{BB962C8B-B14F-4D97-AF65-F5344CB8AC3E}">
        <p14:creationId xmlns:p14="http://schemas.microsoft.com/office/powerpoint/2010/main" val="331424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457200" y="5486400"/>
            <a:ext cx="1586754" cy="954107"/>
            <a:chOff x="304800" y="5638800"/>
            <a:chExt cx="1586754" cy="954107"/>
          </a:xfrm>
        </p:grpSpPr>
        <p:sp>
          <p:nvSpPr>
            <p:cNvPr id="100" name="Text Box 23"/>
            <p:cNvSpPr txBox="1">
              <a:spLocks noChangeArrowheads="1"/>
            </p:cNvSpPr>
            <p:nvPr/>
          </p:nvSpPr>
          <p:spPr bwMode="auto">
            <a:xfrm>
              <a:off x="304800" y="5638800"/>
              <a:ext cx="1371600" cy="95410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2) Select an identity that matches those requirements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1600200" y="5638800"/>
              <a:ext cx="291354" cy="457200"/>
            </a:xfrm>
            <a:custGeom>
              <a:avLst/>
              <a:gdLst>
                <a:gd name="connsiteX0" fmla="*/ 291354 w 291354"/>
                <a:gd name="connsiteY0" fmla="*/ 645459 h 645459"/>
                <a:gd name="connsiteX1" fmla="*/ 22412 w 291354"/>
                <a:gd name="connsiteY1" fmla="*/ 367553 h 645459"/>
                <a:gd name="connsiteX2" fmla="*/ 156883 w 291354"/>
                <a:gd name="connsiteY2" fmla="*/ 0 h 645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1354" h="645459">
                  <a:moveTo>
                    <a:pt x="291354" y="645459"/>
                  </a:moveTo>
                  <a:cubicBezTo>
                    <a:pt x="168089" y="560294"/>
                    <a:pt x="44824" y="475129"/>
                    <a:pt x="22412" y="367553"/>
                  </a:cubicBezTo>
                  <a:cubicBezTo>
                    <a:pt x="0" y="259977"/>
                    <a:pt x="78441" y="129988"/>
                    <a:pt x="156883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</p:grpSp>
      <p:sp>
        <p:nvSpPr>
          <p:cNvPr id="114" name="Freeform 113"/>
          <p:cNvSpPr/>
          <p:nvPr/>
        </p:nvSpPr>
        <p:spPr>
          <a:xfrm>
            <a:off x="8240484" y="4876800"/>
            <a:ext cx="255283" cy="696564"/>
          </a:xfrm>
          <a:custGeom>
            <a:avLst/>
            <a:gdLst>
              <a:gd name="connsiteX0" fmla="*/ 82193 w 239730"/>
              <a:gd name="connsiteY0" fmla="*/ 0 h 1458931"/>
              <a:gd name="connsiteX1" fmla="*/ 226031 w 239730"/>
              <a:gd name="connsiteY1" fmla="*/ 698643 h 1458931"/>
              <a:gd name="connsiteX2" fmla="*/ 0 w 239730"/>
              <a:gd name="connsiteY2" fmla="*/ 1458931 h 1458931"/>
              <a:gd name="connsiteX0" fmla="*/ 82194 w 239730"/>
              <a:gd name="connsiteY0" fmla="*/ 0 h 1458931"/>
              <a:gd name="connsiteX1" fmla="*/ 226031 w 239730"/>
              <a:gd name="connsiteY1" fmla="*/ 698643 h 1458931"/>
              <a:gd name="connsiteX2" fmla="*/ 0 w 239730"/>
              <a:gd name="connsiteY2" fmla="*/ 1458931 h 1458931"/>
              <a:gd name="connsiteX0" fmla="*/ 0 w 241264"/>
              <a:gd name="connsiteY0" fmla="*/ 0 h 1213341"/>
              <a:gd name="connsiteX1" fmla="*/ 239087 w 241264"/>
              <a:gd name="connsiteY1" fmla="*/ 453053 h 1213341"/>
              <a:gd name="connsiteX2" fmla="*/ 13056 w 241264"/>
              <a:gd name="connsiteY2" fmla="*/ 1213341 h 1213341"/>
              <a:gd name="connsiteX0" fmla="*/ 0 w 241263"/>
              <a:gd name="connsiteY0" fmla="*/ 0 h 1213341"/>
              <a:gd name="connsiteX1" fmla="*/ 239087 w 241263"/>
              <a:gd name="connsiteY1" fmla="*/ 453053 h 1213341"/>
              <a:gd name="connsiteX2" fmla="*/ 13056 w 241263"/>
              <a:gd name="connsiteY2" fmla="*/ 1213341 h 1213341"/>
              <a:gd name="connsiteX0" fmla="*/ 68586 w 319104"/>
              <a:gd name="connsiteY0" fmla="*/ 0 h 1184449"/>
              <a:gd name="connsiteX1" fmla="*/ 307673 w 319104"/>
              <a:gd name="connsiteY1" fmla="*/ 453053 h 1184449"/>
              <a:gd name="connsiteX2" fmla="*/ 0 w 319104"/>
              <a:gd name="connsiteY2" fmla="*/ 1184449 h 118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9104" h="1184449">
                <a:moveTo>
                  <a:pt x="68586" y="0"/>
                </a:moveTo>
                <a:cubicBezTo>
                  <a:pt x="215391" y="155511"/>
                  <a:pt x="319104" y="255645"/>
                  <a:pt x="307673" y="453053"/>
                </a:cubicBezTo>
                <a:cubicBezTo>
                  <a:pt x="296242" y="650461"/>
                  <a:pt x="106166" y="925882"/>
                  <a:pt x="0" y="1184449"/>
                </a:cubicBezTo>
              </a:path>
            </a:pathLst>
          </a:custGeom>
          <a:ln w="15875">
            <a:solidFill>
              <a:schemeClr val="tx1"/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2286000" y="1524000"/>
            <a:ext cx="990600" cy="1219200"/>
          </a:xfrm>
          <a:prstGeom prst="rect">
            <a:avLst/>
          </a:prstGeom>
          <a:ln>
            <a:tailEnd type="stealth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Text Box 16"/>
          <p:cNvSpPr txBox="1">
            <a:spLocks noChangeArrowheads="1"/>
          </p:cNvSpPr>
          <p:nvPr/>
        </p:nvSpPr>
        <p:spPr bwMode="auto">
          <a:xfrm>
            <a:off x="2209800" y="1600200"/>
            <a:ext cx="11430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AD FS 2.0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66" name="Rounded Rectangle 65"/>
          <p:cNvSpPr/>
          <p:nvPr/>
        </p:nvSpPr>
        <p:spPr bwMode="auto">
          <a:xfrm>
            <a:off x="152400" y="1219200"/>
            <a:ext cx="3429000" cy="5486400"/>
          </a:xfrm>
          <a:prstGeom prst="roundRect">
            <a:avLst/>
          </a:prstGeom>
          <a:noFill/>
          <a:ln w="82550">
            <a:solidFill>
              <a:schemeClr val="accent4"/>
            </a:solidFill>
            <a:headEnd type="none" w="med" len="med"/>
            <a:tailEnd type="stealth" w="lg" len="lg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US" sz="240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81" name="Text Box 16"/>
          <p:cNvSpPr txBox="1">
            <a:spLocks noChangeArrowheads="1"/>
          </p:cNvSpPr>
          <p:nvPr/>
        </p:nvSpPr>
        <p:spPr bwMode="auto">
          <a:xfrm>
            <a:off x="990600" y="838200"/>
            <a:ext cx="16764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Organization X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54" name="Text Box 38"/>
          <p:cNvSpPr txBox="1">
            <a:spLocks noChangeArrowheads="1"/>
          </p:cNvSpPr>
          <p:nvPr/>
        </p:nvSpPr>
        <p:spPr bwMode="auto">
          <a:xfrm>
            <a:off x="1905000" y="6096000"/>
            <a:ext cx="6858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Calibri" pitchFamily="34" charset="0"/>
              </a:rPr>
              <a:t>User</a:t>
            </a:r>
          </a:p>
        </p:txBody>
      </p:sp>
      <p:sp>
        <p:nvSpPr>
          <p:cNvPr id="61" name="Oval 60" descr="Dark vertical"/>
          <p:cNvSpPr>
            <a:spLocks noChangeArrowheads="1"/>
          </p:cNvSpPr>
          <p:nvPr/>
        </p:nvSpPr>
        <p:spPr bwMode="auto">
          <a:xfrm>
            <a:off x="2180416" y="5562600"/>
            <a:ext cx="173360" cy="175314"/>
          </a:xfrm>
          <a:prstGeom prst="ellipse">
            <a:avLst/>
          </a:prstGeom>
          <a:pattFill prst="dkVert">
            <a:fgClr>
              <a:schemeClr val="tx1"/>
            </a:fgClr>
            <a:bgClr>
              <a:schemeClr val="bg2"/>
            </a:bgClr>
          </a:pattFill>
          <a:ln w="38100" algn="ctr">
            <a:noFill/>
            <a:round/>
            <a:headEnd/>
            <a:tailEnd type="none" w="lg" len="lg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grpSp>
        <p:nvGrpSpPr>
          <p:cNvPr id="2" name="Group 61"/>
          <p:cNvGrpSpPr>
            <a:grpSpLocks/>
          </p:cNvGrpSpPr>
          <p:nvPr/>
        </p:nvGrpSpPr>
        <p:grpSpPr bwMode="auto">
          <a:xfrm>
            <a:off x="2133600" y="5752475"/>
            <a:ext cx="258763" cy="419725"/>
            <a:chOff x="2976" y="1433"/>
            <a:chExt cx="912" cy="1495"/>
          </a:xfrm>
        </p:grpSpPr>
        <p:sp>
          <p:nvSpPr>
            <p:cNvPr id="63" name="AutoShape 62" descr="Dark vertical"/>
            <p:cNvSpPr>
              <a:spLocks noChangeArrowheads="1"/>
            </p:cNvSpPr>
            <p:nvPr/>
          </p:nvSpPr>
          <p:spPr bwMode="auto">
            <a:xfrm rot="10800000">
              <a:off x="2976" y="1433"/>
              <a:ext cx="912" cy="834"/>
            </a:xfrm>
            <a:prstGeom prst="triangle">
              <a:avLst>
                <a:gd name="adj" fmla="val 50000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4" name="AutoShape 63" descr="Dark vertical"/>
            <p:cNvSpPr>
              <a:spLocks noChangeArrowheads="1"/>
            </p:cNvSpPr>
            <p:nvPr/>
          </p:nvSpPr>
          <p:spPr bwMode="auto">
            <a:xfrm rot="17803396" flipH="1">
              <a:off x="2644" y="2160"/>
              <a:ext cx="1275" cy="262"/>
            </a:xfrm>
            <a:prstGeom prst="parallelogram">
              <a:avLst>
                <a:gd name="adj" fmla="val 33502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5" name="AutoShape 64" descr="Dark vertical"/>
            <p:cNvSpPr>
              <a:spLocks noChangeArrowheads="1"/>
            </p:cNvSpPr>
            <p:nvPr/>
          </p:nvSpPr>
          <p:spPr bwMode="auto">
            <a:xfrm rot="3796604">
              <a:off x="2950" y="2160"/>
              <a:ext cx="1275" cy="262"/>
            </a:xfrm>
            <a:prstGeom prst="parallelogram">
              <a:avLst>
                <a:gd name="adj" fmla="val 33502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77" name="Isosceles Triangle 50"/>
          <p:cNvSpPr>
            <a:spLocks noChangeArrowheads="1"/>
          </p:cNvSpPr>
          <p:nvPr/>
        </p:nvSpPr>
        <p:spPr bwMode="auto">
          <a:xfrm>
            <a:off x="762000" y="2057400"/>
            <a:ext cx="1061358" cy="685800"/>
          </a:xfrm>
          <a:prstGeom prst="triangle">
            <a:avLst>
              <a:gd name="adj" fmla="val 52088"/>
            </a:avLst>
          </a:prstGeom>
          <a:gradFill rotWithShape="1">
            <a:gsLst>
              <a:gs pos="0">
                <a:srgbClr xmlns:mc="http://schemas.openxmlformats.org/markup-compatibility/2006" xmlns:a14="http://schemas.microsoft.com/office/drawing/2010/main" val="FFC000" mc:Ignorable=""/>
              </a:gs>
              <a:gs pos="100000">
                <a:srgbClr xmlns:mc="http://schemas.openxmlformats.org/markup-compatibility/2006" xmlns:a14="http://schemas.microsoft.com/office/drawing/2010/main" val="FF0000" mc:Ignorable=""/>
              </a:gs>
            </a:gsLst>
            <a:lin ang="2700000"/>
          </a:gradFill>
          <a:ln w="19050" algn="ctr">
            <a:noFill/>
            <a:round/>
            <a:headEnd/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anchor="ctr">
            <a:noAutofit/>
          </a:bodyPr>
          <a:lstStyle/>
          <a:p>
            <a:pPr algn="ctr"/>
            <a:endParaRPr lang="en-US" sz="5200" dirty="0"/>
          </a:p>
        </p:txBody>
      </p:sp>
      <p:grpSp>
        <p:nvGrpSpPr>
          <p:cNvPr id="3" name="Group 51"/>
          <p:cNvGrpSpPr/>
          <p:nvPr/>
        </p:nvGrpSpPr>
        <p:grpSpPr>
          <a:xfrm>
            <a:off x="1085015" y="2204357"/>
            <a:ext cx="461316" cy="431788"/>
            <a:chOff x="4343400" y="301242"/>
            <a:chExt cx="837965" cy="738857"/>
          </a:xfrm>
        </p:grpSpPr>
        <p:sp>
          <p:nvSpPr>
            <p:cNvPr id="79" name="Line 7"/>
            <p:cNvSpPr>
              <a:spLocks noChangeShapeType="1"/>
            </p:cNvSpPr>
            <p:nvPr/>
          </p:nvSpPr>
          <p:spPr bwMode="auto">
            <a:xfrm>
              <a:off x="4770807" y="377442"/>
              <a:ext cx="236309" cy="28790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2" name="Line 11"/>
            <p:cNvSpPr>
              <a:spLocks noChangeShapeType="1"/>
            </p:cNvSpPr>
            <p:nvPr/>
          </p:nvSpPr>
          <p:spPr bwMode="auto">
            <a:xfrm>
              <a:off x="4534257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3" name="Line 24"/>
            <p:cNvSpPr>
              <a:spLocks noChangeShapeType="1"/>
            </p:cNvSpPr>
            <p:nvPr/>
          </p:nvSpPr>
          <p:spPr bwMode="auto">
            <a:xfrm flipH="1">
              <a:off x="4530345" y="377442"/>
              <a:ext cx="240462" cy="29145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4" name="Rectangle 83"/>
            <p:cNvSpPr>
              <a:spLocks noChangeArrowheads="1"/>
            </p:cNvSpPr>
            <p:nvPr/>
          </p:nvSpPr>
          <p:spPr bwMode="auto">
            <a:xfrm>
              <a:off x="4705281" y="30124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5" name="Line 34"/>
            <p:cNvSpPr>
              <a:spLocks noChangeShapeType="1"/>
            </p:cNvSpPr>
            <p:nvPr/>
          </p:nvSpPr>
          <p:spPr bwMode="auto">
            <a:xfrm flipH="1">
              <a:off x="4381856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6" name="Rectangle 85"/>
            <p:cNvSpPr>
              <a:spLocks noChangeArrowheads="1"/>
            </p:cNvSpPr>
            <p:nvPr/>
          </p:nvSpPr>
          <p:spPr bwMode="auto">
            <a:xfrm>
              <a:off x="4466007" y="60604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4587668" y="902890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8" name="Rectangle 87"/>
            <p:cNvSpPr>
              <a:spLocks noChangeArrowheads="1"/>
            </p:cNvSpPr>
            <p:nvPr/>
          </p:nvSpPr>
          <p:spPr bwMode="auto">
            <a:xfrm>
              <a:off x="4343400" y="90360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9" name="Line 11"/>
            <p:cNvSpPr>
              <a:spLocks noChangeShapeType="1"/>
            </p:cNvSpPr>
            <p:nvPr/>
          </p:nvSpPr>
          <p:spPr bwMode="auto">
            <a:xfrm>
              <a:off x="4991457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90" name="Line 34"/>
            <p:cNvSpPr>
              <a:spLocks noChangeShapeType="1"/>
            </p:cNvSpPr>
            <p:nvPr/>
          </p:nvSpPr>
          <p:spPr bwMode="auto">
            <a:xfrm flipH="1">
              <a:off x="4839056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4923207" y="60604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92" name="Rectangle 91"/>
            <p:cNvSpPr>
              <a:spLocks noChangeArrowheads="1"/>
            </p:cNvSpPr>
            <p:nvPr/>
          </p:nvSpPr>
          <p:spPr bwMode="auto">
            <a:xfrm>
              <a:off x="5044868" y="902890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4800600" y="90360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</p:grpSp>
      <p:sp>
        <p:nvSpPr>
          <p:cNvPr id="96" name="Freeform 95"/>
          <p:cNvSpPr/>
          <p:nvPr/>
        </p:nvSpPr>
        <p:spPr>
          <a:xfrm flipH="1">
            <a:off x="1524000" y="2286000"/>
            <a:ext cx="838200" cy="76199"/>
          </a:xfrm>
          <a:custGeom>
            <a:avLst/>
            <a:gdLst>
              <a:gd name="connsiteX0" fmla="*/ 0 w 770965"/>
              <a:gd name="connsiteY0" fmla="*/ 222623 h 222623"/>
              <a:gd name="connsiteX1" fmla="*/ 394447 w 770965"/>
              <a:gd name="connsiteY1" fmla="*/ 7470 h 222623"/>
              <a:gd name="connsiteX2" fmla="*/ 770965 w 770965"/>
              <a:gd name="connsiteY2" fmla="*/ 177800 h 222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0965" h="222623">
                <a:moveTo>
                  <a:pt x="0" y="222623"/>
                </a:moveTo>
                <a:cubicBezTo>
                  <a:pt x="132976" y="118781"/>
                  <a:pt x="265953" y="14940"/>
                  <a:pt x="394447" y="7470"/>
                </a:cubicBezTo>
                <a:cubicBezTo>
                  <a:pt x="522941" y="0"/>
                  <a:pt x="646953" y="88900"/>
                  <a:pt x="770965" y="177800"/>
                </a:cubicBezTo>
              </a:path>
            </a:pathLst>
          </a:custGeom>
          <a:ln w="15875">
            <a:solidFill>
              <a:schemeClr val="tx1"/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Text Box 16"/>
          <p:cNvSpPr txBox="1">
            <a:spLocks noChangeArrowheads="1"/>
          </p:cNvSpPr>
          <p:nvPr/>
        </p:nvSpPr>
        <p:spPr bwMode="auto">
          <a:xfrm>
            <a:off x="457200" y="1447800"/>
            <a:ext cx="1752600" cy="646331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Active Directory Domain Services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75" name="Rounded Rectangle 74"/>
          <p:cNvSpPr/>
          <p:nvPr/>
        </p:nvSpPr>
        <p:spPr bwMode="auto">
          <a:xfrm>
            <a:off x="6477000" y="1219200"/>
            <a:ext cx="2209800" cy="5486400"/>
          </a:xfrm>
          <a:prstGeom prst="roundRect">
            <a:avLst/>
          </a:prstGeom>
          <a:noFill/>
          <a:ln w="82550">
            <a:solidFill>
              <a:schemeClr val="accent4"/>
            </a:solidFill>
            <a:headEnd type="none" w="med" len="med"/>
            <a:tailEnd type="stealth" w="lg" len="lg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US" sz="240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78" name="Text Box 16"/>
          <p:cNvSpPr txBox="1">
            <a:spLocks noChangeArrowheads="1"/>
          </p:cNvSpPr>
          <p:nvPr/>
        </p:nvSpPr>
        <p:spPr bwMode="auto">
          <a:xfrm>
            <a:off x="6781800" y="838200"/>
            <a:ext cx="1600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Organization Y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130" name="AutoShape 4"/>
          <p:cNvSpPr>
            <a:spLocks noChangeArrowheads="1"/>
          </p:cNvSpPr>
          <p:nvPr/>
        </p:nvSpPr>
        <p:spPr bwMode="auto">
          <a:xfrm>
            <a:off x="7162800" y="1752601"/>
            <a:ext cx="838200" cy="533400"/>
          </a:xfrm>
          <a:prstGeom prst="hexagon">
            <a:avLst>
              <a:gd name="adj" fmla="val 37500"/>
              <a:gd name="vf" fmla="val 115470"/>
            </a:avLst>
          </a:prstGeom>
          <a:ln>
            <a:headEnd/>
            <a:tailEnd type="none" w="lg" len="lg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1" name="Text Box 16"/>
          <p:cNvSpPr txBox="1">
            <a:spLocks noChangeArrowheads="1"/>
          </p:cNvSpPr>
          <p:nvPr/>
        </p:nvSpPr>
        <p:spPr bwMode="auto">
          <a:xfrm>
            <a:off x="7162800" y="1828800"/>
            <a:ext cx="838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STS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102" name="Flowchart: Punched Tape 101"/>
          <p:cNvSpPr/>
          <p:nvPr/>
        </p:nvSpPr>
        <p:spPr>
          <a:xfrm flipH="1">
            <a:off x="7162800" y="5366534"/>
            <a:ext cx="1334784" cy="1186665"/>
          </a:xfrm>
          <a:prstGeom prst="flowChartPunchedTape">
            <a:avLst/>
          </a:prstGeom>
          <a:ln>
            <a:headEnd type="none" w="lg" len="lg"/>
            <a:tailEnd type="stealth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en-US">
              <a:latin typeface="Arial" charset="0"/>
            </a:endParaRPr>
          </a:p>
        </p:txBody>
      </p:sp>
      <p:sp>
        <p:nvSpPr>
          <p:cNvPr id="113" name="Text Box 23"/>
          <p:cNvSpPr txBox="1">
            <a:spLocks noChangeArrowheads="1"/>
          </p:cNvSpPr>
          <p:nvPr/>
        </p:nvSpPr>
        <p:spPr bwMode="auto">
          <a:xfrm>
            <a:off x="7162800" y="5562600"/>
            <a:ext cx="1371600" cy="738664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r>
              <a:rPr lang="en-US" sz="1400" b="1" i="1" dirty="0" smtClean="0">
                <a:latin typeface="Calibri" pitchFamily="34" charset="0"/>
              </a:rPr>
              <a:t>Trusted STSs:</a:t>
            </a:r>
          </a:p>
          <a:p>
            <a:pPr>
              <a:buFontTx/>
              <a:buChar char="-"/>
            </a:pPr>
            <a:r>
              <a:rPr lang="en-US" sz="1400" b="1" i="1" dirty="0" smtClean="0">
                <a:latin typeface="Calibri" pitchFamily="34" charset="0"/>
              </a:rPr>
              <a:t>Organization Y</a:t>
            </a:r>
          </a:p>
          <a:p>
            <a:pPr>
              <a:buFontTx/>
              <a:buChar char="-"/>
            </a:pPr>
            <a:r>
              <a:rPr lang="en-US" sz="1400" b="1" i="1" dirty="0" smtClean="0">
                <a:latin typeface="Calibri" pitchFamily="34" charset="0"/>
              </a:rPr>
              <a:t>Organization X</a:t>
            </a:r>
            <a:endParaRPr lang="en-US" sz="1400" b="1" i="1" dirty="0">
              <a:latin typeface="Calibri" pitchFamily="34" charset="0"/>
            </a:endParaRPr>
          </a:p>
        </p:txBody>
      </p:sp>
      <p:grpSp>
        <p:nvGrpSpPr>
          <p:cNvPr id="67" name="Group 66"/>
          <p:cNvGrpSpPr/>
          <p:nvPr/>
        </p:nvGrpSpPr>
        <p:grpSpPr>
          <a:xfrm>
            <a:off x="3124200" y="4724400"/>
            <a:ext cx="3810000" cy="1206750"/>
            <a:chOff x="3124200" y="4724400"/>
            <a:chExt cx="3810000" cy="1206750"/>
          </a:xfrm>
        </p:grpSpPr>
        <p:sp>
          <p:nvSpPr>
            <p:cNvPr id="135" name="Freeform 134"/>
            <p:cNvSpPr/>
            <p:nvPr/>
          </p:nvSpPr>
          <p:spPr>
            <a:xfrm>
              <a:off x="3124200" y="4724400"/>
              <a:ext cx="3810000" cy="909917"/>
            </a:xfrm>
            <a:custGeom>
              <a:avLst/>
              <a:gdLst>
                <a:gd name="connsiteX0" fmla="*/ 0 w 3433482"/>
                <a:gd name="connsiteY0" fmla="*/ 0 h 909917"/>
                <a:gd name="connsiteX1" fmla="*/ 1255059 w 3433482"/>
                <a:gd name="connsiteY1" fmla="*/ 878541 h 909917"/>
                <a:gd name="connsiteX2" fmla="*/ 3433482 w 3433482"/>
                <a:gd name="connsiteY2" fmla="*/ 188258 h 909917"/>
                <a:gd name="connsiteX0" fmla="*/ 0 w 3433482"/>
                <a:gd name="connsiteY0" fmla="*/ 0 h 909917"/>
                <a:gd name="connsiteX1" fmla="*/ 1636059 w 3433482"/>
                <a:gd name="connsiteY1" fmla="*/ 878541 h 909917"/>
                <a:gd name="connsiteX2" fmla="*/ 3433482 w 3433482"/>
                <a:gd name="connsiteY2" fmla="*/ 188258 h 909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33482" h="909917">
                  <a:moveTo>
                    <a:pt x="0" y="0"/>
                  </a:moveTo>
                  <a:cubicBezTo>
                    <a:pt x="341406" y="423582"/>
                    <a:pt x="1063812" y="847165"/>
                    <a:pt x="1636059" y="878541"/>
                  </a:cubicBezTo>
                  <a:cubicBezTo>
                    <a:pt x="2208306" y="909917"/>
                    <a:pt x="2630394" y="549087"/>
                    <a:pt x="3433482" y="188258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58" name="Text Box 23"/>
            <p:cNvSpPr txBox="1">
              <a:spLocks noChangeArrowheads="1"/>
            </p:cNvSpPr>
            <p:nvPr/>
          </p:nvSpPr>
          <p:spPr bwMode="auto">
            <a:xfrm>
              <a:off x="4093029" y="5192486"/>
              <a:ext cx="1905000" cy="738664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1) Access application and learn token requirements</a:t>
              </a:r>
              <a:endParaRPr lang="en-US" sz="1400" i="1" dirty="0">
                <a:latin typeface="Calibri" pitchFamily="34" charset="0"/>
              </a:endParaRPr>
            </a:p>
          </p:txBody>
        </p:sp>
      </p:grpSp>
      <p:sp>
        <p:nvSpPr>
          <p:cNvPr id="73" name="Rectangle 14"/>
          <p:cNvSpPr>
            <a:spLocks noChangeArrowheads="1"/>
          </p:cNvSpPr>
          <p:nvPr/>
        </p:nvSpPr>
        <p:spPr bwMode="auto">
          <a:xfrm>
            <a:off x="1295400" y="5029200"/>
            <a:ext cx="1676400" cy="381000"/>
          </a:xfrm>
          <a:prstGeom prst="rect">
            <a:avLst/>
          </a:prstGeom>
          <a:ln>
            <a:headEnd/>
            <a:tailEnd type="none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Text Box 33"/>
          <p:cNvSpPr txBox="1">
            <a:spLocks noChangeArrowheads="1"/>
          </p:cNvSpPr>
          <p:nvPr/>
        </p:nvSpPr>
        <p:spPr bwMode="auto">
          <a:xfrm>
            <a:off x="1295400" y="5010218"/>
            <a:ext cx="16764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CardSpace 2.0</a:t>
            </a:r>
            <a:endParaRPr lang="en-US" sz="1800" b="1" dirty="0">
              <a:latin typeface="Calibri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6705600" y="3276600"/>
            <a:ext cx="1828800" cy="1108321"/>
            <a:chOff x="6705600" y="3124200"/>
            <a:chExt cx="1828800" cy="1108321"/>
          </a:xfrm>
        </p:grpSpPr>
        <p:sp>
          <p:nvSpPr>
            <p:cNvPr id="152" name="Text Box 23"/>
            <p:cNvSpPr txBox="1">
              <a:spLocks noChangeArrowheads="1"/>
            </p:cNvSpPr>
            <p:nvPr/>
          </p:nvSpPr>
          <p:spPr bwMode="auto">
            <a:xfrm>
              <a:off x="6705600" y="3124200"/>
              <a:ext cx="1828800" cy="30777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/>
                <a:t> </a:t>
              </a:r>
              <a:r>
                <a:rPr lang="en-US" sz="1400" i="1" dirty="0" smtClean="0">
                  <a:latin typeface="Calibri" pitchFamily="34" charset="0"/>
                </a:rPr>
                <a:t>5) </a:t>
              </a:r>
              <a:r>
                <a:rPr lang="en-US" sz="1400" i="1" dirty="0">
                  <a:latin typeface="Calibri" pitchFamily="34" charset="0"/>
                </a:rPr>
                <a:t>Use claims in token</a:t>
              </a:r>
            </a:p>
          </p:txBody>
        </p:sp>
        <p:cxnSp>
          <p:nvCxnSpPr>
            <p:cNvPr id="98" name="Straight Connector 97"/>
            <p:cNvCxnSpPr/>
            <p:nvPr/>
          </p:nvCxnSpPr>
          <p:spPr bwMode="auto">
            <a:xfrm rot="16200000" flipV="1">
              <a:off x="7177777" y="3733146"/>
              <a:ext cx="632992" cy="365757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99" name="Straight Connector 98"/>
            <p:cNvCxnSpPr/>
            <p:nvPr/>
          </p:nvCxnSpPr>
          <p:spPr bwMode="auto">
            <a:xfrm rot="5400000" flipH="1" flipV="1">
              <a:off x="7531059" y="3746541"/>
              <a:ext cx="452023" cy="42654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lg" len="lg"/>
            </a:ln>
            <a:effectLst/>
          </p:spPr>
        </p:cxnSp>
        <p:sp>
          <p:nvSpPr>
            <p:cNvPr id="105" name="Rectangle 104"/>
            <p:cNvSpPr/>
            <p:nvPr/>
          </p:nvSpPr>
          <p:spPr bwMode="auto">
            <a:xfrm>
              <a:off x="7296151" y="3470521"/>
              <a:ext cx="533400" cy="138221"/>
            </a:xfrm>
            <a:prstGeom prst="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7372351" y="3539631"/>
              <a:ext cx="533400" cy="138221"/>
            </a:xfrm>
            <a:prstGeom prst="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7448551" y="3608742"/>
              <a:ext cx="533400" cy="138221"/>
            </a:xfrm>
            <a:prstGeom prst="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08" name="Oval 32"/>
          <p:cNvSpPr>
            <a:spLocks noChangeArrowheads="1"/>
          </p:cNvSpPr>
          <p:nvPr/>
        </p:nvSpPr>
        <p:spPr bwMode="auto">
          <a:xfrm>
            <a:off x="6629400" y="4114800"/>
            <a:ext cx="1981200" cy="533400"/>
          </a:xfrm>
          <a:prstGeom prst="ellipse">
            <a:avLst/>
          </a:prstGeom>
          <a:ln>
            <a:headEnd/>
            <a:tailEnd type="none" w="lg" len="lg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0" name="Text Box 15"/>
          <p:cNvSpPr txBox="1">
            <a:spLocks noChangeArrowheads="1"/>
          </p:cNvSpPr>
          <p:nvPr/>
        </p:nvSpPr>
        <p:spPr bwMode="auto">
          <a:xfrm>
            <a:off x="6629400" y="4191000"/>
            <a:ext cx="1981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Application</a:t>
            </a:r>
          </a:p>
        </p:txBody>
      </p:sp>
      <p:sp>
        <p:nvSpPr>
          <p:cNvPr id="115" name="Text Box 33"/>
          <p:cNvSpPr txBox="1">
            <a:spLocks noChangeArrowheads="1"/>
          </p:cNvSpPr>
          <p:nvPr/>
        </p:nvSpPr>
        <p:spPr bwMode="auto">
          <a:xfrm>
            <a:off x="6934200" y="4648200"/>
            <a:ext cx="1371600" cy="369332"/>
          </a:xfrm>
          <a:prstGeom prst="rect">
            <a:avLst/>
          </a:prstGeom>
          <a:ln>
            <a:headEnd/>
            <a:tailEnd type="none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WIF</a:t>
            </a:r>
            <a:endParaRPr lang="en-US" sz="1800" b="1" dirty="0">
              <a:latin typeface="Calibri" pitchFamily="34" charset="0"/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685800" y="2362200"/>
            <a:ext cx="1997636" cy="2115671"/>
            <a:chOff x="685800" y="2362200"/>
            <a:chExt cx="1997636" cy="2115671"/>
          </a:xfrm>
        </p:grpSpPr>
        <p:sp>
          <p:nvSpPr>
            <p:cNvPr id="132" name="Freeform 131"/>
            <p:cNvSpPr/>
            <p:nvPr/>
          </p:nvSpPr>
          <p:spPr>
            <a:xfrm>
              <a:off x="1143000" y="2362200"/>
              <a:ext cx="1540436" cy="2115671"/>
            </a:xfrm>
            <a:custGeom>
              <a:avLst/>
              <a:gdLst>
                <a:gd name="connsiteX0" fmla="*/ 1540436 w 1540436"/>
                <a:gd name="connsiteY0" fmla="*/ 0 h 2115671"/>
                <a:gd name="connsiteX1" fmla="*/ 115047 w 1540436"/>
                <a:gd name="connsiteY1" fmla="*/ 1021977 h 2115671"/>
                <a:gd name="connsiteX2" fmla="*/ 850153 w 1540436"/>
                <a:gd name="connsiteY2" fmla="*/ 2115671 h 2115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40436" h="2115671">
                  <a:moveTo>
                    <a:pt x="1540436" y="0"/>
                  </a:moveTo>
                  <a:cubicBezTo>
                    <a:pt x="885265" y="334682"/>
                    <a:pt x="230094" y="669365"/>
                    <a:pt x="115047" y="1021977"/>
                  </a:cubicBezTo>
                  <a:cubicBezTo>
                    <a:pt x="0" y="1374589"/>
                    <a:pt x="425076" y="1745130"/>
                    <a:pt x="850153" y="2115671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129" name="Text Box 25"/>
            <p:cNvSpPr txBox="1">
              <a:spLocks noChangeArrowheads="1"/>
            </p:cNvSpPr>
            <p:nvPr/>
          </p:nvSpPr>
          <p:spPr bwMode="auto">
            <a:xfrm>
              <a:off x="685800" y="3810000"/>
              <a:ext cx="1447800" cy="523220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>
                  <a:latin typeface="Calibri" pitchFamily="34" charset="0"/>
                </a:rPr>
                <a:t>3</a:t>
              </a:r>
              <a:r>
                <a:rPr lang="en-US" sz="1400" i="1" dirty="0" smtClean="0">
                  <a:latin typeface="Calibri" pitchFamily="34" charset="0"/>
                </a:rPr>
                <a:t>) Get token for selected identity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95" name="Text Box 30"/>
            <p:cNvSpPr txBox="1">
              <a:spLocks noChangeArrowheads="1"/>
            </p:cNvSpPr>
            <p:nvPr/>
          </p:nvSpPr>
          <p:spPr bwMode="auto">
            <a:xfrm>
              <a:off x="762000" y="3200400"/>
              <a:ext cx="1066800" cy="369332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Token</a:t>
              </a:r>
              <a:endParaRPr lang="en-US" sz="1800" b="1" dirty="0">
                <a:latin typeface="Calibri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3184988" y="4038600"/>
            <a:ext cx="3749211" cy="761999"/>
            <a:chOff x="3184988" y="4038600"/>
            <a:chExt cx="3749211" cy="761999"/>
          </a:xfrm>
        </p:grpSpPr>
        <p:sp>
          <p:nvSpPr>
            <p:cNvPr id="142" name="Freeform 141"/>
            <p:cNvSpPr/>
            <p:nvPr/>
          </p:nvSpPr>
          <p:spPr>
            <a:xfrm>
              <a:off x="3184988" y="4263774"/>
              <a:ext cx="3749211" cy="536825"/>
            </a:xfrm>
            <a:custGeom>
              <a:avLst/>
              <a:gdLst>
                <a:gd name="connsiteX0" fmla="*/ 0 w 3411020"/>
                <a:gd name="connsiteY0" fmla="*/ 472612 h 472612"/>
                <a:gd name="connsiteX1" fmla="*/ 1438382 w 3411020"/>
                <a:gd name="connsiteY1" fmla="*/ 0 h 472612"/>
                <a:gd name="connsiteX2" fmla="*/ 3411020 w 3411020"/>
                <a:gd name="connsiteY2" fmla="*/ 472612 h 472612"/>
                <a:gd name="connsiteX0" fmla="*/ 0 w 3411020"/>
                <a:gd name="connsiteY0" fmla="*/ 472612 h 472612"/>
                <a:gd name="connsiteX1" fmla="*/ 1819382 w 3411020"/>
                <a:gd name="connsiteY1" fmla="*/ 0 h 472612"/>
                <a:gd name="connsiteX2" fmla="*/ 3411020 w 3411020"/>
                <a:gd name="connsiteY2" fmla="*/ 472612 h 47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11020" h="472612">
                  <a:moveTo>
                    <a:pt x="0" y="472612"/>
                  </a:moveTo>
                  <a:cubicBezTo>
                    <a:pt x="434939" y="236306"/>
                    <a:pt x="1250879" y="0"/>
                    <a:pt x="1819382" y="0"/>
                  </a:cubicBezTo>
                  <a:cubicBezTo>
                    <a:pt x="2387885" y="0"/>
                    <a:pt x="2708952" y="236306"/>
                    <a:pt x="3411020" y="472612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128" name="Text Box 23"/>
            <p:cNvSpPr txBox="1">
              <a:spLocks noChangeArrowheads="1"/>
            </p:cNvSpPr>
            <p:nvPr/>
          </p:nvSpPr>
          <p:spPr bwMode="auto">
            <a:xfrm>
              <a:off x="3810000" y="4038600"/>
              <a:ext cx="1066800" cy="523220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4) Submit token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103" name="Text Box 30"/>
            <p:cNvSpPr txBox="1">
              <a:spLocks noChangeArrowheads="1"/>
            </p:cNvSpPr>
            <p:nvPr/>
          </p:nvSpPr>
          <p:spPr bwMode="auto">
            <a:xfrm>
              <a:off x="5105400" y="4191000"/>
              <a:ext cx="1066800" cy="369332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Token</a:t>
              </a:r>
              <a:endParaRPr lang="en-US" sz="1800" b="1" dirty="0">
                <a:latin typeface="Calibri" pitchFamily="34" charset="0"/>
              </a:endParaRPr>
            </a:p>
          </p:txBody>
        </p:sp>
      </p:grpSp>
      <p:sp>
        <p:nvSpPr>
          <p:cNvPr id="116" name="Title 115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smtClean="0"/>
              <a:t>Identity Federation (1)</a:t>
            </a:r>
            <a:endParaRPr lang="en-US" dirty="0"/>
          </a:p>
        </p:txBody>
      </p:sp>
      <p:sp>
        <p:nvSpPr>
          <p:cNvPr id="123" name="AutoShape 4"/>
          <p:cNvSpPr>
            <a:spLocks noChangeArrowheads="1"/>
          </p:cNvSpPr>
          <p:nvPr/>
        </p:nvSpPr>
        <p:spPr bwMode="auto">
          <a:xfrm>
            <a:off x="2362200" y="2133601"/>
            <a:ext cx="838200" cy="533400"/>
          </a:xfrm>
          <a:prstGeom prst="hexagon">
            <a:avLst>
              <a:gd name="adj" fmla="val 37500"/>
              <a:gd name="vf" fmla="val 115470"/>
            </a:avLst>
          </a:prstGeom>
          <a:ln>
            <a:headEnd/>
            <a:tailEnd type="none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4" name="Text Box 16"/>
          <p:cNvSpPr txBox="1">
            <a:spLocks noChangeArrowheads="1"/>
          </p:cNvSpPr>
          <p:nvPr/>
        </p:nvSpPr>
        <p:spPr bwMode="auto">
          <a:xfrm>
            <a:off x="2362200" y="2209800"/>
            <a:ext cx="838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STS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51" name="Oval 32"/>
          <p:cNvSpPr>
            <a:spLocks noChangeArrowheads="1"/>
          </p:cNvSpPr>
          <p:nvPr/>
        </p:nvSpPr>
        <p:spPr bwMode="auto">
          <a:xfrm>
            <a:off x="1039812" y="4495800"/>
            <a:ext cx="2209800" cy="533400"/>
          </a:xfrm>
          <a:prstGeom prst="ellipse">
            <a:avLst/>
          </a:prstGeom>
          <a:ln>
            <a:headEnd/>
            <a:tailEnd type="non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Text Box 33"/>
          <p:cNvSpPr txBox="1">
            <a:spLocks noChangeArrowheads="1"/>
          </p:cNvSpPr>
          <p:nvPr/>
        </p:nvSpPr>
        <p:spPr bwMode="auto">
          <a:xfrm>
            <a:off x="1143000" y="4572000"/>
            <a:ext cx="1981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Browser or Client</a:t>
            </a:r>
            <a:endParaRPr lang="en-US" sz="18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84859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 96"/>
          <p:cNvGrpSpPr/>
          <p:nvPr/>
        </p:nvGrpSpPr>
        <p:grpSpPr>
          <a:xfrm>
            <a:off x="457200" y="5486400"/>
            <a:ext cx="1586754" cy="954107"/>
            <a:chOff x="228600" y="5638800"/>
            <a:chExt cx="1586754" cy="954107"/>
          </a:xfrm>
        </p:grpSpPr>
        <p:sp>
          <p:nvSpPr>
            <p:cNvPr id="100" name="Text Box 23"/>
            <p:cNvSpPr txBox="1">
              <a:spLocks noChangeArrowheads="1"/>
            </p:cNvSpPr>
            <p:nvPr/>
          </p:nvSpPr>
          <p:spPr bwMode="auto">
            <a:xfrm>
              <a:off x="228600" y="5638800"/>
              <a:ext cx="1371600" cy="95410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3) Select an identity that matches those requirements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1524000" y="5638800"/>
              <a:ext cx="291354" cy="457200"/>
            </a:xfrm>
            <a:custGeom>
              <a:avLst/>
              <a:gdLst>
                <a:gd name="connsiteX0" fmla="*/ 291354 w 291354"/>
                <a:gd name="connsiteY0" fmla="*/ 645459 h 645459"/>
                <a:gd name="connsiteX1" fmla="*/ 22412 w 291354"/>
                <a:gd name="connsiteY1" fmla="*/ 367553 h 645459"/>
                <a:gd name="connsiteX2" fmla="*/ 156883 w 291354"/>
                <a:gd name="connsiteY2" fmla="*/ 0 h 645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1354" h="645459">
                  <a:moveTo>
                    <a:pt x="291354" y="645459"/>
                  </a:moveTo>
                  <a:cubicBezTo>
                    <a:pt x="168089" y="560294"/>
                    <a:pt x="44824" y="475129"/>
                    <a:pt x="22412" y="367553"/>
                  </a:cubicBezTo>
                  <a:cubicBezTo>
                    <a:pt x="0" y="259977"/>
                    <a:pt x="78441" y="129988"/>
                    <a:pt x="156883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</p:grpSp>
      <p:sp>
        <p:nvSpPr>
          <p:cNvPr id="111" name="Rectangle 110"/>
          <p:cNvSpPr/>
          <p:nvPr/>
        </p:nvSpPr>
        <p:spPr>
          <a:xfrm>
            <a:off x="2286000" y="1524000"/>
            <a:ext cx="990600" cy="1219200"/>
          </a:xfrm>
          <a:prstGeom prst="rect">
            <a:avLst/>
          </a:prstGeom>
          <a:ln>
            <a:tailEnd type="stealth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Text Box 16"/>
          <p:cNvSpPr txBox="1">
            <a:spLocks noChangeArrowheads="1"/>
          </p:cNvSpPr>
          <p:nvPr/>
        </p:nvSpPr>
        <p:spPr bwMode="auto">
          <a:xfrm>
            <a:off x="2209800" y="1600200"/>
            <a:ext cx="11430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AD FS 2.0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66" name="Rounded Rectangle 65"/>
          <p:cNvSpPr/>
          <p:nvPr/>
        </p:nvSpPr>
        <p:spPr bwMode="auto">
          <a:xfrm>
            <a:off x="152400" y="1219200"/>
            <a:ext cx="3429000" cy="5486400"/>
          </a:xfrm>
          <a:prstGeom prst="roundRect">
            <a:avLst/>
          </a:prstGeom>
          <a:noFill/>
          <a:ln w="82550">
            <a:solidFill>
              <a:schemeClr val="accent4"/>
            </a:solidFill>
            <a:headEnd type="none" w="med" len="med"/>
            <a:tailEnd type="stealth" w="lg" len="lg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US" sz="240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54" name="Text Box 38"/>
          <p:cNvSpPr txBox="1">
            <a:spLocks noChangeArrowheads="1"/>
          </p:cNvSpPr>
          <p:nvPr/>
        </p:nvSpPr>
        <p:spPr bwMode="auto">
          <a:xfrm>
            <a:off x="1905000" y="6096000"/>
            <a:ext cx="6858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Calibri" pitchFamily="34" charset="0"/>
              </a:rPr>
              <a:t>User</a:t>
            </a:r>
          </a:p>
        </p:txBody>
      </p:sp>
      <p:sp>
        <p:nvSpPr>
          <p:cNvPr id="61" name="Oval 60" descr="Dark vertical"/>
          <p:cNvSpPr>
            <a:spLocks noChangeArrowheads="1"/>
          </p:cNvSpPr>
          <p:nvPr/>
        </p:nvSpPr>
        <p:spPr bwMode="auto">
          <a:xfrm>
            <a:off x="2180416" y="5562600"/>
            <a:ext cx="173360" cy="175314"/>
          </a:xfrm>
          <a:prstGeom prst="ellipse">
            <a:avLst/>
          </a:prstGeom>
          <a:pattFill prst="dkVert">
            <a:fgClr>
              <a:schemeClr val="tx1"/>
            </a:fgClr>
            <a:bgClr>
              <a:schemeClr val="bg2"/>
            </a:bgClr>
          </a:pattFill>
          <a:ln w="38100" algn="ctr">
            <a:noFill/>
            <a:round/>
            <a:headEnd/>
            <a:tailEnd type="none" w="lg" len="lg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grpSp>
        <p:nvGrpSpPr>
          <p:cNvPr id="2" name="Group 61"/>
          <p:cNvGrpSpPr>
            <a:grpSpLocks/>
          </p:cNvGrpSpPr>
          <p:nvPr/>
        </p:nvGrpSpPr>
        <p:grpSpPr bwMode="auto">
          <a:xfrm>
            <a:off x="2133600" y="5752475"/>
            <a:ext cx="258763" cy="419725"/>
            <a:chOff x="2976" y="1433"/>
            <a:chExt cx="912" cy="1495"/>
          </a:xfrm>
        </p:grpSpPr>
        <p:sp>
          <p:nvSpPr>
            <p:cNvPr id="63" name="AutoShape 62" descr="Dark vertical"/>
            <p:cNvSpPr>
              <a:spLocks noChangeArrowheads="1"/>
            </p:cNvSpPr>
            <p:nvPr/>
          </p:nvSpPr>
          <p:spPr bwMode="auto">
            <a:xfrm rot="10800000">
              <a:off x="2976" y="1433"/>
              <a:ext cx="912" cy="834"/>
            </a:xfrm>
            <a:prstGeom prst="triangle">
              <a:avLst>
                <a:gd name="adj" fmla="val 50000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4" name="AutoShape 63" descr="Dark vertical"/>
            <p:cNvSpPr>
              <a:spLocks noChangeArrowheads="1"/>
            </p:cNvSpPr>
            <p:nvPr/>
          </p:nvSpPr>
          <p:spPr bwMode="auto">
            <a:xfrm rot="17803396" flipH="1">
              <a:off x="2644" y="2160"/>
              <a:ext cx="1275" cy="262"/>
            </a:xfrm>
            <a:prstGeom prst="parallelogram">
              <a:avLst>
                <a:gd name="adj" fmla="val 33502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5" name="AutoShape 64" descr="Dark vertical"/>
            <p:cNvSpPr>
              <a:spLocks noChangeArrowheads="1"/>
            </p:cNvSpPr>
            <p:nvPr/>
          </p:nvSpPr>
          <p:spPr bwMode="auto">
            <a:xfrm rot="3796604">
              <a:off x="2950" y="2160"/>
              <a:ext cx="1275" cy="262"/>
            </a:xfrm>
            <a:prstGeom prst="parallelogram">
              <a:avLst>
                <a:gd name="adj" fmla="val 33502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77" name="Isosceles Triangle 50"/>
          <p:cNvSpPr>
            <a:spLocks noChangeArrowheads="1"/>
          </p:cNvSpPr>
          <p:nvPr/>
        </p:nvSpPr>
        <p:spPr bwMode="auto">
          <a:xfrm>
            <a:off x="762000" y="2057400"/>
            <a:ext cx="1061358" cy="685800"/>
          </a:xfrm>
          <a:prstGeom prst="triangle">
            <a:avLst>
              <a:gd name="adj" fmla="val 52088"/>
            </a:avLst>
          </a:prstGeom>
          <a:gradFill rotWithShape="1">
            <a:gsLst>
              <a:gs pos="0">
                <a:srgbClr xmlns:mc="http://schemas.openxmlformats.org/markup-compatibility/2006" xmlns:a14="http://schemas.microsoft.com/office/drawing/2010/main" val="FFC000" mc:Ignorable=""/>
              </a:gs>
              <a:gs pos="100000">
                <a:srgbClr xmlns:mc="http://schemas.openxmlformats.org/markup-compatibility/2006" xmlns:a14="http://schemas.microsoft.com/office/drawing/2010/main" val="FF0000" mc:Ignorable=""/>
              </a:gs>
            </a:gsLst>
            <a:lin ang="2700000"/>
          </a:gradFill>
          <a:ln w="19050" algn="ctr">
            <a:noFill/>
            <a:round/>
            <a:headEnd/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anchor="ctr">
            <a:noAutofit/>
          </a:bodyPr>
          <a:lstStyle/>
          <a:p>
            <a:pPr algn="ctr"/>
            <a:endParaRPr lang="en-US" sz="5200" dirty="0"/>
          </a:p>
        </p:txBody>
      </p:sp>
      <p:grpSp>
        <p:nvGrpSpPr>
          <p:cNvPr id="3" name="Group 51"/>
          <p:cNvGrpSpPr/>
          <p:nvPr/>
        </p:nvGrpSpPr>
        <p:grpSpPr>
          <a:xfrm>
            <a:off x="1085015" y="2204357"/>
            <a:ext cx="461316" cy="431788"/>
            <a:chOff x="4343400" y="301242"/>
            <a:chExt cx="837965" cy="738857"/>
          </a:xfrm>
        </p:grpSpPr>
        <p:sp>
          <p:nvSpPr>
            <p:cNvPr id="79" name="Line 7"/>
            <p:cNvSpPr>
              <a:spLocks noChangeShapeType="1"/>
            </p:cNvSpPr>
            <p:nvPr/>
          </p:nvSpPr>
          <p:spPr bwMode="auto">
            <a:xfrm>
              <a:off x="4770807" y="377442"/>
              <a:ext cx="236309" cy="28790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2" name="Line 11"/>
            <p:cNvSpPr>
              <a:spLocks noChangeShapeType="1"/>
            </p:cNvSpPr>
            <p:nvPr/>
          </p:nvSpPr>
          <p:spPr bwMode="auto">
            <a:xfrm>
              <a:off x="4534257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3" name="Line 24"/>
            <p:cNvSpPr>
              <a:spLocks noChangeShapeType="1"/>
            </p:cNvSpPr>
            <p:nvPr/>
          </p:nvSpPr>
          <p:spPr bwMode="auto">
            <a:xfrm flipH="1">
              <a:off x="4530345" y="377442"/>
              <a:ext cx="240462" cy="29145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4" name="Rectangle 83"/>
            <p:cNvSpPr>
              <a:spLocks noChangeArrowheads="1"/>
            </p:cNvSpPr>
            <p:nvPr/>
          </p:nvSpPr>
          <p:spPr bwMode="auto">
            <a:xfrm>
              <a:off x="4705281" y="30124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5" name="Line 34"/>
            <p:cNvSpPr>
              <a:spLocks noChangeShapeType="1"/>
            </p:cNvSpPr>
            <p:nvPr/>
          </p:nvSpPr>
          <p:spPr bwMode="auto">
            <a:xfrm flipH="1">
              <a:off x="4381856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6" name="Rectangle 85"/>
            <p:cNvSpPr>
              <a:spLocks noChangeArrowheads="1"/>
            </p:cNvSpPr>
            <p:nvPr/>
          </p:nvSpPr>
          <p:spPr bwMode="auto">
            <a:xfrm>
              <a:off x="4466007" y="60604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4587668" y="902890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8" name="Rectangle 87"/>
            <p:cNvSpPr>
              <a:spLocks noChangeArrowheads="1"/>
            </p:cNvSpPr>
            <p:nvPr/>
          </p:nvSpPr>
          <p:spPr bwMode="auto">
            <a:xfrm>
              <a:off x="4343400" y="90360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9" name="Line 11"/>
            <p:cNvSpPr>
              <a:spLocks noChangeShapeType="1"/>
            </p:cNvSpPr>
            <p:nvPr/>
          </p:nvSpPr>
          <p:spPr bwMode="auto">
            <a:xfrm>
              <a:off x="4991457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90" name="Line 34"/>
            <p:cNvSpPr>
              <a:spLocks noChangeShapeType="1"/>
            </p:cNvSpPr>
            <p:nvPr/>
          </p:nvSpPr>
          <p:spPr bwMode="auto">
            <a:xfrm flipH="1">
              <a:off x="4839056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4923207" y="60604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92" name="Rectangle 91"/>
            <p:cNvSpPr>
              <a:spLocks noChangeArrowheads="1"/>
            </p:cNvSpPr>
            <p:nvPr/>
          </p:nvSpPr>
          <p:spPr bwMode="auto">
            <a:xfrm>
              <a:off x="5044868" y="902890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4800600" y="90360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</p:grpSp>
      <p:sp>
        <p:nvSpPr>
          <p:cNvPr id="96" name="Freeform 95"/>
          <p:cNvSpPr/>
          <p:nvPr/>
        </p:nvSpPr>
        <p:spPr>
          <a:xfrm flipH="1">
            <a:off x="1524000" y="2286000"/>
            <a:ext cx="838200" cy="76199"/>
          </a:xfrm>
          <a:custGeom>
            <a:avLst/>
            <a:gdLst>
              <a:gd name="connsiteX0" fmla="*/ 0 w 770965"/>
              <a:gd name="connsiteY0" fmla="*/ 222623 h 222623"/>
              <a:gd name="connsiteX1" fmla="*/ 394447 w 770965"/>
              <a:gd name="connsiteY1" fmla="*/ 7470 h 222623"/>
              <a:gd name="connsiteX2" fmla="*/ 770965 w 770965"/>
              <a:gd name="connsiteY2" fmla="*/ 177800 h 222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0965" h="222623">
                <a:moveTo>
                  <a:pt x="0" y="222623"/>
                </a:moveTo>
                <a:cubicBezTo>
                  <a:pt x="132976" y="118781"/>
                  <a:pt x="265953" y="14940"/>
                  <a:pt x="394447" y="7470"/>
                </a:cubicBezTo>
                <a:cubicBezTo>
                  <a:pt x="522941" y="0"/>
                  <a:pt x="646953" y="88900"/>
                  <a:pt x="770965" y="177800"/>
                </a:cubicBezTo>
              </a:path>
            </a:pathLst>
          </a:custGeom>
          <a:ln w="15875">
            <a:solidFill>
              <a:schemeClr val="tx1"/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Text Box 16"/>
          <p:cNvSpPr txBox="1">
            <a:spLocks noChangeArrowheads="1"/>
          </p:cNvSpPr>
          <p:nvPr/>
        </p:nvSpPr>
        <p:spPr bwMode="auto">
          <a:xfrm>
            <a:off x="457200" y="1447800"/>
            <a:ext cx="1752600" cy="646331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Active Directory Domain Services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75" name="Rounded Rectangle 74"/>
          <p:cNvSpPr/>
          <p:nvPr/>
        </p:nvSpPr>
        <p:spPr bwMode="auto">
          <a:xfrm>
            <a:off x="6477000" y="1219200"/>
            <a:ext cx="2209800" cy="5486400"/>
          </a:xfrm>
          <a:prstGeom prst="roundRect">
            <a:avLst/>
          </a:prstGeom>
          <a:noFill/>
          <a:ln w="82550">
            <a:solidFill>
              <a:schemeClr val="accent4"/>
            </a:solidFill>
            <a:headEnd type="none" w="med" len="med"/>
            <a:tailEnd type="stealth" w="lg" len="lg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US" sz="2400" smtClean="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80" name="Group 79"/>
          <p:cNvGrpSpPr/>
          <p:nvPr/>
        </p:nvGrpSpPr>
        <p:grpSpPr>
          <a:xfrm>
            <a:off x="3200400" y="4800600"/>
            <a:ext cx="3724382" cy="1119664"/>
            <a:chOff x="3200400" y="4800600"/>
            <a:chExt cx="3724382" cy="1119664"/>
          </a:xfrm>
        </p:grpSpPr>
        <p:sp>
          <p:nvSpPr>
            <p:cNvPr id="135" name="Freeform 134"/>
            <p:cNvSpPr/>
            <p:nvPr/>
          </p:nvSpPr>
          <p:spPr>
            <a:xfrm>
              <a:off x="3200400" y="4800600"/>
              <a:ext cx="3724382" cy="861543"/>
            </a:xfrm>
            <a:custGeom>
              <a:avLst/>
              <a:gdLst>
                <a:gd name="connsiteX0" fmla="*/ 0 w 3433482"/>
                <a:gd name="connsiteY0" fmla="*/ 0 h 909917"/>
                <a:gd name="connsiteX1" fmla="*/ 1255059 w 3433482"/>
                <a:gd name="connsiteY1" fmla="*/ 878541 h 909917"/>
                <a:gd name="connsiteX2" fmla="*/ 3433482 w 3433482"/>
                <a:gd name="connsiteY2" fmla="*/ 188258 h 909917"/>
                <a:gd name="connsiteX0" fmla="*/ 0 w 3433482"/>
                <a:gd name="connsiteY0" fmla="*/ 0 h 909917"/>
                <a:gd name="connsiteX1" fmla="*/ 1636059 w 3433482"/>
                <a:gd name="connsiteY1" fmla="*/ 878541 h 909917"/>
                <a:gd name="connsiteX2" fmla="*/ 3433482 w 3433482"/>
                <a:gd name="connsiteY2" fmla="*/ 188258 h 909917"/>
                <a:gd name="connsiteX0" fmla="*/ 0 w 3433482"/>
                <a:gd name="connsiteY0" fmla="*/ 0 h 909917"/>
                <a:gd name="connsiteX1" fmla="*/ 1636059 w 3433482"/>
                <a:gd name="connsiteY1" fmla="*/ 878541 h 909917"/>
                <a:gd name="connsiteX2" fmla="*/ 3433482 w 3433482"/>
                <a:gd name="connsiteY2" fmla="*/ 188258 h 909917"/>
                <a:gd name="connsiteX0" fmla="*/ 0 w 3433482"/>
                <a:gd name="connsiteY0" fmla="*/ 0 h 909917"/>
                <a:gd name="connsiteX1" fmla="*/ 1636059 w 3433482"/>
                <a:gd name="connsiteY1" fmla="*/ 878541 h 909917"/>
                <a:gd name="connsiteX2" fmla="*/ 3433482 w 3433482"/>
                <a:gd name="connsiteY2" fmla="*/ 188258 h 909917"/>
                <a:gd name="connsiteX0" fmla="*/ 0 w 3413379"/>
                <a:gd name="connsiteY0" fmla="*/ 0 h 899643"/>
                <a:gd name="connsiteX1" fmla="*/ 1636059 w 3413379"/>
                <a:gd name="connsiteY1" fmla="*/ 878541 h 899643"/>
                <a:gd name="connsiteX2" fmla="*/ 3413379 w 3413379"/>
                <a:gd name="connsiteY2" fmla="*/ 126613 h 899643"/>
                <a:gd name="connsiteX0" fmla="*/ 0 w 3413379"/>
                <a:gd name="connsiteY0" fmla="*/ 0 h 1280007"/>
                <a:gd name="connsiteX1" fmla="*/ 1636059 w 3413379"/>
                <a:gd name="connsiteY1" fmla="*/ 1204567 h 1280007"/>
                <a:gd name="connsiteX2" fmla="*/ 3413379 w 3413379"/>
                <a:gd name="connsiteY2" fmla="*/ 452639 h 128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13379" h="1280007">
                  <a:moveTo>
                    <a:pt x="0" y="0"/>
                  </a:moveTo>
                  <a:cubicBezTo>
                    <a:pt x="341406" y="423582"/>
                    <a:pt x="1067163" y="1129127"/>
                    <a:pt x="1636059" y="1204567"/>
                  </a:cubicBezTo>
                  <a:cubicBezTo>
                    <a:pt x="2204955" y="1280007"/>
                    <a:pt x="2610291" y="813468"/>
                    <a:pt x="3413379" y="452639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58" name="Text Box 23"/>
            <p:cNvSpPr txBox="1">
              <a:spLocks noChangeArrowheads="1"/>
            </p:cNvSpPr>
            <p:nvPr/>
          </p:nvSpPr>
          <p:spPr bwMode="auto">
            <a:xfrm>
              <a:off x="4038600" y="5181600"/>
              <a:ext cx="1905000" cy="738664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1) Access application and learn token requirements</a:t>
              </a:r>
              <a:endParaRPr lang="en-US" sz="1400" i="1" dirty="0">
                <a:latin typeface="Calibri" pitchFamily="34" charset="0"/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3048000" y="825501"/>
            <a:ext cx="4185007" cy="3982804"/>
            <a:chOff x="3048000" y="825501"/>
            <a:chExt cx="4185007" cy="3982804"/>
          </a:xfrm>
        </p:grpSpPr>
        <p:sp>
          <p:nvSpPr>
            <p:cNvPr id="71" name="Freeform 70"/>
            <p:cNvSpPr/>
            <p:nvPr/>
          </p:nvSpPr>
          <p:spPr>
            <a:xfrm>
              <a:off x="3048000" y="825501"/>
              <a:ext cx="4185007" cy="3982804"/>
            </a:xfrm>
            <a:custGeom>
              <a:avLst/>
              <a:gdLst>
                <a:gd name="connsiteX0" fmla="*/ 0 w 3986373"/>
                <a:gd name="connsiteY0" fmla="*/ 2599362 h 2599362"/>
                <a:gd name="connsiteX1" fmla="*/ 1428108 w 3986373"/>
                <a:gd name="connsiteY1" fmla="*/ 678094 h 2599362"/>
                <a:gd name="connsiteX2" fmla="*/ 3986373 w 3986373"/>
                <a:gd name="connsiteY2" fmla="*/ 0 h 2599362"/>
                <a:gd name="connsiteX0" fmla="*/ 0 w 3986373"/>
                <a:gd name="connsiteY0" fmla="*/ 3116495 h 3116495"/>
                <a:gd name="connsiteX1" fmla="*/ 1428108 w 3986373"/>
                <a:gd name="connsiteY1" fmla="*/ 433227 h 3116495"/>
                <a:gd name="connsiteX2" fmla="*/ 3986373 w 3986373"/>
                <a:gd name="connsiteY2" fmla="*/ 517133 h 3116495"/>
                <a:gd name="connsiteX0" fmla="*/ 0 w 3986373"/>
                <a:gd name="connsiteY0" fmla="*/ 3116495 h 3116495"/>
                <a:gd name="connsiteX1" fmla="*/ 1428108 w 3986373"/>
                <a:gd name="connsiteY1" fmla="*/ 433227 h 3116495"/>
                <a:gd name="connsiteX2" fmla="*/ 3986373 w 3986373"/>
                <a:gd name="connsiteY2" fmla="*/ 517133 h 3116495"/>
                <a:gd name="connsiteX0" fmla="*/ 0 w 3986373"/>
                <a:gd name="connsiteY0" fmla="*/ 3141895 h 3141895"/>
                <a:gd name="connsiteX1" fmla="*/ 1428108 w 3986373"/>
                <a:gd name="connsiteY1" fmla="*/ 458627 h 3141895"/>
                <a:gd name="connsiteX2" fmla="*/ 3986373 w 3986373"/>
                <a:gd name="connsiteY2" fmla="*/ 390133 h 3141895"/>
                <a:gd name="connsiteX0" fmla="*/ 0 w 3986373"/>
                <a:gd name="connsiteY0" fmla="*/ 3069010 h 3069010"/>
                <a:gd name="connsiteX1" fmla="*/ 1428108 w 3986373"/>
                <a:gd name="connsiteY1" fmla="*/ 385742 h 3069010"/>
                <a:gd name="connsiteX2" fmla="*/ 3986373 w 3986373"/>
                <a:gd name="connsiteY2" fmla="*/ 754559 h 3069010"/>
                <a:gd name="connsiteX0" fmla="*/ 0 w 3986373"/>
                <a:gd name="connsiteY0" fmla="*/ 3069010 h 3069010"/>
                <a:gd name="connsiteX1" fmla="*/ 1428108 w 3986373"/>
                <a:gd name="connsiteY1" fmla="*/ 385742 h 3069010"/>
                <a:gd name="connsiteX2" fmla="*/ 3986373 w 3986373"/>
                <a:gd name="connsiteY2" fmla="*/ 754559 h 3069010"/>
                <a:gd name="connsiteX0" fmla="*/ 0 w 3986373"/>
                <a:gd name="connsiteY0" fmla="*/ 3191931 h 3191931"/>
                <a:gd name="connsiteX1" fmla="*/ 1210358 w 3986373"/>
                <a:gd name="connsiteY1" fmla="*/ 385742 h 3191931"/>
                <a:gd name="connsiteX2" fmla="*/ 3986373 w 3986373"/>
                <a:gd name="connsiteY2" fmla="*/ 877480 h 3191931"/>
                <a:gd name="connsiteX0" fmla="*/ 0 w 3986373"/>
                <a:gd name="connsiteY0" fmla="*/ 3212418 h 3212418"/>
                <a:gd name="connsiteX1" fmla="*/ 1210358 w 3986373"/>
                <a:gd name="connsiteY1" fmla="*/ 406229 h 3212418"/>
                <a:gd name="connsiteX2" fmla="*/ 3986373 w 3986373"/>
                <a:gd name="connsiteY2" fmla="*/ 775046 h 3212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86373" h="3212418">
                  <a:moveTo>
                    <a:pt x="0" y="3212418"/>
                  </a:moveTo>
                  <a:cubicBezTo>
                    <a:pt x="381856" y="2468397"/>
                    <a:pt x="545963" y="812458"/>
                    <a:pt x="1210358" y="406229"/>
                  </a:cubicBezTo>
                  <a:cubicBezTo>
                    <a:pt x="1874753" y="0"/>
                    <a:pt x="2900737" y="385275"/>
                    <a:pt x="3986373" y="775046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128" name="Text Box 23"/>
            <p:cNvSpPr txBox="1">
              <a:spLocks noChangeArrowheads="1"/>
            </p:cNvSpPr>
            <p:nvPr/>
          </p:nvSpPr>
          <p:spPr bwMode="auto">
            <a:xfrm>
              <a:off x="3657600" y="914400"/>
              <a:ext cx="1447800" cy="1169551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2) Access Organization Y STS and learn token requirements</a:t>
              </a:r>
              <a:endParaRPr lang="en-US" sz="1400" i="1" dirty="0">
                <a:latin typeface="Calibri" pitchFamily="34" charset="0"/>
              </a:endParaRPr>
            </a:p>
          </p:txBody>
        </p:sp>
      </p:grpSp>
      <p:sp>
        <p:nvSpPr>
          <p:cNvPr id="72" name="Flowchart: Punched Tape 71"/>
          <p:cNvSpPr/>
          <p:nvPr/>
        </p:nvSpPr>
        <p:spPr>
          <a:xfrm flipH="1">
            <a:off x="6934200" y="2306589"/>
            <a:ext cx="1305674" cy="822571"/>
          </a:xfrm>
          <a:prstGeom prst="flowChartPunchedTape">
            <a:avLst/>
          </a:prstGeom>
          <a:ln>
            <a:headEnd type="none" w="lg" len="lg"/>
            <a:tailEnd type="stealth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en-US">
              <a:latin typeface="Arial" charset="0"/>
            </a:endParaRPr>
          </a:p>
        </p:txBody>
      </p:sp>
      <p:sp>
        <p:nvSpPr>
          <p:cNvPr id="95" name="Text Box 23"/>
          <p:cNvSpPr txBox="1">
            <a:spLocks noChangeArrowheads="1"/>
          </p:cNvSpPr>
          <p:nvPr/>
        </p:nvSpPr>
        <p:spPr bwMode="auto">
          <a:xfrm>
            <a:off x="6934200" y="2452377"/>
            <a:ext cx="1381874" cy="523220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r>
              <a:rPr lang="en-US" sz="1400" b="1" i="1" dirty="0" smtClean="0">
                <a:latin typeface="Calibri" pitchFamily="34" charset="0"/>
              </a:rPr>
              <a:t>Trusted STSs:</a:t>
            </a:r>
          </a:p>
          <a:p>
            <a:pPr>
              <a:buFontTx/>
              <a:buChar char="-"/>
            </a:pPr>
            <a:r>
              <a:rPr lang="en-US" sz="1400" b="1" i="1" dirty="0" smtClean="0">
                <a:latin typeface="Calibri" pitchFamily="34" charset="0"/>
              </a:rPr>
              <a:t>Organization X</a:t>
            </a:r>
          </a:p>
        </p:txBody>
      </p:sp>
      <p:sp>
        <p:nvSpPr>
          <p:cNvPr id="103" name="Freeform 102"/>
          <p:cNvSpPr/>
          <p:nvPr/>
        </p:nvSpPr>
        <p:spPr>
          <a:xfrm>
            <a:off x="7567773" y="2101106"/>
            <a:ext cx="312840" cy="305732"/>
          </a:xfrm>
          <a:custGeom>
            <a:avLst/>
            <a:gdLst>
              <a:gd name="connsiteX0" fmla="*/ 0 w 361308"/>
              <a:gd name="connsiteY0" fmla="*/ 0 h 369870"/>
              <a:gd name="connsiteX1" fmla="*/ 339047 w 361308"/>
              <a:gd name="connsiteY1" fmla="*/ 143838 h 369870"/>
              <a:gd name="connsiteX2" fmla="*/ 133564 w 361308"/>
              <a:gd name="connsiteY2" fmla="*/ 369870 h 369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1308" h="369870">
                <a:moveTo>
                  <a:pt x="0" y="0"/>
                </a:moveTo>
                <a:cubicBezTo>
                  <a:pt x="158393" y="41096"/>
                  <a:pt x="316786" y="82193"/>
                  <a:pt x="339047" y="143838"/>
                </a:cubicBezTo>
                <a:cubicBezTo>
                  <a:pt x="361308" y="205483"/>
                  <a:pt x="247436" y="287676"/>
                  <a:pt x="133564" y="369870"/>
                </a:cubicBezTo>
              </a:path>
            </a:pathLst>
          </a:custGeom>
          <a:ln w="15875">
            <a:solidFill>
              <a:schemeClr val="tx1"/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41" name="Freeform 140"/>
          <p:cNvSpPr/>
          <p:nvPr/>
        </p:nvSpPr>
        <p:spPr>
          <a:xfrm>
            <a:off x="8305800" y="5105400"/>
            <a:ext cx="170012" cy="794535"/>
          </a:xfrm>
          <a:custGeom>
            <a:avLst/>
            <a:gdLst>
              <a:gd name="connsiteX0" fmla="*/ 82193 w 239730"/>
              <a:gd name="connsiteY0" fmla="*/ 0 h 1458931"/>
              <a:gd name="connsiteX1" fmla="*/ 226031 w 239730"/>
              <a:gd name="connsiteY1" fmla="*/ 698643 h 1458931"/>
              <a:gd name="connsiteX2" fmla="*/ 0 w 239730"/>
              <a:gd name="connsiteY2" fmla="*/ 1458931 h 1458931"/>
              <a:gd name="connsiteX0" fmla="*/ 550 w 226123"/>
              <a:gd name="connsiteY0" fmla="*/ 0 h 1132961"/>
              <a:gd name="connsiteX1" fmla="*/ 226031 w 226123"/>
              <a:gd name="connsiteY1" fmla="*/ 372673 h 1132961"/>
              <a:gd name="connsiteX2" fmla="*/ 0 w 226123"/>
              <a:gd name="connsiteY2" fmla="*/ 1132961 h 1132961"/>
              <a:gd name="connsiteX0" fmla="*/ 550 w 212515"/>
              <a:gd name="connsiteY0" fmla="*/ 0 h 1132961"/>
              <a:gd name="connsiteX1" fmla="*/ 212423 w 212515"/>
              <a:gd name="connsiteY1" fmla="*/ 621032 h 1132961"/>
              <a:gd name="connsiteX2" fmla="*/ 0 w 212515"/>
              <a:gd name="connsiteY2" fmla="*/ 1132961 h 1132961"/>
              <a:gd name="connsiteX0" fmla="*/ 550 w 212515"/>
              <a:gd name="connsiteY0" fmla="*/ 0 h 1132961"/>
              <a:gd name="connsiteX1" fmla="*/ 212423 w 212515"/>
              <a:gd name="connsiteY1" fmla="*/ 621032 h 1132961"/>
              <a:gd name="connsiteX2" fmla="*/ 0 w 212515"/>
              <a:gd name="connsiteY2" fmla="*/ 1132961 h 1132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515" h="1132961">
                <a:moveTo>
                  <a:pt x="550" y="0"/>
                </a:moveTo>
                <a:cubicBezTo>
                  <a:pt x="133748" y="227744"/>
                  <a:pt x="212515" y="432205"/>
                  <a:pt x="212423" y="621032"/>
                </a:cubicBezTo>
                <a:cubicBezTo>
                  <a:pt x="212331" y="809859"/>
                  <a:pt x="106166" y="874394"/>
                  <a:pt x="0" y="1132961"/>
                </a:cubicBezTo>
              </a:path>
            </a:pathLst>
          </a:custGeom>
          <a:ln w="15875">
            <a:solidFill>
              <a:schemeClr val="tx1"/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Flowchart: Punched Tape 156"/>
          <p:cNvSpPr/>
          <p:nvPr/>
        </p:nvSpPr>
        <p:spPr>
          <a:xfrm flipH="1">
            <a:off x="7162800" y="5747535"/>
            <a:ext cx="1334784" cy="848950"/>
          </a:xfrm>
          <a:prstGeom prst="flowChartPunchedTape">
            <a:avLst/>
          </a:prstGeom>
          <a:ln>
            <a:headEnd type="none" w="lg" len="lg"/>
            <a:tailEnd type="stealth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en-US">
              <a:latin typeface="Arial" charset="0"/>
            </a:endParaRPr>
          </a:p>
        </p:txBody>
      </p:sp>
      <p:sp>
        <p:nvSpPr>
          <p:cNvPr id="158" name="Text Box 23"/>
          <p:cNvSpPr txBox="1">
            <a:spLocks noChangeArrowheads="1"/>
          </p:cNvSpPr>
          <p:nvPr/>
        </p:nvSpPr>
        <p:spPr bwMode="auto">
          <a:xfrm>
            <a:off x="7189205" y="5914967"/>
            <a:ext cx="1381874" cy="523220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r>
              <a:rPr lang="en-US" sz="1400" b="1" i="1" dirty="0" smtClean="0">
                <a:latin typeface="Calibri" pitchFamily="34" charset="0"/>
              </a:rPr>
              <a:t>Trusted STSs:</a:t>
            </a:r>
          </a:p>
          <a:p>
            <a:pPr>
              <a:buFontTx/>
              <a:buChar char="-"/>
            </a:pPr>
            <a:r>
              <a:rPr lang="en-US" sz="1400" b="1" i="1" dirty="0" smtClean="0">
                <a:latin typeface="Calibri" pitchFamily="34" charset="0"/>
              </a:rPr>
              <a:t>Organization Y</a:t>
            </a:r>
          </a:p>
        </p:txBody>
      </p:sp>
      <p:sp>
        <p:nvSpPr>
          <p:cNvPr id="130" name="AutoShape 4"/>
          <p:cNvSpPr>
            <a:spLocks noChangeArrowheads="1"/>
          </p:cNvSpPr>
          <p:nvPr/>
        </p:nvSpPr>
        <p:spPr bwMode="auto">
          <a:xfrm>
            <a:off x="7162800" y="1600201"/>
            <a:ext cx="838200" cy="533400"/>
          </a:xfrm>
          <a:prstGeom prst="hexagon">
            <a:avLst>
              <a:gd name="adj" fmla="val 37500"/>
              <a:gd name="vf" fmla="val 115470"/>
            </a:avLst>
          </a:prstGeom>
          <a:ln>
            <a:headEnd/>
            <a:tailEnd type="none" w="lg" len="lg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1" name="Text Box 16"/>
          <p:cNvSpPr txBox="1">
            <a:spLocks noChangeArrowheads="1"/>
          </p:cNvSpPr>
          <p:nvPr/>
        </p:nvSpPr>
        <p:spPr bwMode="auto">
          <a:xfrm>
            <a:off x="7162800" y="1676400"/>
            <a:ext cx="838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STS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113" name="Rectangle 14"/>
          <p:cNvSpPr>
            <a:spLocks noChangeArrowheads="1"/>
          </p:cNvSpPr>
          <p:nvPr/>
        </p:nvSpPr>
        <p:spPr bwMode="auto">
          <a:xfrm>
            <a:off x="1295400" y="5029200"/>
            <a:ext cx="1600200" cy="381000"/>
          </a:xfrm>
          <a:prstGeom prst="rect">
            <a:avLst/>
          </a:prstGeom>
          <a:ln>
            <a:headEnd/>
            <a:tailEnd type="none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6" name="Text Box 33"/>
          <p:cNvSpPr txBox="1">
            <a:spLocks noChangeArrowheads="1"/>
          </p:cNvSpPr>
          <p:nvPr/>
        </p:nvSpPr>
        <p:spPr bwMode="auto">
          <a:xfrm>
            <a:off x="1295400" y="5010218"/>
            <a:ext cx="1600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CardSpace 2.0</a:t>
            </a:r>
            <a:endParaRPr lang="en-US" sz="1800" b="1" dirty="0">
              <a:latin typeface="Calibri" pitchFamily="34" charset="0"/>
            </a:endParaRPr>
          </a:p>
        </p:txBody>
      </p:sp>
      <p:grpSp>
        <p:nvGrpSpPr>
          <p:cNvPr id="112" name="Group 111"/>
          <p:cNvGrpSpPr/>
          <p:nvPr/>
        </p:nvGrpSpPr>
        <p:grpSpPr>
          <a:xfrm>
            <a:off x="6553200" y="3429000"/>
            <a:ext cx="2057400" cy="1108321"/>
            <a:chOff x="6553200" y="3276600"/>
            <a:chExt cx="2057400" cy="1108321"/>
          </a:xfrm>
        </p:grpSpPr>
        <p:sp useBgFill="1">
          <p:nvSpPr>
            <p:cNvPr id="168" name="Text Box 23"/>
            <p:cNvSpPr txBox="1">
              <a:spLocks noChangeArrowheads="1"/>
            </p:cNvSpPr>
            <p:nvPr/>
          </p:nvSpPr>
          <p:spPr bwMode="auto">
            <a:xfrm>
              <a:off x="6553200" y="3276600"/>
              <a:ext cx="2057400" cy="307777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/>
                <a:t> </a:t>
              </a:r>
              <a:r>
                <a:rPr lang="en-US" sz="1400" i="1" dirty="0" smtClean="0">
                  <a:latin typeface="Calibri" pitchFamily="34" charset="0"/>
                </a:rPr>
                <a:t>8) </a:t>
              </a:r>
              <a:r>
                <a:rPr lang="en-US" sz="1400" i="1" dirty="0">
                  <a:latin typeface="Calibri" pitchFamily="34" charset="0"/>
                </a:rPr>
                <a:t>Use claims in token</a:t>
              </a:r>
            </a:p>
          </p:txBody>
        </p:sp>
        <p:cxnSp>
          <p:nvCxnSpPr>
            <p:cNvPr id="117" name="Straight Connector 116"/>
            <p:cNvCxnSpPr/>
            <p:nvPr/>
          </p:nvCxnSpPr>
          <p:spPr bwMode="auto">
            <a:xfrm rot="16200000" flipV="1">
              <a:off x="7177777" y="3885546"/>
              <a:ext cx="632992" cy="365757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118" name="Straight Connector 117"/>
            <p:cNvCxnSpPr/>
            <p:nvPr/>
          </p:nvCxnSpPr>
          <p:spPr bwMode="auto">
            <a:xfrm rot="5400000" flipH="1" flipV="1">
              <a:off x="7531059" y="3898941"/>
              <a:ext cx="452023" cy="42654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lg" len="lg"/>
            </a:ln>
            <a:effectLst/>
          </p:spPr>
        </p:cxnSp>
        <p:sp>
          <p:nvSpPr>
            <p:cNvPr id="119" name="Rectangle 118"/>
            <p:cNvSpPr/>
            <p:nvPr/>
          </p:nvSpPr>
          <p:spPr bwMode="auto">
            <a:xfrm>
              <a:off x="7296151" y="3622921"/>
              <a:ext cx="533400" cy="138221"/>
            </a:xfrm>
            <a:prstGeom prst="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7372351" y="3692031"/>
              <a:ext cx="533400" cy="138221"/>
            </a:xfrm>
            <a:prstGeom prst="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7448551" y="3761142"/>
              <a:ext cx="533400" cy="138221"/>
            </a:xfrm>
            <a:prstGeom prst="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26" name="Oval 32"/>
          <p:cNvSpPr>
            <a:spLocks noChangeArrowheads="1"/>
          </p:cNvSpPr>
          <p:nvPr/>
        </p:nvSpPr>
        <p:spPr bwMode="auto">
          <a:xfrm>
            <a:off x="6629400" y="4267200"/>
            <a:ext cx="1981200" cy="533400"/>
          </a:xfrm>
          <a:prstGeom prst="ellipse">
            <a:avLst/>
          </a:prstGeom>
          <a:ln>
            <a:headEnd/>
            <a:tailEnd type="none" w="lg" len="lg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3" name="Text Box 15"/>
          <p:cNvSpPr txBox="1">
            <a:spLocks noChangeArrowheads="1"/>
          </p:cNvSpPr>
          <p:nvPr/>
        </p:nvSpPr>
        <p:spPr bwMode="auto">
          <a:xfrm>
            <a:off x="6629400" y="4343400"/>
            <a:ext cx="1981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Application</a:t>
            </a:r>
          </a:p>
        </p:txBody>
      </p:sp>
      <p:sp>
        <p:nvSpPr>
          <p:cNvPr id="145" name="Text Box 33"/>
          <p:cNvSpPr txBox="1">
            <a:spLocks noChangeArrowheads="1"/>
          </p:cNvSpPr>
          <p:nvPr/>
        </p:nvSpPr>
        <p:spPr bwMode="auto">
          <a:xfrm>
            <a:off x="6934200" y="4800600"/>
            <a:ext cx="1371600" cy="369332"/>
          </a:xfrm>
          <a:prstGeom prst="rect">
            <a:avLst/>
          </a:prstGeom>
          <a:ln>
            <a:headEnd/>
            <a:tailEnd type="none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WIF</a:t>
            </a:r>
            <a:endParaRPr lang="en-US" sz="1800" b="1" dirty="0">
              <a:latin typeface="Calibri" pitchFamily="34" charset="0"/>
            </a:endParaRPr>
          </a:p>
        </p:txBody>
      </p:sp>
      <p:grpSp>
        <p:nvGrpSpPr>
          <p:cNvPr id="109" name="Group 108"/>
          <p:cNvGrpSpPr/>
          <p:nvPr/>
        </p:nvGrpSpPr>
        <p:grpSpPr>
          <a:xfrm>
            <a:off x="3213100" y="2057400"/>
            <a:ext cx="4091214" cy="2616199"/>
            <a:chOff x="3213100" y="2057400"/>
            <a:chExt cx="4091214" cy="2616199"/>
          </a:xfrm>
        </p:grpSpPr>
        <p:sp>
          <p:nvSpPr>
            <p:cNvPr id="146" name="Freeform 145"/>
            <p:cNvSpPr/>
            <p:nvPr/>
          </p:nvSpPr>
          <p:spPr>
            <a:xfrm>
              <a:off x="3213100" y="2057400"/>
              <a:ext cx="4091214" cy="2616199"/>
            </a:xfrm>
            <a:custGeom>
              <a:avLst/>
              <a:gdLst>
                <a:gd name="connsiteX0" fmla="*/ 3996647 w 3996647"/>
                <a:gd name="connsiteY0" fmla="*/ 0 h 2476072"/>
                <a:gd name="connsiteX1" fmla="*/ 1684962 w 3996647"/>
                <a:gd name="connsiteY1" fmla="*/ 1068512 h 2476072"/>
                <a:gd name="connsiteX2" fmla="*/ 0 w 3996647"/>
                <a:gd name="connsiteY2" fmla="*/ 2476072 h 2476072"/>
                <a:gd name="connsiteX0" fmla="*/ 3996647 w 3996647"/>
                <a:gd name="connsiteY0" fmla="*/ 0 h 2476072"/>
                <a:gd name="connsiteX1" fmla="*/ 1684962 w 3996647"/>
                <a:gd name="connsiteY1" fmla="*/ 1068512 h 2476072"/>
                <a:gd name="connsiteX2" fmla="*/ 0 w 3996647"/>
                <a:gd name="connsiteY2" fmla="*/ 2476072 h 2476072"/>
                <a:gd name="connsiteX0" fmla="*/ 3913088 w 3913088"/>
                <a:gd name="connsiteY0" fmla="*/ 0 h 2550622"/>
                <a:gd name="connsiteX1" fmla="*/ 1684962 w 3913088"/>
                <a:gd name="connsiteY1" fmla="*/ 1143062 h 2550622"/>
                <a:gd name="connsiteX2" fmla="*/ 0 w 3913088"/>
                <a:gd name="connsiteY2" fmla="*/ 2550622 h 2550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13088" h="2550622">
                  <a:moveTo>
                    <a:pt x="3913088" y="0"/>
                  </a:moveTo>
                  <a:cubicBezTo>
                    <a:pt x="3090299" y="327916"/>
                    <a:pt x="2337143" y="717958"/>
                    <a:pt x="1684962" y="1143062"/>
                  </a:cubicBezTo>
                  <a:cubicBezTo>
                    <a:pt x="1032781" y="1568166"/>
                    <a:pt x="509427" y="2053181"/>
                    <a:pt x="0" y="2550622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122" name="Text Box 23"/>
            <p:cNvSpPr txBox="1">
              <a:spLocks noChangeArrowheads="1"/>
            </p:cNvSpPr>
            <p:nvPr/>
          </p:nvSpPr>
          <p:spPr bwMode="auto">
            <a:xfrm>
              <a:off x="4038600" y="3276600"/>
              <a:ext cx="1371600" cy="523220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6) Issue token for application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98" name="Text Box 30"/>
            <p:cNvSpPr txBox="1">
              <a:spLocks noChangeArrowheads="1"/>
            </p:cNvSpPr>
            <p:nvPr/>
          </p:nvSpPr>
          <p:spPr bwMode="auto">
            <a:xfrm>
              <a:off x="5257800" y="2667000"/>
              <a:ext cx="1066800" cy="369332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Token</a:t>
              </a:r>
              <a:endParaRPr lang="en-US" sz="1800" b="1" dirty="0">
                <a:latin typeface="Calibri" pitchFamily="34" charset="0"/>
              </a:endParaRP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3174274" y="4267200"/>
            <a:ext cx="3750508" cy="693420"/>
            <a:chOff x="3174274" y="4267200"/>
            <a:chExt cx="3750508" cy="693420"/>
          </a:xfrm>
        </p:grpSpPr>
        <p:sp>
          <p:nvSpPr>
            <p:cNvPr id="142" name="Freeform 141"/>
            <p:cNvSpPr/>
            <p:nvPr/>
          </p:nvSpPr>
          <p:spPr>
            <a:xfrm>
              <a:off x="3174274" y="4394199"/>
              <a:ext cx="3750508" cy="566421"/>
            </a:xfrm>
            <a:custGeom>
              <a:avLst/>
              <a:gdLst>
                <a:gd name="connsiteX0" fmla="*/ 0 w 3411020"/>
                <a:gd name="connsiteY0" fmla="*/ 472612 h 472612"/>
                <a:gd name="connsiteX1" fmla="*/ 1438382 w 3411020"/>
                <a:gd name="connsiteY1" fmla="*/ 0 h 472612"/>
                <a:gd name="connsiteX2" fmla="*/ 3411020 w 3411020"/>
                <a:gd name="connsiteY2" fmla="*/ 472612 h 472612"/>
                <a:gd name="connsiteX0" fmla="*/ 0 w 3411020"/>
                <a:gd name="connsiteY0" fmla="*/ 472612 h 472612"/>
                <a:gd name="connsiteX1" fmla="*/ 1819382 w 3411020"/>
                <a:gd name="connsiteY1" fmla="*/ 0 h 472612"/>
                <a:gd name="connsiteX2" fmla="*/ 3411020 w 3411020"/>
                <a:gd name="connsiteY2" fmla="*/ 472612 h 472612"/>
                <a:gd name="connsiteX0" fmla="*/ 0 w 3411020"/>
                <a:gd name="connsiteY0" fmla="*/ 362038 h 494727"/>
                <a:gd name="connsiteX1" fmla="*/ 1819382 w 3411020"/>
                <a:gd name="connsiteY1" fmla="*/ 22115 h 494727"/>
                <a:gd name="connsiteX2" fmla="*/ 3411020 w 3411020"/>
                <a:gd name="connsiteY2" fmla="*/ 494727 h 49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11020" h="494727">
                  <a:moveTo>
                    <a:pt x="0" y="362038"/>
                  </a:moveTo>
                  <a:cubicBezTo>
                    <a:pt x="434939" y="125732"/>
                    <a:pt x="1250879" y="0"/>
                    <a:pt x="1819382" y="22115"/>
                  </a:cubicBezTo>
                  <a:cubicBezTo>
                    <a:pt x="2387885" y="44230"/>
                    <a:pt x="2708952" y="258421"/>
                    <a:pt x="3411020" y="494727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154" name="Text Box 23"/>
            <p:cNvSpPr txBox="1">
              <a:spLocks noChangeArrowheads="1"/>
            </p:cNvSpPr>
            <p:nvPr/>
          </p:nvSpPr>
          <p:spPr bwMode="auto">
            <a:xfrm>
              <a:off x="3810000" y="4267200"/>
              <a:ext cx="1066800" cy="523220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7) Submit token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99" name="Text Box 30"/>
            <p:cNvSpPr txBox="1">
              <a:spLocks noChangeArrowheads="1"/>
            </p:cNvSpPr>
            <p:nvPr/>
          </p:nvSpPr>
          <p:spPr bwMode="auto">
            <a:xfrm>
              <a:off x="5181600" y="4343400"/>
              <a:ext cx="1066800" cy="369332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Token</a:t>
              </a:r>
              <a:endParaRPr lang="en-US" sz="1800" b="1" dirty="0">
                <a:latin typeface="Calibri" pitchFamily="34" charset="0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3124201" y="1676400"/>
            <a:ext cx="4116135" cy="3018890"/>
            <a:chOff x="3124201" y="1676400"/>
            <a:chExt cx="4116135" cy="3018890"/>
          </a:xfrm>
        </p:grpSpPr>
        <p:sp>
          <p:nvSpPr>
            <p:cNvPr id="115" name="Freeform 114"/>
            <p:cNvSpPr/>
            <p:nvPr/>
          </p:nvSpPr>
          <p:spPr>
            <a:xfrm>
              <a:off x="3124201" y="1733577"/>
              <a:ext cx="4116135" cy="2961713"/>
            </a:xfrm>
            <a:custGeom>
              <a:avLst/>
              <a:gdLst>
                <a:gd name="connsiteX0" fmla="*/ 0 w 3935003"/>
                <a:gd name="connsiteY0" fmla="*/ 2558265 h 2558265"/>
                <a:gd name="connsiteX1" fmla="*/ 1345915 w 3935003"/>
                <a:gd name="connsiteY1" fmla="*/ 924674 h 2558265"/>
                <a:gd name="connsiteX2" fmla="*/ 3935003 w 3935003"/>
                <a:gd name="connsiteY2" fmla="*/ 0 h 2558265"/>
                <a:gd name="connsiteX0" fmla="*/ 0 w 3935003"/>
                <a:gd name="connsiteY0" fmla="*/ 2898168 h 2898168"/>
                <a:gd name="connsiteX1" fmla="*/ 1650715 w 3935003"/>
                <a:gd name="connsiteY1" fmla="*/ 426377 h 2898168"/>
                <a:gd name="connsiteX2" fmla="*/ 3935003 w 3935003"/>
                <a:gd name="connsiteY2" fmla="*/ 339903 h 2898168"/>
                <a:gd name="connsiteX0" fmla="*/ 0 w 3935003"/>
                <a:gd name="connsiteY0" fmla="*/ 2898168 h 2898168"/>
                <a:gd name="connsiteX1" fmla="*/ 1650715 w 3935003"/>
                <a:gd name="connsiteY1" fmla="*/ 426377 h 2898168"/>
                <a:gd name="connsiteX2" fmla="*/ 3935003 w 3935003"/>
                <a:gd name="connsiteY2" fmla="*/ 339903 h 2898168"/>
                <a:gd name="connsiteX0" fmla="*/ 0 w 3935003"/>
                <a:gd name="connsiteY0" fmla="*/ 2923184 h 2923184"/>
                <a:gd name="connsiteX1" fmla="*/ 1650715 w 3935003"/>
                <a:gd name="connsiteY1" fmla="*/ 451393 h 2923184"/>
                <a:gd name="connsiteX2" fmla="*/ 3935003 w 3935003"/>
                <a:gd name="connsiteY2" fmla="*/ 214825 h 2923184"/>
                <a:gd name="connsiteX0" fmla="*/ 0 w 3966822"/>
                <a:gd name="connsiteY0" fmla="*/ 2917823 h 2917823"/>
                <a:gd name="connsiteX1" fmla="*/ 1650715 w 3966822"/>
                <a:gd name="connsiteY1" fmla="*/ 446032 h 2917823"/>
                <a:gd name="connsiteX2" fmla="*/ 3966822 w 3966822"/>
                <a:gd name="connsiteY2" fmla="*/ 241628 h 2917823"/>
                <a:gd name="connsiteX0" fmla="*/ 0 w 4010549"/>
                <a:gd name="connsiteY0" fmla="*/ 2916903 h 2916903"/>
                <a:gd name="connsiteX1" fmla="*/ 1650715 w 4010549"/>
                <a:gd name="connsiteY1" fmla="*/ 445112 h 2916903"/>
                <a:gd name="connsiteX2" fmla="*/ 4010549 w 4010549"/>
                <a:gd name="connsiteY2" fmla="*/ 246233 h 2916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10549" h="2916903">
                  <a:moveTo>
                    <a:pt x="0" y="2916903"/>
                  </a:moveTo>
                  <a:cubicBezTo>
                    <a:pt x="345040" y="2313296"/>
                    <a:pt x="982290" y="890224"/>
                    <a:pt x="1650715" y="445112"/>
                  </a:cubicBezTo>
                  <a:cubicBezTo>
                    <a:pt x="2319140" y="0"/>
                    <a:pt x="2949742" y="64723"/>
                    <a:pt x="4010549" y="246233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105" name="Text Box 23"/>
            <p:cNvSpPr txBox="1">
              <a:spLocks noChangeArrowheads="1"/>
            </p:cNvSpPr>
            <p:nvPr/>
          </p:nvSpPr>
          <p:spPr bwMode="auto">
            <a:xfrm>
              <a:off x="3733800" y="2438400"/>
              <a:ext cx="1447800" cy="523220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5) Request token for application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102" name="Text Box 30"/>
            <p:cNvSpPr txBox="1">
              <a:spLocks noChangeArrowheads="1"/>
            </p:cNvSpPr>
            <p:nvPr/>
          </p:nvSpPr>
          <p:spPr bwMode="auto">
            <a:xfrm>
              <a:off x="5257800" y="1676400"/>
              <a:ext cx="1066800" cy="646331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Token for STS Y</a:t>
              </a:r>
              <a:endParaRPr lang="en-US" sz="1800" b="1" dirty="0">
                <a:latin typeface="Calibri" pitchFamily="34" charset="0"/>
              </a:endParaRP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533400" y="2362200"/>
            <a:ext cx="2150036" cy="2115671"/>
            <a:chOff x="533400" y="2362200"/>
            <a:chExt cx="2150036" cy="2115671"/>
          </a:xfrm>
        </p:grpSpPr>
        <p:sp>
          <p:nvSpPr>
            <p:cNvPr id="132" name="Freeform 131"/>
            <p:cNvSpPr/>
            <p:nvPr/>
          </p:nvSpPr>
          <p:spPr>
            <a:xfrm>
              <a:off x="1143000" y="2362200"/>
              <a:ext cx="1540436" cy="2115671"/>
            </a:xfrm>
            <a:custGeom>
              <a:avLst/>
              <a:gdLst>
                <a:gd name="connsiteX0" fmla="*/ 1540436 w 1540436"/>
                <a:gd name="connsiteY0" fmla="*/ 0 h 2115671"/>
                <a:gd name="connsiteX1" fmla="*/ 115047 w 1540436"/>
                <a:gd name="connsiteY1" fmla="*/ 1021977 h 2115671"/>
                <a:gd name="connsiteX2" fmla="*/ 850153 w 1540436"/>
                <a:gd name="connsiteY2" fmla="*/ 2115671 h 2115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40436" h="2115671">
                  <a:moveTo>
                    <a:pt x="1540436" y="0"/>
                  </a:moveTo>
                  <a:cubicBezTo>
                    <a:pt x="885265" y="334682"/>
                    <a:pt x="230094" y="669365"/>
                    <a:pt x="115047" y="1021977"/>
                  </a:cubicBezTo>
                  <a:cubicBezTo>
                    <a:pt x="0" y="1374589"/>
                    <a:pt x="425076" y="1745130"/>
                    <a:pt x="850153" y="2115671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129" name="Text Box 25"/>
            <p:cNvSpPr txBox="1">
              <a:spLocks noChangeArrowheads="1"/>
            </p:cNvSpPr>
            <p:nvPr/>
          </p:nvSpPr>
          <p:spPr bwMode="auto">
            <a:xfrm>
              <a:off x="533400" y="3799115"/>
              <a:ext cx="1589314" cy="523220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>
                  <a:latin typeface="Calibri" pitchFamily="34" charset="0"/>
                </a:rPr>
                <a:t>4</a:t>
              </a:r>
              <a:r>
                <a:rPr lang="en-US" sz="1400" i="1" dirty="0" smtClean="0">
                  <a:latin typeface="Calibri" pitchFamily="34" charset="0"/>
                </a:rPr>
                <a:t>) Get token for Organization Y STS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106" name="Text Box 30"/>
            <p:cNvSpPr txBox="1">
              <a:spLocks noChangeArrowheads="1"/>
            </p:cNvSpPr>
            <p:nvPr/>
          </p:nvSpPr>
          <p:spPr bwMode="auto">
            <a:xfrm>
              <a:off x="762000" y="3048000"/>
              <a:ext cx="1066800" cy="646331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Token for STS Y</a:t>
              </a:r>
              <a:endParaRPr lang="en-US" sz="1800" b="1" dirty="0">
                <a:latin typeface="Calibri" pitchFamily="34" charset="0"/>
              </a:endParaRPr>
            </a:p>
          </p:txBody>
        </p:sp>
      </p:grpSp>
      <p:sp>
        <p:nvSpPr>
          <p:cNvPr id="133" name="Title 13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Identity Federation (2)</a:t>
            </a:r>
            <a:endParaRPr lang="en-US" dirty="0"/>
          </a:p>
        </p:txBody>
      </p:sp>
      <p:sp>
        <p:nvSpPr>
          <p:cNvPr id="74" name="Text Box 16"/>
          <p:cNvSpPr txBox="1">
            <a:spLocks noChangeArrowheads="1"/>
          </p:cNvSpPr>
          <p:nvPr/>
        </p:nvSpPr>
        <p:spPr bwMode="auto">
          <a:xfrm>
            <a:off x="990600" y="838200"/>
            <a:ext cx="16764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Organization X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76" name="Text Box 16"/>
          <p:cNvSpPr txBox="1">
            <a:spLocks noChangeArrowheads="1"/>
          </p:cNvSpPr>
          <p:nvPr/>
        </p:nvSpPr>
        <p:spPr bwMode="auto">
          <a:xfrm>
            <a:off x="6781800" y="838200"/>
            <a:ext cx="1600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Organization Y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123" name="AutoShape 4"/>
          <p:cNvSpPr>
            <a:spLocks noChangeArrowheads="1"/>
          </p:cNvSpPr>
          <p:nvPr/>
        </p:nvSpPr>
        <p:spPr bwMode="auto">
          <a:xfrm>
            <a:off x="2362200" y="2133601"/>
            <a:ext cx="838200" cy="533400"/>
          </a:xfrm>
          <a:prstGeom prst="hexagon">
            <a:avLst>
              <a:gd name="adj" fmla="val 37500"/>
              <a:gd name="vf" fmla="val 115470"/>
            </a:avLst>
          </a:prstGeom>
          <a:ln>
            <a:headEnd/>
            <a:tailEnd type="none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4" name="Text Box 16"/>
          <p:cNvSpPr txBox="1">
            <a:spLocks noChangeArrowheads="1"/>
          </p:cNvSpPr>
          <p:nvPr/>
        </p:nvSpPr>
        <p:spPr bwMode="auto">
          <a:xfrm>
            <a:off x="2362200" y="2209800"/>
            <a:ext cx="838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STS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51" name="Oval 32"/>
          <p:cNvSpPr>
            <a:spLocks noChangeArrowheads="1"/>
          </p:cNvSpPr>
          <p:nvPr/>
        </p:nvSpPr>
        <p:spPr bwMode="auto">
          <a:xfrm>
            <a:off x="1039812" y="4495800"/>
            <a:ext cx="2209800" cy="533400"/>
          </a:xfrm>
          <a:prstGeom prst="ellipse">
            <a:avLst/>
          </a:prstGeom>
          <a:ln>
            <a:headEnd/>
            <a:tailEnd type="non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Text Box 33"/>
          <p:cNvSpPr txBox="1">
            <a:spLocks noChangeArrowheads="1"/>
          </p:cNvSpPr>
          <p:nvPr/>
        </p:nvSpPr>
        <p:spPr bwMode="auto">
          <a:xfrm>
            <a:off x="1143000" y="4572000"/>
            <a:ext cx="1981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Browser or Client</a:t>
            </a:r>
            <a:endParaRPr lang="en-US" sz="18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9938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ounded Rectangle 65"/>
          <p:cNvSpPr/>
          <p:nvPr/>
        </p:nvSpPr>
        <p:spPr bwMode="auto">
          <a:xfrm>
            <a:off x="228600" y="1295400"/>
            <a:ext cx="8763000" cy="5334000"/>
          </a:xfrm>
          <a:prstGeom prst="roundRect">
            <a:avLst/>
          </a:prstGeom>
          <a:noFill/>
          <a:ln w="82550">
            <a:solidFill>
              <a:schemeClr val="accent4"/>
            </a:solidFill>
            <a:headEnd type="none" w="med" len="med"/>
            <a:tailEnd type="stealth" w="lg" len="lg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US" sz="240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2667000" y="1524000"/>
            <a:ext cx="990600" cy="1219200"/>
          </a:xfrm>
          <a:prstGeom prst="rect">
            <a:avLst/>
          </a:prstGeom>
          <a:ln>
            <a:tailEnd type="stealth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grpSp>
        <p:nvGrpSpPr>
          <p:cNvPr id="101" name="Group 100"/>
          <p:cNvGrpSpPr/>
          <p:nvPr/>
        </p:nvGrpSpPr>
        <p:grpSpPr>
          <a:xfrm>
            <a:off x="6705600" y="4038600"/>
            <a:ext cx="1828800" cy="1131332"/>
            <a:chOff x="6705600" y="4038600"/>
            <a:chExt cx="1828800" cy="1131332"/>
          </a:xfrm>
        </p:grpSpPr>
        <p:cxnSp>
          <p:nvCxnSpPr>
            <p:cNvPr id="151" name="Straight Connector 150"/>
            <p:cNvCxnSpPr/>
            <p:nvPr/>
          </p:nvCxnSpPr>
          <p:spPr bwMode="auto">
            <a:xfrm rot="16200000" flipV="1">
              <a:off x="7223814" y="4670557"/>
              <a:ext cx="632992" cy="365757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153" name="Straight Connector 152"/>
            <p:cNvCxnSpPr/>
            <p:nvPr/>
          </p:nvCxnSpPr>
          <p:spPr bwMode="auto">
            <a:xfrm rot="5400000" flipH="1" flipV="1">
              <a:off x="7577096" y="4683952"/>
              <a:ext cx="452023" cy="42654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lg" len="lg"/>
            </a:ln>
            <a:effectLst/>
          </p:spPr>
        </p:cxnSp>
        <p:sp>
          <p:nvSpPr>
            <p:cNvPr id="154" name="Rectangle 153"/>
            <p:cNvSpPr/>
            <p:nvPr/>
          </p:nvSpPr>
          <p:spPr bwMode="auto">
            <a:xfrm>
              <a:off x="7342188" y="4407932"/>
              <a:ext cx="533400" cy="138221"/>
            </a:xfrm>
            <a:prstGeom prst="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5" name="Rectangle 154"/>
            <p:cNvSpPr/>
            <p:nvPr/>
          </p:nvSpPr>
          <p:spPr bwMode="auto">
            <a:xfrm>
              <a:off x="7418388" y="4477042"/>
              <a:ext cx="533400" cy="138221"/>
            </a:xfrm>
            <a:prstGeom prst="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6" name="Rectangle 155"/>
            <p:cNvSpPr/>
            <p:nvPr/>
          </p:nvSpPr>
          <p:spPr bwMode="auto">
            <a:xfrm>
              <a:off x="7494588" y="4546153"/>
              <a:ext cx="533400" cy="138221"/>
            </a:xfrm>
            <a:prstGeom prst="rect">
              <a:avLst/>
            </a:prstGeom>
            <a:ln>
              <a:headEnd type="none" w="med" len="med"/>
              <a:tailEnd type="stealth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 useBgFill="1">
          <p:nvSpPr>
            <p:cNvPr id="162" name="Text Box 23"/>
            <p:cNvSpPr txBox="1">
              <a:spLocks noChangeArrowheads="1"/>
            </p:cNvSpPr>
            <p:nvPr/>
          </p:nvSpPr>
          <p:spPr bwMode="auto">
            <a:xfrm>
              <a:off x="6705600" y="4038600"/>
              <a:ext cx="1828800" cy="307777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/>
                <a:t> </a:t>
              </a:r>
              <a:r>
                <a:rPr lang="en-US" sz="1400" i="1" dirty="0" smtClean="0">
                  <a:latin typeface="Calibri" pitchFamily="34" charset="0"/>
                </a:rPr>
                <a:t>8) </a:t>
              </a:r>
              <a:r>
                <a:rPr lang="en-US" sz="1400" i="1" dirty="0">
                  <a:latin typeface="Calibri" pitchFamily="34" charset="0"/>
                </a:rPr>
                <a:t>Use claims in token</a:t>
              </a:r>
            </a:p>
          </p:txBody>
        </p:sp>
      </p:grpSp>
      <p:sp>
        <p:nvSpPr>
          <p:cNvPr id="165" name="Oval 32"/>
          <p:cNvSpPr>
            <a:spLocks noChangeArrowheads="1"/>
          </p:cNvSpPr>
          <p:nvPr/>
        </p:nvSpPr>
        <p:spPr bwMode="auto">
          <a:xfrm>
            <a:off x="6934200" y="4876800"/>
            <a:ext cx="1524000" cy="685800"/>
          </a:xfrm>
          <a:prstGeom prst="ellipse">
            <a:avLst/>
          </a:prstGeom>
          <a:ln>
            <a:headEnd/>
            <a:tailEnd type="none" w="lg" len="lg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4" name="Text Box 16"/>
          <p:cNvSpPr txBox="1">
            <a:spLocks noChangeArrowheads="1"/>
          </p:cNvSpPr>
          <p:nvPr/>
        </p:nvSpPr>
        <p:spPr bwMode="auto">
          <a:xfrm>
            <a:off x="2590800" y="1600200"/>
            <a:ext cx="11430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AD FS 2.0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54" name="Text Box 38"/>
          <p:cNvSpPr txBox="1">
            <a:spLocks noChangeArrowheads="1"/>
          </p:cNvSpPr>
          <p:nvPr/>
        </p:nvSpPr>
        <p:spPr bwMode="auto">
          <a:xfrm>
            <a:off x="914400" y="6248400"/>
            <a:ext cx="6858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Calibri" pitchFamily="34" charset="0"/>
              </a:rPr>
              <a:t>User</a:t>
            </a:r>
          </a:p>
        </p:txBody>
      </p:sp>
      <p:sp>
        <p:nvSpPr>
          <p:cNvPr id="61" name="Oval 60" descr="Dark vertical"/>
          <p:cNvSpPr>
            <a:spLocks noChangeArrowheads="1"/>
          </p:cNvSpPr>
          <p:nvPr/>
        </p:nvSpPr>
        <p:spPr bwMode="auto">
          <a:xfrm>
            <a:off x="1189816" y="5638800"/>
            <a:ext cx="173360" cy="175314"/>
          </a:xfrm>
          <a:prstGeom prst="ellipse">
            <a:avLst/>
          </a:prstGeom>
          <a:pattFill prst="dkVert">
            <a:fgClr>
              <a:schemeClr val="tx1"/>
            </a:fgClr>
            <a:bgClr>
              <a:schemeClr val="bg2"/>
            </a:bgClr>
          </a:pattFill>
          <a:ln w="38100" algn="ctr">
            <a:noFill/>
            <a:round/>
            <a:headEnd/>
            <a:tailEnd type="none" w="lg" len="lg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grpSp>
        <p:nvGrpSpPr>
          <p:cNvPr id="2" name="Group 61"/>
          <p:cNvGrpSpPr>
            <a:grpSpLocks/>
          </p:cNvGrpSpPr>
          <p:nvPr/>
        </p:nvGrpSpPr>
        <p:grpSpPr bwMode="auto">
          <a:xfrm>
            <a:off x="1143000" y="5828675"/>
            <a:ext cx="258763" cy="419725"/>
            <a:chOff x="2976" y="1433"/>
            <a:chExt cx="912" cy="1495"/>
          </a:xfrm>
        </p:grpSpPr>
        <p:sp>
          <p:nvSpPr>
            <p:cNvPr id="63" name="AutoShape 62" descr="Dark vertical"/>
            <p:cNvSpPr>
              <a:spLocks noChangeArrowheads="1"/>
            </p:cNvSpPr>
            <p:nvPr/>
          </p:nvSpPr>
          <p:spPr bwMode="auto">
            <a:xfrm rot="10800000">
              <a:off x="2976" y="1433"/>
              <a:ext cx="912" cy="834"/>
            </a:xfrm>
            <a:prstGeom prst="triangle">
              <a:avLst>
                <a:gd name="adj" fmla="val 50000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4" name="AutoShape 63" descr="Dark vertical"/>
            <p:cNvSpPr>
              <a:spLocks noChangeArrowheads="1"/>
            </p:cNvSpPr>
            <p:nvPr/>
          </p:nvSpPr>
          <p:spPr bwMode="auto">
            <a:xfrm rot="17803396" flipH="1">
              <a:off x="2644" y="2160"/>
              <a:ext cx="1275" cy="262"/>
            </a:xfrm>
            <a:prstGeom prst="parallelogram">
              <a:avLst>
                <a:gd name="adj" fmla="val 33502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5" name="AutoShape 64" descr="Dark vertical"/>
            <p:cNvSpPr>
              <a:spLocks noChangeArrowheads="1"/>
            </p:cNvSpPr>
            <p:nvPr/>
          </p:nvSpPr>
          <p:spPr bwMode="auto">
            <a:xfrm rot="3796604">
              <a:off x="2950" y="2160"/>
              <a:ext cx="1275" cy="262"/>
            </a:xfrm>
            <a:prstGeom prst="parallelogram">
              <a:avLst>
                <a:gd name="adj" fmla="val 33502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77" name="Isosceles Triangle 50"/>
          <p:cNvSpPr>
            <a:spLocks noChangeArrowheads="1"/>
          </p:cNvSpPr>
          <p:nvPr/>
        </p:nvSpPr>
        <p:spPr bwMode="auto">
          <a:xfrm>
            <a:off x="1165412" y="2057400"/>
            <a:ext cx="1061358" cy="685800"/>
          </a:xfrm>
          <a:prstGeom prst="triangle">
            <a:avLst>
              <a:gd name="adj" fmla="val 52088"/>
            </a:avLst>
          </a:prstGeom>
          <a:gradFill rotWithShape="1">
            <a:gsLst>
              <a:gs pos="0">
                <a:srgbClr xmlns:mc="http://schemas.openxmlformats.org/markup-compatibility/2006" xmlns:a14="http://schemas.microsoft.com/office/drawing/2010/main" val="FFC000" mc:Ignorable=""/>
              </a:gs>
              <a:gs pos="100000">
                <a:srgbClr xmlns:mc="http://schemas.openxmlformats.org/markup-compatibility/2006" xmlns:a14="http://schemas.microsoft.com/office/drawing/2010/main" val="FF0000" mc:Ignorable=""/>
              </a:gs>
            </a:gsLst>
            <a:lin ang="2700000"/>
          </a:gradFill>
          <a:ln w="19050" algn="ctr">
            <a:noFill/>
            <a:round/>
            <a:headEnd/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anchor="ctr">
            <a:noAutofit/>
          </a:bodyPr>
          <a:lstStyle/>
          <a:p>
            <a:pPr algn="ctr"/>
            <a:endParaRPr lang="en-US" sz="5200" dirty="0"/>
          </a:p>
        </p:txBody>
      </p:sp>
      <p:grpSp>
        <p:nvGrpSpPr>
          <p:cNvPr id="3" name="Group 51"/>
          <p:cNvGrpSpPr/>
          <p:nvPr/>
        </p:nvGrpSpPr>
        <p:grpSpPr>
          <a:xfrm>
            <a:off x="1488427" y="2204357"/>
            <a:ext cx="461316" cy="431788"/>
            <a:chOff x="4343400" y="301242"/>
            <a:chExt cx="837965" cy="738857"/>
          </a:xfrm>
        </p:grpSpPr>
        <p:sp>
          <p:nvSpPr>
            <p:cNvPr id="79" name="Line 7"/>
            <p:cNvSpPr>
              <a:spLocks noChangeShapeType="1"/>
            </p:cNvSpPr>
            <p:nvPr/>
          </p:nvSpPr>
          <p:spPr bwMode="auto">
            <a:xfrm>
              <a:off x="4770807" y="377442"/>
              <a:ext cx="236309" cy="28790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2" name="Line 11"/>
            <p:cNvSpPr>
              <a:spLocks noChangeShapeType="1"/>
            </p:cNvSpPr>
            <p:nvPr/>
          </p:nvSpPr>
          <p:spPr bwMode="auto">
            <a:xfrm>
              <a:off x="4534257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3" name="Line 24"/>
            <p:cNvSpPr>
              <a:spLocks noChangeShapeType="1"/>
            </p:cNvSpPr>
            <p:nvPr/>
          </p:nvSpPr>
          <p:spPr bwMode="auto">
            <a:xfrm flipH="1">
              <a:off x="4530345" y="377442"/>
              <a:ext cx="240462" cy="29145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4" name="Rectangle 83"/>
            <p:cNvSpPr>
              <a:spLocks noChangeArrowheads="1"/>
            </p:cNvSpPr>
            <p:nvPr/>
          </p:nvSpPr>
          <p:spPr bwMode="auto">
            <a:xfrm>
              <a:off x="4705281" y="30124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5" name="Line 34"/>
            <p:cNvSpPr>
              <a:spLocks noChangeShapeType="1"/>
            </p:cNvSpPr>
            <p:nvPr/>
          </p:nvSpPr>
          <p:spPr bwMode="auto">
            <a:xfrm flipH="1">
              <a:off x="4381856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6" name="Rectangle 85"/>
            <p:cNvSpPr>
              <a:spLocks noChangeArrowheads="1"/>
            </p:cNvSpPr>
            <p:nvPr/>
          </p:nvSpPr>
          <p:spPr bwMode="auto">
            <a:xfrm>
              <a:off x="4466007" y="60604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4587668" y="902890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8" name="Rectangle 87"/>
            <p:cNvSpPr>
              <a:spLocks noChangeArrowheads="1"/>
            </p:cNvSpPr>
            <p:nvPr/>
          </p:nvSpPr>
          <p:spPr bwMode="auto">
            <a:xfrm>
              <a:off x="4343400" y="90360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89" name="Line 11"/>
            <p:cNvSpPr>
              <a:spLocks noChangeShapeType="1"/>
            </p:cNvSpPr>
            <p:nvPr/>
          </p:nvSpPr>
          <p:spPr bwMode="auto">
            <a:xfrm>
              <a:off x="4991457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90" name="Line 34"/>
            <p:cNvSpPr>
              <a:spLocks noChangeShapeType="1"/>
            </p:cNvSpPr>
            <p:nvPr/>
          </p:nvSpPr>
          <p:spPr bwMode="auto">
            <a:xfrm flipH="1">
              <a:off x="4839056" y="674290"/>
              <a:ext cx="1524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4923207" y="60604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92" name="Rectangle 91"/>
            <p:cNvSpPr>
              <a:spLocks noChangeArrowheads="1"/>
            </p:cNvSpPr>
            <p:nvPr/>
          </p:nvSpPr>
          <p:spPr bwMode="auto">
            <a:xfrm>
              <a:off x="5044868" y="902890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4800600" y="903602"/>
              <a:ext cx="136497" cy="136497"/>
            </a:xfrm>
            <a:prstGeom prst="rect">
              <a:avLst/>
            </a:prstGeom>
            <a:gradFill rotWithShape="0">
              <a:gsLst>
                <a:gs pos="0">
                  <a:srgbClr xmlns:mc="http://schemas.openxmlformats.org/markup-compatibility/2006" xmlns:a14="http://schemas.microsoft.com/office/drawing/2010/main" val="E6DCAC" mc:Ignorable=""/>
                </a:gs>
                <a:gs pos="12000">
                  <a:srgbClr xmlns:mc="http://schemas.openxmlformats.org/markup-compatibility/2006" xmlns:a14="http://schemas.microsoft.com/office/drawing/2010/main" val="E6D78A" mc:Ignorable=""/>
                </a:gs>
                <a:gs pos="30000">
                  <a:srgbClr xmlns:mc="http://schemas.openxmlformats.org/markup-compatibility/2006" xmlns:a14="http://schemas.microsoft.com/office/drawing/2010/main" val="C7AC4C" mc:Ignorable=""/>
                </a:gs>
                <a:gs pos="45000">
                  <a:srgbClr xmlns:mc="http://schemas.openxmlformats.org/markup-compatibility/2006" xmlns:a14="http://schemas.microsoft.com/office/drawing/2010/main" val="E6D78A" mc:Ignorable=""/>
                </a:gs>
                <a:gs pos="77000">
                  <a:srgbClr xmlns:mc="http://schemas.openxmlformats.org/markup-compatibility/2006" xmlns:a14="http://schemas.microsoft.com/office/drawing/2010/main" val="C7AC4C" mc:Ignorable=""/>
                </a:gs>
                <a:gs pos="100000">
                  <a:srgbClr xmlns:mc="http://schemas.openxmlformats.org/markup-compatibility/2006" xmlns:a14="http://schemas.microsoft.com/office/drawing/2010/main" val="E6DCAC" mc:Ignorable="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xmlns:mc="http://schemas.openxmlformats.org/markup-compatibility/2006" xmlns:a14="http://schemas.microsoft.com/office/drawing/2010/main" val="000000" mc:Ignorable="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</p:grpSp>
      <p:sp>
        <p:nvSpPr>
          <p:cNvPr id="96" name="Freeform 95"/>
          <p:cNvSpPr/>
          <p:nvPr/>
        </p:nvSpPr>
        <p:spPr>
          <a:xfrm flipH="1">
            <a:off x="1981200" y="2286000"/>
            <a:ext cx="762000" cy="76200"/>
          </a:xfrm>
          <a:custGeom>
            <a:avLst/>
            <a:gdLst>
              <a:gd name="connsiteX0" fmla="*/ 0 w 770965"/>
              <a:gd name="connsiteY0" fmla="*/ 222623 h 222623"/>
              <a:gd name="connsiteX1" fmla="*/ 394447 w 770965"/>
              <a:gd name="connsiteY1" fmla="*/ 7470 h 222623"/>
              <a:gd name="connsiteX2" fmla="*/ 770965 w 770965"/>
              <a:gd name="connsiteY2" fmla="*/ 177800 h 222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0965" h="222623">
                <a:moveTo>
                  <a:pt x="0" y="222623"/>
                </a:moveTo>
                <a:cubicBezTo>
                  <a:pt x="132976" y="118781"/>
                  <a:pt x="265953" y="14940"/>
                  <a:pt x="394447" y="7470"/>
                </a:cubicBezTo>
                <a:cubicBezTo>
                  <a:pt x="522941" y="0"/>
                  <a:pt x="646953" y="88900"/>
                  <a:pt x="770965" y="177800"/>
                </a:cubicBezTo>
              </a:path>
            </a:pathLst>
          </a:custGeom>
          <a:ln w="15875">
            <a:solidFill>
              <a:schemeClr val="tx1"/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Text Box 16"/>
          <p:cNvSpPr txBox="1">
            <a:spLocks noChangeArrowheads="1"/>
          </p:cNvSpPr>
          <p:nvPr/>
        </p:nvSpPr>
        <p:spPr bwMode="auto">
          <a:xfrm>
            <a:off x="860612" y="1447800"/>
            <a:ext cx="1752600" cy="646331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Active Directory Domain Services</a:t>
            </a:r>
            <a:endParaRPr lang="en-US" sz="1800" b="1" dirty="0">
              <a:latin typeface="Calibri" pitchFamily="34" charset="0"/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5105400" y="5334001"/>
            <a:ext cx="1893013" cy="1182706"/>
            <a:chOff x="5105400" y="5334001"/>
            <a:chExt cx="1893013" cy="1182706"/>
          </a:xfrm>
        </p:grpSpPr>
        <p:sp>
          <p:nvSpPr>
            <p:cNvPr id="143" name="Freeform 142"/>
            <p:cNvSpPr/>
            <p:nvPr/>
          </p:nvSpPr>
          <p:spPr>
            <a:xfrm>
              <a:off x="5105400" y="5334001"/>
              <a:ext cx="1893013" cy="791966"/>
            </a:xfrm>
            <a:custGeom>
              <a:avLst/>
              <a:gdLst>
                <a:gd name="connsiteX0" fmla="*/ 0 w 1931541"/>
                <a:gd name="connsiteY0" fmla="*/ 0 h 703779"/>
                <a:gd name="connsiteX1" fmla="*/ 565079 w 1931541"/>
                <a:gd name="connsiteY1" fmla="*/ 636997 h 703779"/>
                <a:gd name="connsiteX2" fmla="*/ 1931541 w 1931541"/>
                <a:gd name="connsiteY2" fmla="*/ 400692 h 703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1541" h="703779">
                  <a:moveTo>
                    <a:pt x="0" y="0"/>
                  </a:moveTo>
                  <a:cubicBezTo>
                    <a:pt x="121578" y="285107"/>
                    <a:pt x="243156" y="570215"/>
                    <a:pt x="565079" y="636997"/>
                  </a:cubicBezTo>
                  <a:cubicBezTo>
                    <a:pt x="887002" y="703779"/>
                    <a:pt x="1409271" y="552235"/>
                    <a:pt x="1931541" y="400692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3" name="Text Box 23"/>
            <p:cNvSpPr txBox="1">
              <a:spLocks noChangeArrowheads="1"/>
            </p:cNvSpPr>
            <p:nvPr/>
          </p:nvSpPr>
          <p:spPr bwMode="auto">
            <a:xfrm>
              <a:off x="5334000" y="5562600"/>
              <a:ext cx="1447800" cy="954107"/>
            </a:xfrm>
            <a:prstGeom prst="rect">
              <a:avLst/>
            </a:prstGeom>
            <a:solidFill>
              <a:schemeClr val="bg1"/>
            </a:solidFill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3) Access application and learn token requirements</a:t>
              </a:r>
              <a:endParaRPr lang="en-US" sz="1400" i="1" dirty="0">
                <a:latin typeface="Calibri" pitchFamily="34" charset="0"/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3525748" y="1560863"/>
            <a:ext cx="2341652" cy="1040417"/>
            <a:chOff x="3525748" y="1560863"/>
            <a:chExt cx="2341652" cy="1040417"/>
          </a:xfrm>
        </p:grpSpPr>
        <p:sp>
          <p:nvSpPr>
            <p:cNvPr id="150" name="Freeform 149"/>
            <p:cNvSpPr/>
            <p:nvPr/>
          </p:nvSpPr>
          <p:spPr>
            <a:xfrm>
              <a:off x="3525748" y="2136168"/>
              <a:ext cx="1884452" cy="302232"/>
            </a:xfrm>
            <a:custGeom>
              <a:avLst/>
              <a:gdLst>
                <a:gd name="connsiteX0" fmla="*/ 0 w 1582221"/>
                <a:gd name="connsiteY0" fmla="*/ 172949 h 224320"/>
                <a:gd name="connsiteX1" fmla="*/ 852755 w 1582221"/>
                <a:gd name="connsiteY1" fmla="*/ 8562 h 224320"/>
                <a:gd name="connsiteX2" fmla="*/ 1582221 w 1582221"/>
                <a:gd name="connsiteY2" fmla="*/ 224320 h 224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2221" h="224320">
                  <a:moveTo>
                    <a:pt x="0" y="172949"/>
                  </a:moveTo>
                  <a:cubicBezTo>
                    <a:pt x="294526" y="86474"/>
                    <a:pt x="589052" y="0"/>
                    <a:pt x="852755" y="8562"/>
                  </a:cubicBezTo>
                  <a:cubicBezTo>
                    <a:pt x="1116458" y="17124"/>
                    <a:pt x="1349339" y="120722"/>
                    <a:pt x="1582221" y="22432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149" name="Text Box 25"/>
            <p:cNvSpPr txBox="1">
              <a:spLocks noChangeArrowheads="1"/>
            </p:cNvSpPr>
            <p:nvPr/>
          </p:nvSpPr>
          <p:spPr bwMode="auto">
            <a:xfrm>
              <a:off x="3759849" y="1560863"/>
              <a:ext cx="1619036" cy="738664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5) Check policy for user, application X, and application Y</a:t>
              </a:r>
              <a:endParaRPr lang="en-US" sz="1400" i="1" dirty="0">
                <a:latin typeface="Calibri" pitchFamily="34" charset="0"/>
              </a:endParaRPr>
            </a:p>
          </p:txBody>
        </p:sp>
        <p:grpSp>
          <p:nvGrpSpPr>
            <p:cNvPr id="9" name="Group 109"/>
            <p:cNvGrpSpPr/>
            <p:nvPr/>
          </p:nvGrpSpPr>
          <p:grpSpPr>
            <a:xfrm>
              <a:off x="5410200" y="2296480"/>
              <a:ext cx="457200" cy="304800"/>
              <a:chOff x="5562600" y="2525080"/>
              <a:chExt cx="457200" cy="304800"/>
            </a:xfrm>
          </p:grpSpPr>
          <p:sp>
            <p:nvSpPr>
              <p:cNvPr id="148" name="Flowchart: Punched Tape 147"/>
              <p:cNvSpPr/>
              <p:nvPr/>
            </p:nvSpPr>
            <p:spPr>
              <a:xfrm flipH="1">
                <a:off x="5562600" y="2525080"/>
                <a:ext cx="457200" cy="304800"/>
              </a:xfrm>
              <a:prstGeom prst="flowChartPunchedTape">
                <a:avLst/>
              </a:prstGeom>
              <a:ln>
                <a:headEnd type="none" w="lg" len="lg"/>
                <a:tailEnd type="stealth" w="lg" len="lg"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en-US">
                  <a:latin typeface="Arial" charset="0"/>
                </a:endParaRPr>
              </a:p>
            </p:txBody>
          </p:sp>
          <p:cxnSp>
            <p:nvCxnSpPr>
              <p:cNvPr id="152" name="Straight Connector 151"/>
              <p:cNvCxnSpPr/>
              <p:nvPr/>
            </p:nvCxnSpPr>
            <p:spPr>
              <a:xfrm>
                <a:off x="5593914" y="2604016"/>
                <a:ext cx="161795" cy="417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/>
              <p:cNvCxnSpPr/>
              <p:nvPr/>
            </p:nvCxnSpPr>
            <p:spPr>
              <a:xfrm>
                <a:off x="5593914" y="2653076"/>
                <a:ext cx="161795" cy="417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/>
              <p:cNvCxnSpPr/>
              <p:nvPr/>
            </p:nvCxnSpPr>
            <p:spPr>
              <a:xfrm>
                <a:off x="5593914" y="2702136"/>
                <a:ext cx="161795" cy="417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/>
              <p:cNvCxnSpPr/>
              <p:nvPr/>
            </p:nvCxnSpPr>
            <p:spPr>
              <a:xfrm>
                <a:off x="5819382" y="2634287"/>
                <a:ext cx="161795" cy="417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/>
              <p:cNvCxnSpPr/>
              <p:nvPr/>
            </p:nvCxnSpPr>
            <p:spPr>
              <a:xfrm>
                <a:off x="5819382" y="2683347"/>
                <a:ext cx="161795" cy="417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/>
              <p:cNvCxnSpPr/>
              <p:nvPr/>
            </p:nvCxnSpPr>
            <p:spPr>
              <a:xfrm>
                <a:off x="5819382" y="2732407"/>
                <a:ext cx="161795" cy="417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4" name="Text Box 15"/>
          <p:cNvSpPr txBox="1">
            <a:spLocks noChangeArrowheads="1"/>
          </p:cNvSpPr>
          <p:nvPr/>
        </p:nvSpPr>
        <p:spPr bwMode="auto">
          <a:xfrm>
            <a:off x="6705600" y="5029200"/>
            <a:ext cx="1981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Application Y</a:t>
            </a:r>
          </a:p>
        </p:txBody>
      </p:sp>
      <p:sp>
        <p:nvSpPr>
          <p:cNvPr id="116" name="Text Box 33"/>
          <p:cNvSpPr txBox="1">
            <a:spLocks noChangeArrowheads="1"/>
          </p:cNvSpPr>
          <p:nvPr/>
        </p:nvSpPr>
        <p:spPr bwMode="auto">
          <a:xfrm>
            <a:off x="7010400" y="5562600"/>
            <a:ext cx="1371600" cy="369332"/>
          </a:xfrm>
          <a:prstGeom prst="rect">
            <a:avLst/>
          </a:prstGeom>
          <a:ln>
            <a:headEnd/>
            <a:tailEnd type="none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WIF</a:t>
            </a:r>
            <a:endParaRPr lang="en-US" sz="1800" b="1" dirty="0">
              <a:latin typeface="Calibri" pitchFamily="34" charset="0"/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990600" y="2590801"/>
            <a:ext cx="1905000" cy="2209800"/>
            <a:chOff x="990600" y="2590801"/>
            <a:chExt cx="1905000" cy="2209800"/>
          </a:xfrm>
        </p:grpSpPr>
        <p:sp>
          <p:nvSpPr>
            <p:cNvPr id="142" name="Freeform 141"/>
            <p:cNvSpPr/>
            <p:nvPr/>
          </p:nvSpPr>
          <p:spPr>
            <a:xfrm>
              <a:off x="1371600" y="2590801"/>
              <a:ext cx="1524000" cy="2209800"/>
            </a:xfrm>
            <a:custGeom>
              <a:avLst/>
              <a:gdLst>
                <a:gd name="connsiteX0" fmla="*/ 1613647 w 1613647"/>
                <a:gd name="connsiteY0" fmla="*/ 0 h 2268071"/>
                <a:gd name="connsiteX1" fmla="*/ 708212 w 1613647"/>
                <a:gd name="connsiteY1" fmla="*/ 878541 h 2268071"/>
                <a:gd name="connsiteX2" fmla="*/ 0 w 1613647"/>
                <a:gd name="connsiteY2" fmla="*/ 2268071 h 2268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3647" h="2268071">
                  <a:moveTo>
                    <a:pt x="1613647" y="0"/>
                  </a:moveTo>
                  <a:cubicBezTo>
                    <a:pt x="1295400" y="250264"/>
                    <a:pt x="977153" y="500529"/>
                    <a:pt x="708212" y="878541"/>
                  </a:cubicBezTo>
                  <a:cubicBezTo>
                    <a:pt x="439271" y="1256553"/>
                    <a:pt x="219635" y="1762312"/>
                    <a:pt x="0" y="2268071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115" name="Text Box 25"/>
            <p:cNvSpPr txBox="1">
              <a:spLocks noChangeArrowheads="1"/>
            </p:cNvSpPr>
            <p:nvPr/>
          </p:nvSpPr>
          <p:spPr bwMode="auto">
            <a:xfrm>
              <a:off x="990600" y="3886200"/>
              <a:ext cx="1143000" cy="738664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1) Get token for application X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99" name="Text Box 30"/>
            <p:cNvSpPr txBox="1">
              <a:spLocks noChangeArrowheads="1"/>
            </p:cNvSpPr>
            <p:nvPr/>
          </p:nvSpPr>
          <p:spPr bwMode="auto">
            <a:xfrm>
              <a:off x="1447800" y="2971800"/>
              <a:ext cx="1066800" cy="646331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Token for X</a:t>
              </a:r>
              <a:endParaRPr lang="en-US" sz="1800" b="1" dirty="0">
                <a:latin typeface="Calibri" pitchFamily="34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2590800" y="2668712"/>
            <a:ext cx="1335640" cy="2291137"/>
            <a:chOff x="2590800" y="2668712"/>
            <a:chExt cx="1335640" cy="2291137"/>
          </a:xfrm>
        </p:grpSpPr>
        <p:sp>
          <p:nvSpPr>
            <p:cNvPr id="147" name="Freeform 146"/>
            <p:cNvSpPr/>
            <p:nvPr/>
          </p:nvSpPr>
          <p:spPr>
            <a:xfrm>
              <a:off x="3039439" y="2668712"/>
              <a:ext cx="887001" cy="2291137"/>
            </a:xfrm>
            <a:custGeom>
              <a:avLst/>
              <a:gdLst>
                <a:gd name="connsiteX0" fmla="*/ 887001 w 887001"/>
                <a:gd name="connsiteY0" fmla="*/ 2291137 h 2291137"/>
                <a:gd name="connsiteX1" fmla="*/ 126714 w 887001"/>
                <a:gd name="connsiteY1" fmla="*/ 1510301 h 2291137"/>
                <a:gd name="connsiteX2" fmla="*/ 126714 w 887001"/>
                <a:gd name="connsiteY2" fmla="*/ 0 h 2291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87001" h="2291137">
                  <a:moveTo>
                    <a:pt x="887001" y="2291137"/>
                  </a:moveTo>
                  <a:cubicBezTo>
                    <a:pt x="570214" y="2091647"/>
                    <a:pt x="253428" y="1892157"/>
                    <a:pt x="126714" y="1510301"/>
                  </a:cubicBezTo>
                  <a:cubicBezTo>
                    <a:pt x="0" y="1128445"/>
                    <a:pt x="63357" y="564222"/>
                    <a:pt x="126714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95" name="Text Box 25"/>
            <p:cNvSpPr txBox="1">
              <a:spLocks noChangeArrowheads="1"/>
            </p:cNvSpPr>
            <p:nvPr/>
          </p:nvSpPr>
          <p:spPr bwMode="auto">
            <a:xfrm>
              <a:off x="2590800" y="3886200"/>
              <a:ext cx="1143000" cy="738664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4) Request token for application Y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107" name="Text Box 30"/>
            <p:cNvSpPr txBox="1">
              <a:spLocks noChangeArrowheads="1"/>
            </p:cNvSpPr>
            <p:nvPr/>
          </p:nvSpPr>
          <p:spPr bwMode="auto">
            <a:xfrm>
              <a:off x="2667000" y="2971800"/>
              <a:ext cx="1066800" cy="646331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Token for X</a:t>
              </a:r>
              <a:endParaRPr lang="en-US" sz="1800" b="1" dirty="0">
                <a:latin typeface="Calibri" pitchFamily="34" charset="0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3464103" y="2514600"/>
            <a:ext cx="1869897" cy="2352782"/>
            <a:chOff x="3464103" y="2514600"/>
            <a:chExt cx="1869897" cy="2352782"/>
          </a:xfrm>
        </p:grpSpPr>
        <p:sp>
          <p:nvSpPr>
            <p:cNvPr id="166" name="Freeform 165"/>
            <p:cNvSpPr/>
            <p:nvPr/>
          </p:nvSpPr>
          <p:spPr>
            <a:xfrm>
              <a:off x="3464103" y="2514600"/>
              <a:ext cx="1101048" cy="2352782"/>
            </a:xfrm>
            <a:custGeom>
              <a:avLst/>
              <a:gdLst>
                <a:gd name="connsiteX0" fmla="*/ 0 w 1101048"/>
                <a:gd name="connsiteY0" fmla="*/ 10274 h 2352782"/>
                <a:gd name="connsiteX1" fmla="*/ 934949 w 1101048"/>
                <a:gd name="connsiteY1" fmla="*/ 390418 h 2352782"/>
                <a:gd name="connsiteX2" fmla="*/ 996594 w 1101048"/>
                <a:gd name="connsiteY2" fmla="*/ 2352782 h 235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01048" h="2352782">
                  <a:moveTo>
                    <a:pt x="0" y="10274"/>
                  </a:moveTo>
                  <a:cubicBezTo>
                    <a:pt x="384425" y="5137"/>
                    <a:pt x="768850" y="0"/>
                    <a:pt x="934949" y="390418"/>
                  </a:cubicBezTo>
                  <a:cubicBezTo>
                    <a:pt x="1101048" y="780836"/>
                    <a:pt x="1048821" y="1566809"/>
                    <a:pt x="996594" y="2352782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98" name="Text Box 25"/>
            <p:cNvSpPr txBox="1">
              <a:spLocks noChangeArrowheads="1"/>
            </p:cNvSpPr>
            <p:nvPr/>
          </p:nvSpPr>
          <p:spPr bwMode="auto">
            <a:xfrm>
              <a:off x="3733800" y="3886200"/>
              <a:ext cx="1600200" cy="738664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6) If policy allows, issue token for application Y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110" name="Text Box 30"/>
            <p:cNvSpPr txBox="1">
              <a:spLocks noChangeArrowheads="1"/>
            </p:cNvSpPr>
            <p:nvPr/>
          </p:nvSpPr>
          <p:spPr bwMode="auto">
            <a:xfrm>
              <a:off x="3886200" y="2971800"/>
              <a:ext cx="1066800" cy="646331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Token for Y</a:t>
              </a:r>
              <a:endParaRPr lang="en-US" sz="1800" b="1" dirty="0">
                <a:latin typeface="Calibri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5118242" y="4419600"/>
            <a:ext cx="1869897" cy="1249166"/>
            <a:chOff x="5118242" y="4419600"/>
            <a:chExt cx="1869897" cy="1249166"/>
          </a:xfrm>
        </p:grpSpPr>
        <p:sp>
          <p:nvSpPr>
            <p:cNvPr id="146" name="Freeform 145"/>
            <p:cNvSpPr/>
            <p:nvPr/>
          </p:nvSpPr>
          <p:spPr>
            <a:xfrm>
              <a:off x="5118242" y="4894780"/>
              <a:ext cx="1869897" cy="773986"/>
            </a:xfrm>
            <a:custGeom>
              <a:avLst/>
              <a:gdLst>
                <a:gd name="connsiteX0" fmla="*/ 0 w 1859622"/>
                <a:gd name="connsiteY0" fmla="*/ 280827 h 732890"/>
                <a:gd name="connsiteX1" fmla="*/ 965770 w 1859622"/>
                <a:gd name="connsiteY1" fmla="*/ 75344 h 732890"/>
                <a:gd name="connsiteX2" fmla="*/ 1859622 w 1859622"/>
                <a:gd name="connsiteY2" fmla="*/ 732890 h 732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59622" h="732890">
                  <a:moveTo>
                    <a:pt x="0" y="280827"/>
                  </a:moveTo>
                  <a:cubicBezTo>
                    <a:pt x="327916" y="140413"/>
                    <a:pt x="655833" y="0"/>
                    <a:pt x="965770" y="75344"/>
                  </a:cubicBezTo>
                  <a:cubicBezTo>
                    <a:pt x="1275707" y="150688"/>
                    <a:pt x="1567664" y="441789"/>
                    <a:pt x="1859622" y="73289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 useBgFill="1">
          <p:nvSpPr>
            <p:cNvPr id="127" name="Text Box 25"/>
            <p:cNvSpPr txBox="1">
              <a:spLocks noChangeArrowheads="1"/>
            </p:cNvSpPr>
            <p:nvPr/>
          </p:nvSpPr>
          <p:spPr bwMode="auto">
            <a:xfrm>
              <a:off x="5410200" y="4419600"/>
              <a:ext cx="1371600" cy="307777"/>
            </a:xfrm>
            <a:prstGeom prst="rect">
              <a:avLst/>
            </a:prstGeom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7) Submit token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112" name="Text Box 30"/>
            <p:cNvSpPr txBox="1">
              <a:spLocks noChangeArrowheads="1"/>
            </p:cNvSpPr>
            <p:nvPr/>
          </p:nvSpPr>
          <p:spPr bwMode="auto">
            <a:xfrm>
              <a:off x="5562600" y="4800600"/>
              <a:ext cx="1066800" cy="646331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Token for Y</a:t>
              </a:r>
              <a:endParaRPr lang="en-US" sz="1800" b="1" dirty="0">
                <a:latin typeface="Calibri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149011" y="5185881"/>
            <a:ext cx="1584789" cy="1065496"/>
            <a:chOff x="2149011" y="5185881"/>
            <a:chExt cx="1584789" cy="1065496"/>
          </a:xfrm>
        </p:grpSpPr>
        <p:sp>
          <p:nvSpPr>
            <p:cNvPr id="130" name="Freeform 129"/>
            <p:cNvSpPr/>
            <p:nvPr/>
          </p:nvSpPr>
          <p:spPr>
            <a:xfrm>
              <a:off x="2149011" y="5185881"/>
              <a:ext cx="1584789" cy="681519"/>
            </a:xfrm>
            <a:custGeom>
              <a:avLst/>
              <a:gdLst>
                <a:gd name="connsiteX0" fmla="*/ 0 w 1551398"/>
                <a:gd name="connsiteY0" fmla="*/ 0 h 732890"/>
                <a:gd name="connsiteX1" fmla="*/ 349321 w 1551398"/>
                <a:gd name="connsiteY1" fmla="*/ 636998 h 732890"/>
                <a:gd name="connsiteX2" fmla="*/ 1551398 w 1551398"/>
                <a:gd name="connsiteY2" fmla="*/ 575353 h 732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51398" h="732890">
                  <a:moveTo>
                    <a:pt x="0" y="0"/>
                  </a:moveTo>
                  <a:cubicBezTo>
                    <a:pt x="45377" y="270553"/>
                    <a:pt x="90755" y="541106"/>
                    <a:pt x="349321" y="636998"/>
                  </a:cubicBezTo>
                  <a:cubicBezTo>
                    <a:pt x="607887" y="732890"/>
                    <a:pt x="1079642" y="654121"/>
                    <a:pt x="1551398" y="575353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 wrap="none" anchor="ctr">
              <a:noAutofit/>
            </a:bodyPr>
            <a:lstStyle/>
            <a:p>
              <a:pPr algn="ctr"/>
              <a:endParaRPr lang="en-US">
                <a:latin typeface="Arial" charset="0"/>
              </a:endParaRPr>
            </a:p>
          </p:txBody>
        </p:sp>
        <p:sp>
          <p:nvSpPr>
            <p:cNvPr id="78" name="Text Box 25"/>
            <p:cNvSpPr txBox="1">
              <a:spLocks noChangeArrowheads="1"/>
            </p:cNvSpPr>
            <p:nvPr/>
          </p:nvSpPr>
          <p:spPr bwMode="auto">
            <a:xfrm>
              <a:off x="2209800" y="5943600"/>
              <a:ext cx="1371600" cy="30777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 smtClean="0">
                  <a:latin typeface="Calibri" pitchFamily="34" charset="0"/>
                </a:rPr>
                <a:t>2) Submit token</a:t>
              </a:r>
              <a:endParaRPr lang="en-US" sz="1400" i="1" dirty="0">
                <a:latin typeface="Calibri" pitchFamily="34" charset="0"/>
              </a:endParaRPr>
            </a:p>
          </p:txBody>
        </p:sp>
        <p:sp>
          <p:nvSpPr>
            <p:cNvPr id="113" name="Text Box 30"/>
            <p:cNvSpPr txBox="1">
              <a:spLocks noChangeArrowheads="1"/>
            </p:cNvSpPr>
            <p:nvPr/>
          </p:nvSpPr>
          <p:spPr bwMode="auto">
            <a:xfrm>
              <a:off x="2362200" y="5257800"/>
              <a:ext cx="1066800" cy="646331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latin typeface="Calibri" pitchFamily="34" charset="0"/>
                </a:rPr>
                <a:t>Token for X</a:t>
              </a:r>
              <a:endParaRPr lang="en-US" sz="1800" b="1" dirty="0">
                <a:latin typeface="Calibri" pitchFamily="34" charset="0"/>
              </a:endParaRPr>
            </a:p>
          </p:txBody>
        </p:sp>
      </p:grpSp>
      <p:sp>
        <p:nvSpPr>
          <p:cNvPr id="114" name="Title 11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smtClean="0"/>
              <a:t>Delegation</a:t>
            </a:r>
            <a:endParaRPr lang="en-US" dirty="0"/>
          </a:p>
        </p:txBody>
      </p:sp>
      <p:sp>
        <p:nvSpPr>
          <p:cNvPr id="132" name="AutoShape 4"/>
          <p:cNvSpPr>
            <a:spLocks noChangeArrowheads="1"/>
          </p:cNvSpPr>
          <p:nvPr/>
        </p:nvSpPr>
        <p:spPr bwMode="auto">
          <a:xfrm>
            <a:off x="2743200" y="2133601"/>
            <a:ext cx="838200" cy="533400"/>
          </a:xfrm>
          <a:prstGeom prst="hexagon">
            <a:avLst>
              <a:gd name="adj" fmla="val 37500"/>
              <a:gd name="vf" fmla="val 115470"/>
            </a:avLst>
          </a:prstGeom>
          <a:ln>
            <a:headEnd/>
            <a:tailEnd type="none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3" name="Text Box 16"/>
          <p:cNvSpPr txBox="1">
            <a:spLocks noChangeArrowheads="1"/>
          </p:cNvSpPr>
          <p:nvPr/>
        </p:nvSpPr>
        <p:spPr bwMode="auto">
          <a:xfrm>
            <a:off x="2743200" y="2209800"/>
            <a:ext cx="838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STS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51" name="Oval 32"/>
          <p:cNvSpPr>
            <a:spLocks noChangeArrowheads="1"/>
          </p:cNvSpPr>
          <p:nvPr/>
        </p:nvSpPr>
        <p:spPr bwMode="auto">
          <a:xfrm>
            <a:off x="457200" y="4800600"/>
            <a:ext cx="1752600" cy="762000"/>
          </a:xfrm>
          <a:prstGeom prst="ellipse">
            <a:avLst/>
          </a:prstGeom>
          <a:ln>
            <a:headEnd/>
            <a:tailEnd type="non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Text Box 33"/>
          <p:cNvSpPr txBox="1">
            <a:spLocks noChangeArrowheads="1"/>
          </p:cNvSpPr>
          <p:nvPr/>
        </p:nvSpPr>
        <p:spPr bwMode="auto">
          <a:xfrm>
            <a:off x="609600" y="4876800"/>
            <a:ext cx="1474788" cy="646331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Browser or Client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67" name="Oval 32"/>
          <p:cNvSpPr>
            <a:spLocks noChangeArrowheads="1"/>
          </p:cNvSpPr>
          <p:nvPr/>
        </p:nvSpPr>
        <p:spPr bwMode="auto">
          <a:xfrm>
            <a:off x="3657600" y="4876800"/>
            <a:ext cx="1524000" cy="685800"/>
          </a:xfrm>
          <a:prstGeom prst="ellipse">
            <a:avLst/>
          </a:prstGeom>
          <a:ln>
            <a:headEnd/>
            <a:tailEnd type="none" w="lg" len="lg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Text Box 15"/>
          <p:cNvSpPr txBox="1">
            <a:spLocks noChangeArrowheads="1"/>
          </p:cNvSpPr>
          <p:nvPr/>
        </p:nvSpPr>
        <p:spPr bwMode="auto">
          <a:xfrm>
            <a:off x="3657600" y="5029200"/>
            <a:ext cx="15240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Application X</a:t>
            </a:r>
          </a:p>
        </p:txBody>
      </p:sp>
      <p:sp>
        <p:nvSpPr>
          <p:cNvPr id="118" name="Text Box 33"/>
          <p:cNvSpPr txBox="1">
            <a:spLocks noChangeArrowheads="1"/>
          </p:cNvSpPr>
          <p:nvPr/>
        </p:nvSpPr>
        <p:spPr bwMode="auto">
          <a:xfrm>
            <a:off x="3733800" y="5562600"/>
            <a:ext cx="1371600" cy="369332"/>
          </a:xfrm>
          <a:prstGeom prst="rect">
            <a:avLst/>
          </a:prstGeom>
          <a:ln>
            <a:headEnd/>
            <a:tailEnd type="none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WIF</a:t>
            </a:r>
            <a:endParaRPr lang="en-US" sz="18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52153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1329595"/>
          </a:xfrm>
        </p:spPr>
        <p:txBody>
          <a:bodyPr>
            <a:normAutofit fontScale="90000"/>
          </a:bodyPr>
          <a:lstStyle/>
          <a:p>
            <a:r>
              <a:rPr lang="en-US"/>
              <a:t>Microsoft Technologies for Claims-Based Identity: A Closer Look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07635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Changes in AD FS 2.0</a:t>
            </a:r>
            <a:br>
              <a:rPr dirty="0" smtClean="0"/>
            </a:br>
            <a:r>
              <a:rPr sz="3200" dirty="0" smtClean="0">
                <a:solidFill>
                  <a:schemeClr val="tx2"/>
                </a:solidFill>
              </a:rPr>
              <a:t>From the previous release</a:t>
            </a:r>
            <a:endParaRPr sz="32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AD FS 1.1 supports only passive clients (i.e., browsers) using WS-Federation</a:t>
            </a:r>
          </a:p>
          <a:p>
            <a:pPr lvl="1"/>
            <a:r>
              <a:rPr lang="en-US" sz="2000" dirty="0" smtClean="0"/>
              <a:t>And it doesn’t provide an STS</a:t>
            </a:r>
          </a:p>
          <a:p>
            <a:r>
              <a:rPr lang="en-US" sz="2800" dirty="0" smtClean="0"/>
              <a:t>AD FS 2.0:</a:t>
            </a:r>
          </a:p>
          <a:p>
            <a:pPr lvl="1"/>
            <a:r>
              <a:rPr lang="en-US" sz="2000" dirty="0" smtClean="0"/>
              <a:t>Supports both active and passive clients</a:t>
            </a:r>
          </a:p>
          <a:p>
            <a:pPr lvl="1"/>
            <a:r>
              <a:rPr lang="en-US" sz="2000" dirty="0" smtClean="0"/>
              <a:t>Provides an STS</a:t>
            </a:r>
          </a:p>
          <a:p>
            <a:pPr lvl="1"/>
            <a:r>
              <a:rPr lang="en-US" sz="2000" dirty="0" smtClean="0"/>
              <a:t>Supports both WS-Federation and the SAML 2.0 protocol</a:t>
            </a:r>
          </a:p>
          <a:p>
            <a:pPr lvl="1"/>
            <a:r>
              <a:rPr lang="en-US" sz="2000" dirty="0" smtClean="0"/>
              <a:t>Improves management of trust relationships</a:t>
            </a:r>
          </a:p>
          <a:p>
            <a:pPr lvl="2"/>
            <a:r>
              <a:rPr lang="en-US" sz="1800" dirty="0" smtClean="0"/>
              <a:t>By automating some exchanges</a:t>
            </a:r>
          </a:p>
        </p:txBody>
      </p:sp>
    </p:spTree>
    <p:extLst>
      <p:ext uri="{BB962C8B-B14F-4D97-AF65-F5344CB8AC3E}">
        <p14:creationId xmlns:p14="http://schemas.microsoft.com/office/powerpoint/2010/main" val="328197162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CardSpace 2.0</a:t>
            </a:r>
            <a:br>
              <a:rPr dirty="0" smtClean="0"/>
            </a:br>
            <a:r>
              <a:rPr sz="3200" dirty="0" smtClean="0">
                <a:solidFill>
                  <a:schemeClr val="tx2"/>
                </a:solidFill>
              </a:rPr>
              <a:t>Selecting identities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CardSpace” provides a standard user interface for choosing an identity</a:t>
            </a:r>
          </a:p>
          <a:p>
            <a:pPr lvl="1"/>
            <a:r>
              <a:rPr lang="en-US" sz="2400" dirty="0" smtClean="0"/>
              <a:t>Using the metaphor of </a:t>
            </a:r>
            <a:r>
              <a:rPr lang="en-US" sz="2400" i="1" dirty="0" smtClean="0">
                <a:solidFill>
                  <a:schemeClr val="tx2"/>
                </a:solidFill>
              </a:rPr>
              <a:t>cards</a:t>
            </a:r>
          </a:p>
          <a:p>
            <a:pPr lvl="1"/>
            <a:r>
              <a:rPr lang="en-US" sz="2400" dirty="0" smtClean="0"/>
              <a:t>Choosing a card selects an identity (i.e., a token)</a:t>
            </a:r>
            <a:endParaRPr lang="en-US" sz="2400" dirty="0"/>
          </a:p>
        </p:txBody>
      </p:sp>
      <p:pic>
        <p:nvPicPr>
          <p:cNvPr id="6" name="Picture 5" descr="New screensho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799" y="3361224"/>
            <a:ext cx="3657601" cy="329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23441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Information Cards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Behind each card a user sees is an </a:t>
            </a:r>
            <a:r>
              <a:rPr lang="en-US" sz="2800" i="1" dirty="0" smtClean="0">
                <a:solidFill>
                  <a:schemeClr val="tx2"/>
                </a:solidFill>
              </a:rPr>
              <a:t>information card</a:t>
            </a:r>
          </a:p>
          <a:p>
            <a:pPr lvl="1"/>
            <a:r>
              <a:rPr lang="en-US" dirty="0" smtClean="0"/>
              <a:t>It’s an XML file that represents a relationship with an identity provider</a:t>
            </a:r>
          </a:p>
          <a:p>
            <a:pPr lvl="1"/>
            <a:r>
              <a:rPr lang="en-US" dirty="0" smtClean="0"/>
              <a:t>It contains what’s needed to request a token for a particular identity</a:t>
            </a:r>
          </a:p>
          <a:p>
            <a:r>
              <a:rPr lang="en-US" sz="2800" dirty="0" smtClean="0"/>
              <a:t>Information cards don’t contain:</a:t>
            </a:r>
          </a:p>
          <a:p>
            <a:pPr lvl="1"/>
            <a:r>
              <a:rPr lang="en-US" dirty="0" smtClean="0"/>
              <a:t>Claims for the identity</a:t>
            </a:r>
          </a:p>
          <a:p>
            <a:pPr lvl="1"/>
            <a:r>
              <a:rPr lang="en-US" dirty="0" smtClean="0"/>
              <a:t>Whatever is required to authenticate to the identity provider’s 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57871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tangle 14"/>
          <p:cNvSpPr>
            <a:spLocks noChangeArrowheads="1"/>
          </p:cNvSpPr>
          <p:nvPr/>
        </p:nvSpPr>
        <p:spPr bwMode="auto">
          <a:xfrm>
            <a:off x="5638800" y="2514600"/>
            <a:ext cx="2286000" cy="2209800"/>
          </a:xfrm>
          <a:prstGeom prst="rect">
            <a:avLst/>
          </a:prstGeom>
          <a:ln>
            <a:headEnd/>
            <a:tailEnd type="none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endParaRPr lang="en-US"/>
          </a:p>
        </p:txBody>
      </p:sp>
      <p:sp>
        <p:nvSpPr>
          <p:cNvPr id="49" name="Text Box 16"/>
          <p:cNvSpPr txBox="1">
            <a:spLocks noChangeArrowheads="1"/>
          </p:cNvSpPr>
          <p:nvPr/>
        </p:nvSpPr>
        <p:spPr bwMode="auto">
          <a:xfrm>
            <a:off x="1219200" y="1524000"/>
            <a:ext cx="1981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Calibri" pitchFamily="34" charset="0"/>
              </a:rPr>
              <a:t>Identity </a:t>
            </a:r>
            <a:r>
              <a:rPr lang="en-US" sz="1800" b="1" dirty="0" smtClean="0">
                <a:latin typeface="Calibri" pitchFamily="34" charset="0"/>
              </a:rPr>
              <a:t>Providers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59" name="Rounded Rectangle 58"/>
          <p:cNvSpPr/>
          <p:nvPr/>
        </p:nvSpPr>
        <p:spPr bwMode="auto">
          <a:xfrm>
            <a:off x="2819400" y="1905000"/>
            <a:ext cx="1143000" cy="990600"/>
          </a:xfrm>
          <a:prstGeom prst="roundRect">
            <a:avLst/>
          </a:prstGeom>
          <a:ln>
            <a:headEnd type="none" w="med" len="med"/>
            <a:tailEnd type="stealth" w="lg" len="lg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US" sz="240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9" name="Rounded Rectangle 68"/>
          <p:cNvSpPr/>
          <p:nvPr/>
        </p:nvSpPr>
        <p:spPr bwMode="auto">
          <a:xfrm>
            <a:off x="381000" y="1905000"/>
            <a:ext cx="1143000" cy="990600"/>
          </a:xfrm>
          <a:prstGeom prst="roundRect">
            <a:avLst/>
          </a:prstGeom>
          <a:ln>
            <a:headEnd type="none" w="med" len="med"/>
            <a:tailEnd type="stealth" w="lg" len="lg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US" sz="240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74" name="Rounded Rectangle 73"/>
          <p:cNvSpPr/>
          <p:nvPr/>
        </p:nvSpPr>
        <p:spPr bwMode="auto">
          <a:xfrm>
            <a:off x="1600200" y="1905000"/>
            <a:ext cx="1143000" cy="990600"/>
          </a:xfrm>
          <a:prstGeom prst="roundRect">
            <a:avLst/>
          </a:prstGeom>
          <a:ln>
            <a:headEnd type="none" w="med" len="med"/>
            <a:tailEnd type="stealth" w="lg" len="lg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US" sz="240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76" name="AutoShape 4"/>
          <p:cNvSpPr>
            <a:spLocks noChangeArrowheads="1"/>
          </p:cNvSpPr>
          <p:nvPr/>
        </p:nvSpPr>
        <p:spPr bwMode="auto">
          <a:xfrm>
            <a:off x="2971800" y="2133601"/>
            <a:ext cx="838200" cy="533400"/>
          </a:xfrm>
          <a:prstGeom prst="hexagon">
            <a:avLst>
              <a:gd name="adj" fmla="val 37500"/>
              <a:gd name="vf" fmla="val 115470"/>
            </a:avLst>
          </a:prstGeom>
          <a:ln>
            <a:headEnd/>
            <a:tailEnd type="none" w="lg" len="lg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endParaRPr lang="en-US"/>
          </a:p>
        </p:txBody>
      </p:sp>
      <p:sp>
        <p:nvSpPr>
          <p:cNvPr id="77" name="Text Box 16"/>
          <p:cNvSpPr txBox="1">
            <a:spLocks noChangeArrowheads="1"/>
          </p:cNvSpPr>
          <p:nvPr/>
        </p:nvSpPr>
        <p:spPr bwMode="auto">
          <a:xfrm>
            <a:off x="2971800" y="2209800"/>
            <a:ext cx="838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STS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78" name="AutoShape 4"/>
          <p:cNvSpPr>
            <a:spLocks noChangeArrowheads="1"/>
          </p:cNvSpPr>
          <p:nvPr/>
        </p:nvSpPr>
        <p:spPr bwMode="auto">
          <a:xfrm>
            <a:off x="1752600" y="2133601"/>
            <a:ext cx="838200" cy="533400"/>
          </a:xfrm>
          <a:prstGeom prst="hexagon">
            <a:avLst>
              <a:gd name="adj" fmla="val 37500"/>
              <a:gd name="vf" fmla="val 115470"/>
            </a:avLst>
          </a:prstGeom>
          <a:ln>
            <a:headEnd/>
            <a:tailEnd type="none" w="lg" len="lg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endParaRPr lang="en-US"/>
          </a:p>
        </p:txBody>
      </p:sp>
      <p:sp>
        <p:nvSpPr>
          <p:cNvPr id="79" name="Text Box 16"/>
          <p:cNvSpPr txBox="1">
            <a:spLocks noChangeArrowheads="1"/>
          </p:cNvSpPr>
          <p:nvPr/>
        </p:nvSpPr>
        <p:spPr bwMode="auto">
          <a:xfrm>
            <a:off x="1752600" y="2209800"/>
            <a:ext cx="838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STS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81" name="AutoShape 4"/>
          <p:cNvSpPr>
            <a:spLocks noChangeArrowheads="1"/>
          </p:cNvSpPr>
          <p:nvPr/>
        </p:nvSpPr>
        <p:spPr bwMode="auto">
          <a:xfrm>
            <a:off x="533400" y="2133601"/>
            <a:ext cx="838200" cy="533400"/>
          </a:xfrm>
          <a:prstGeom prst="hexagon">
            <a:avLst>
              <a:gd name="adj" fmla="val 37500"/>
              <a:gd name="vf" fmla="val 115470"/>
            </a:avLst>
          </a:prstGeom>
          <a:ln>
            <a:headEnd/>
            <a:tailEnd type="none" w="lg" len="lg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endParaRPr lang="en-US"/>
          </a:p>
        </p:txBody>
      </p:sp>
      <p:sp>
        <p:nvSpPr>
          <p:cNvPr id="84" name="Text Box 16"/>
          <p:cNvSpPr txBox="1">
            <a:spLocks noChangeArrowheads="1"/>
          </p:cNvSpPr>
          <p:nvPr/>
        </p:nvSpPr>
        <p:spPr bwMode="auto">
          <a:xfrm>
            <a:off x="533400" y="2209800"/>
            <a:ext cx="8382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STS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89" name="Rectangle 3"/>
          <p:cNvSpPr>
            <a:spLocks noChangeArrowheads="1"/>
          </p:cNvSpPr>
          <p:nvPr/>
        </p:nvSpPr>
        <p:spPr bwMode="auto">
          <a:xfrm>
            <a:off x="5562600" y="1828800"/>
            <a:ext cx="2438400" cy="297180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square" anchor="ctr">
            <a:noAutofit/>
          </a:bodyPr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3" name="Rectangle 34"/>
          <p:cNvSpPr>
            <a:spLocks noChangeArrowheads="1"/>
          </p:cNvSpPr>
          <p:nvPr/>
        </p:nvSpPr>
        <p:spPr bwMode="auto">
          <a:xfrm>
            <a:off x="5867400" y="3015734"/>
            <a:ext cx="1905000" cy="160020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anchor="ctr">
            <a:noAutofit/>
          </a:bodyPr>
          <a:lstStyle/>
          <a:p>
            <a:endParaRPr lang="en-US"/>
          </a:p>
        </p:txBody>
      </p:sp>
      <p:sp>
        <p:nvSpPr>
          <p:cNvPr id="117" name="Freeform 47"/>
          <p:cNvSpPr>
            <a:spLocks/>
          </p:cNvSpPr>
          <p:nvPr/>
        </p:nvSpPr>
        <p:spPr bwMode="auto">
          <a:xfrm>
            <a:off x="6705600" y="4615934"/>
            <a:ext cx="122238" cy="438150"/>
          </a:xfrm>
          <a:custGeom>
            <a:avLst/>
            <a:gdLst/>
            <a:ahLst/>
            <a:cxnLst>
              <a:cxn ang="0">
                <a:pos x="77" y="0"/>
              </a:cxn>
              <a:cxn ang="0">
                <a:pos x="4" y="132"/>
              </a:cxn>
              <a:cxn ang="0">
                <a:pos x="52" y="276"/>
              </a:cxn>
            </a:cxnLst>
            <a:rect l="0" t="0" r="r" b="b"/>
            <a:pathLst>
              <a:path w="77" h="276">
                <a:moveTo>
                  <a:pt x="77" y="0"/>
                </a:moveTo>
                <a:cubicBezTo>
                  <a:pt x="64" y="22"/>
                  <a:pt x="8" y="86"/>
                  <a:pt x="4" y="132"/>
                </a:cubicBezTo>
                <a:cubicBezTo>
                  <a:pt x="0" y="178"/>
                  <a:pt x="24" y="224"/>
                  <a:pt x="52" y="276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ysDot"/>
            <a:round/>
            <a:headEnd type="none" w="med" len="med"/>
            <a:tailEnd type="stealth" w="lg" len="lg"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2" name="Oval 32"/>
          <p:cNvSpPr>
            <a:spLocks noChangeArrowheads="1"/>
          </p:cNvSpPr>
          <p:nvPr/>
        </p:nvSpPr>
        <p:spPr bwMode="auto">
          <a:xfrm>
            <a:off x="5688012" y="1905000"/>
            <a:ext cx="2209800" cy="533400"/>
          </a:xfrm>
          <a:prstGeom prst="ellipse">
            <a:avLst/>
          </a:prstGeom>
          <a:ln>
            <a:headEnd/>
            <a:tailEnd type="non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endParaRPr lang="en-US"/>
          </a:p>
        </p:txBody>
      </p:sp>
      <p:sp>
        <p:nvSpPr>
          <p:cNvPr id="123" name="Text Box 33"/>
          <p:cNvSpPr txBox="1">
            <a:spLocks noChangeArrowheads="1"/>
          </p:cNvSpPr>
          <p:nvPr/>
        </p:nvSpPr>
        <p:spPr bwMode="auto">
          <a:xfrm>
            <a:off x="5867400" y="1981200"/>
            <a:ext cx="19050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r>
              <a:rPr lang="en-US" sz="1800" b="1" dirty="0" smtClean="0">
                <a:latin typeface="Calibri" pitchFamily="34" charset="0"/>
              </a:rPr>
              <a:t>Browser or Client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126" name="Text Box 33"/>
          <p:cNvSpPr txBox="1">
            <a:spLocks noChangeArrowheads="1"/>
          </p:cNvSpPr>
          <p:nvPr/>
        </p:nvSpPr>
        <p:spPr bwMode="auto">
          <a:xfrm>
            <a:off x="5638800" y="2590800"/>
            <a:ext cx="22860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latin typeface="Calibri" pitchFamily="34" charset="0"/>
              </a:rPr>
              <a:t>CardSpace 2.0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127" name="Text Box 38"/>
          <p:cNvSpPr txBox="1">
            <a:spLocks noChangeArrowheads="1"/>
          </p:cNvSpPr>
          <p:nvPr/>
        </p:nvSpPr>
        <p:spPr bwMode="auto">
          <a:xfrm>
            <a:off x="6477000" y="6488668"/>
            <a:ext cx="6858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Calibri" pitchFamily="34" charset="0"/>
              </a:rPr>
              <a:t>User</a:t>
            </a:r>
          </a:p>
        </p:txBody>
      </p:sp>
      <p:sp>
        <p:nvSpPr>
          <p:cNvPr id="128" name="Oval 127" descr="Dark vertical"/>
          <p:cNvSpPr>
            <a:spLocks noChangeArrowheads="1"/>
          </p:cNvSpPr>
          <p:nvPr/>
        </p:nvSpPr>
        <p:spPr bwMode="auto">
          <a:xfrm>
            <a:off x="6752416" y="5955268"/>
            <a:ext cx="173360" cy="175314"/>
          </a:xfrm>
          <a:prstGeom prst="ellipse">
            <a:avLst/>
          </a:prstGeom>
          <a:pattFill prst="dkVert">
            <a:fgClr>
              <a:schemeClr val="tx1"/>
            </a:fgClr>
            <a:bgClr>
              <a:schemeClr val="bg2"/>
            </a:bgClr>
          </a:pattFill>
          <a:ln w="38100" algn="ctr">
            <a:noFill/>
            <a:round/>
            <a:headEnd/>
            <a:tailEnd type="none" w="lg" len="lg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grpSp>
        <p:nvGrpSpPr>
          <p:cNvPr id="2" name="Group 61"/>
          <p:cNvGrpSpPr>
            <a:grpSpLocks/>
          </p:cNvGrpSpPr>
          <p:nvPr/>
        </p:nvGrpSpPr>
        <p:grpSpPr bwMode="auto">
          <a:xfrm>
            <a:off x="6705600" y="6145143"/>
            <a:ext cx="258763" cy="419725"/>
            <a:chOff x="2976" y="1433"/>
            <a:chExt cx="912" cy="1495"/>
          </a:xfrm>
        </p:grpSpPr>
        <p:sp>
          <p:nvSpPr>
            <p:cNvPr id="130" name="AutoShape 62" descr="Dark vertical"/>
            <p:cNvSpPr>
              <a:spLocks noChangeArrowheads="1"/>
            </p:cNvSpPr>
            <p:nvPr/>
          </p:nvSpPr>
          <p:spPr bwMode="auto">
            <a:xfrm rot="10800000">
              <a:off x="2976" y="1433"/>
              <a:ext cx="912" cy="834"/>
            </a:xfrm>
            <a:prstGeom prst="triangle">
              <a:avLst>
                <a:gd name="adj" fmla="val 50000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31" name="AutoShape 63" descr="Dark vertical"/>
            <p:cNvSpPr>
              <a:spLocks noChangeArrowheads="1"/>
            </p:cNvSpPr>
            <p:nvPr/>
          </p:nvSpPr>
          <p:spPr bwMode="auto">
            <a:xfrm rot="17803396" flipH="1">
              <a:off x="2644" y="2160"/>
              <a:ext cx="1275" cy="262"/>
            </a:xfrm>
            <a:prstGeom prst="parallelogram">
              <a:avLst>
                <a:gd name="adj" fmla="val 33502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32" name="AutoShape 64" descr="Dark vertical"/>
            <p:cNvSpPr>
              <a:spLocks noChangeArrowheads="1"/>
            </p:cNvSpPr>
            <p:nvPr/>
          </p:nvSpPr>
          <p:spPr bwMode="auto">
            <a:xfrm rot="3796604">
              <a:off x="2950" y="2160"/>
              <a:ext cx="1275" cy="262"/>
            </a:xfrm>
            <a:prstGeom prst="parallelogram">
              <a:avLst>
                <a:gd name="adj" fmla="val 33502"/>
              </a:avLst>
            </a:prstGeom>
            <a:pattFill prst="dkVert">
              <a:fgClr>
                <a:schemeClr val="tx1"/>
              </a:fgClr>
              <a:bgClr>
                <a:schemeClr val="bg2"/>
              </a:bgClr>
            </a:pattFill>
            <a:ln w="38100" algn="ctr">
              <a:noFill/>
              <a:miter lim="800000"/>
              <a:headEnd/>
              <a:tailEnd type="none" w="lg" len="lg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429000" y="2667000"/>
            <a:ext cx="4275138" cy="729734"/>
            <a:chOff x="3429000" y="2667000"/>
            <a:chExt cx="4275138" cy="729734"/>
          </a:xfrm>
        </p:grpSpPr>
        <p:sp>
          <p:nvSpPr>
            <p:cNvPr id="137" name="Freeform 136"/>
            <p:cNvSpPr/>
            <p:nvPr/>
          </p:nvSpPr>
          <p:spPr>
            <a:xfrm>
              <a:off x="3429000" y="2667000"/>
              <a:ext cx="2523565" cy="717176"/>
            </a:xfrm>
            <a:custGeom>
              <a:avLst/>
              <a:gdLst>
                <a:gd name="connsiteX0" fmla="*/ 2599765 w 2599765"/>
                <a:gd name="connsiteY0" fmla="*/ 1156447 h 1331258"/>
                <a:gd name="connsiteX1" fmla="*/ 1084729 w 2599765"/>
                <a:gd name="connsiteY1" fmla="*/ 1138517 h 1331258"/>
                <a:gd name="connsiteX2" fmla="*/ 0 w 2599765"/>
                <a:gd name="connsiteY2" fmla="*/ 0 h 1331258"/>
                <a:gd name="connsiteX0" fmla="*/ 2599765 w 2599765"/>
                <a:gd name="connsiteY0" fmla="*/ 1156447 h 1331258"/>
                <a:gd name="connsiteX1" fmla="*/ 779929 w 2599765"/>
                <a:gd name="connsiteY1" fmla="*/ 1138517 h 1331258"/>
                <a:gd name="connsiteX2" fmla="*/ 0 w 2599765"/>
                <a:gd name="connsiteY2" fmla="*/ 0 h 1331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99765" h="1331258">
                  <a:moveTo>
                    <a:pt x="2599765" y="1156447"/>
                  </a:moveTo>
                  <a:cubicBezTo>
                    <a:pt x="2058894" y="1243852"/>
                    <a:pt x="1213223" y="1331258"/>
                    <a:pt x="779929" y="1138517"/>
                  </a:cubicBezTo>
                  <a:cubicBezTo>
                    <a:pt x="346635" y="945776"/>
                    <a:pt x="325717" y="472888"/>
                    <a:pt x="0" y="0"/>
                  </a:cubicBezTo>
                </a:path>
              </a:pathLst>
            </a:custGeom>
            <a:ln>
              <a:solidFill>
                <a:schemeClr val="tx1"/>
              </a:solidFill>
              <a:prstDash val="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Text Box 48"/>
            <p:cNvSpPr txBox="1">
              <a:spLocks noChangeArrowheads="1"/>
            </p:cNvSpPr>
            <p:nvPr/>
          </p:nvSpPr>
          <p:spPr bwMode="auto">
            <a:xfrm>
              <a:off x="5943600" y="3091934"/>
              <a:ext cx="1760538" cy="304800"/>
            </a:xfrm>
            <a:prstGeom prst="rect">
              <a:avLst/>
            </a:prstGeom>
            <a:gradFill rotWithShape="1">
              <a:gsLst>
                <a:gs pos="0">
                  <a:srgbClr xmlns:mc="http://schemas.openxmlformats.org/markup-compatibility/2006" xmlns:a14="http://schemas.microsoft.com/office/drawing/2010/main" val="FFCC66" mc:Ignorable="">
                    <a:gamma/>
                    <a:shade val="4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FFCC66" mc:Ignorable=""/>
                </a:gs>
                <a:gs pos="100000">
                  <a:srgbClr xmlns:mc="http://schemas.openxmlformats.org/markup-compatibility/2006" xmlns:a14="http://schemas.microsoft.com/office/drawing/2010/main" val="FFCC66" mc:Ignorable="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b="1" i="1" dirty="0">
                  <a:solidFill>
                    <a:schemeClr val="bg1"/>
                  </a:solidFill>
                </a:rPr>
                <a:t>Information Card 1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921136" y="2701962"/>
            <a:ext cx="5783002" cy="1559477"/>
            <a:chOff x="1921136" y="2701962"/>
            <a:chExt cx="5783002" cy="1559477"/>
          </a:xfrm>
        </p:grpSpPr>
        <p:sp>
          <p:nvSpPr>
            <p:cNvPr id="141" name="Freeform 140"/>
            <p:cNvSpPr/>
            <p:nvPr/>
          </p:nvSpPr>
          <p:spPr>
            <a:xfrm>
              <a:off x="1921136" y="2701962"/>
              <a:ext cx="4044875" cy="1559477"/>
            </a:xfrm>
            <a:custGeom>
              <a:avLst/>
              <a:gdLst>
                <a:gd name="connsiteX0" fmla="*/ 4061011 w 4061011"/>
                <a:gd name="connsiteY0" fmla="*/ 1945341 h 2341283"/>
                <a:gd name="connsiteX1" fmla="*/ 654423 w 4061011"/>
                <a:gd name="connsiteY1" fmla="*/ 2017059 h 2341283"/>
                <a:gd name="connsiteX2" fmla="*/ 134470 w 4061011"/>
                <a:gd name="connsiteY2" fmla="*/ 0 h 2341283"/>
                <a:gd name="connsiteX0" fmla="*/ 4044875 w 4044875"/>
                <a:gd name="connsiteY0" fmla="*/ 2285303 h 2737905"/>
                <a:gd name="connsiteX1" fmla="*/ 638287 w 4044875"/>
                <a:gd name="connsiteY1" fmla="*/ 2357021 h 2737905"/>
                <a:gd name="connsiteX2" fmla="*/ 215153 w 4044875"/>
                <a:gd name="connsiteY2" fmla="*/ 0 h 273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44875" h="2737905">
                  <a:moveTo>
                    <a:pt x="4044875" y="2285303"/>
                  </a:moveTo>
                  <a:cubicBezTo>
                    <a:pt x="2668793" y="2483274"/>
                    <a:pt x="1276574" y="2737905"/>
                    <a:pt x="638287" y="2357021"/>
                  </a:cubicBezTo>
                  <a:cubicBezTo>
                    <a:pt x="0" y="1976137"/>
                    <a:pt x="147918" y="846418"/>
                    <a:pt x="215153" y="0"/>
                  </a:cubicBezTo>
                </a:path>
              </a:pathLst>
            </a:custGeom>
            <a:ln>
              <a:solidFill>
                <a:schemeClr val="tx1"/>
              </a:solidFill>
              <a:prstDash val="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Text Box 49"/>
            <p:cNvSpPr txBox="1">
              <a:spLocks noChangeArrowheads="1"/>
            </p:cNvSpPr>
            <p:nvPr/>
          </p:nvSpPr>
          <p:spPr bwMode="auto">
            <a:xfrm>
              <a:off x="5943600" y="3853934"/>
              <a:ext cx="1760538" cy="304800"/>
            </a:xfrm>
            <a:prstGeom prst="rect">
              <a:avLst/>
            </a:prstGeom>
            <a:gradFill rotWithShape="1">
              <a:gsLst>
                <a:gs pos="0">
                  <a:srgbClr xmlns:mc="http://schemas.openxmlformats.org/markup-compatibility/2006" xmlns:a14="http://schemas.microsoft.com/office/drawing/2010/main" val="FFCC66" mc:Ignorable="">
                    <a:gamma/>
                    <a:shade val="4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FFCC66" mc:Ignorable=""/>
                </a:gs>
                <a:gs pos="100000">
                  <a:srgbClr xmlns:mc="http://schemas.openxmlformats.org/markup-compatibility/2006" xmlns:a14="http://schemas.microsoft.com/office/drawing/2010/main" val="FFCC66" mc:Ignorable="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b="1" i="1" dirty="0">
                  <a:solidFill>
                    <a:schemeClr val="bg1"/>
                  </a:solidFill>
                </a:rPr>
                <a:t>Information Card 3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140338" y="2689412"/>
            <a:ext cx="4563800" cy="1088322"/>
            <a:chOff x="3140338" y="2689412"/>
            <a:chExt cx="4563800" cy="1088322"/>
          </a:xfrm>
        </p:grpSpPr>
        <p:sp>
          <p:nvSpPr>
            <p:cNvPr id="140" name="Freeform 139"/>
            <p:cNvSpPr/>
            <p:nvPr/>
          </p:nvSpPr>
          <p:spPr>
            <a:xfrm>
              <a:off x="3140338" y="2689412"/>
              <a:ext cx="2860040" cy="1053352"/>
            </a:xfrm>
            <a:custGeom>
              <a:avLst/>
              <a:gdLst>
                <a:gd name="connsiteX0" fmla="*/ 2876177 w 2876177"/>
                <a:gd name="connsiteY0" fmla="*/ 1577788 h 1804894"/>
                <a:gd name="connsiteX1" fmla="*/ 464671 w 2876177"/>
                <a:gd name="connsiteY1" fmla="*/ 1541929 h 1804894"/>
                <a:gd name="connsiteX2" fmla="*/ 88153 w 2876177"/>
                <a:gd name="connsiteY2" fmla="*/ 0 h 1804894"/>
                <a:gd name="connsiteX0" fmla="*/ 2876177 w 2876177"/>
                <a:gd name="connsiteY0" fmla="*/ 1577788 h 1804894"/>
                <a:gd name="connsiteX1" fmla="*/ 464671 w 2876177"/>
                <a:gd name="connsiteY1" fmla="*/ 1541929 h 1804894"/>
                <a:gd name="connsiteX2" fmla="*/ 88153 w 2876177"/>
                <a:gd name="connsiteY2" fmla="*/ 0 h 1804894"/>
                <a:gd name="connsiteX0" fmla="*/ 2876177 w 2876177"/>
                <a:gd name="connsiteY0" fmla="*/ 1577788 h 1804894"/>
                <a:gd name="connsiteX1" fmla="*/ 464671 w 2876177"/>
                <a:gd name="connsiteY1" fmla="*/ 1541929 h 1804894"/>
                <a:gd name="connsiteX2" fmla="*/ 88153 w 2876177"/>
                <a:gd name="connsiteY2" fmla="*/ 0 h 1804894"/>
                <a:gd name="connsiteX0" fmla="*/ 2860040 w 2860040"/>
                <a:gd name="connsiteY0" fmla="*/ 1675791 h 1919229"/>
                <a:gd name="connsiteX1" fmla="*/ 448534 w 2860040"/>
                <a:gd name="connsiteY1" fmla="*/ 1639932 h 1919229"/>
                <a:gd name="connsiteX2" fmla="*/ 168834 w 2860040"/>
                <a:gd name="connsiteY2" fmla="*/ 0 h 191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60040" h="1919229">
                  <a:moveTo>
                    <a:pt x="2860040" y="1675791"/>
                  </a:moveTo>
                  <a:cubicBezTo>
                    <a:pt x="1886622" y="1789344"/>
                    <a:pt x="897068" y="1919230"/>
                    <a:pt x="448534" y="1639932"/>
                  </a:cubicBezTo>
                  <a:cubicBezTo>
                    <a:pt x="0" y="1360634"/>
                    <a:pt x="124757" y="639482"/>
                    <a:pt x="168834" y="0"/>
                  </a:cubicBezTo>
                </a:path>
              </a:pathLst>
            </a:custGeom>
            <a:ln>
              <a:solidFill>
                <a:schemeClr val="tx1"/>
              </a:solidFill>
              <a:prstDash val="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Text Box 50"/>
            <p:cNvSpPr txBox="1">
              <a:spLocks noChangeArrowheads="1"/>
            </p:cNvSpPr>
            <p:nvPr/>
          </p:nvSpPr>
          <p:spPr bwMode="auto">
            <a:xfrm>
              <a:off x="5943600" y="3472934"/>
              <a:ext cx="1760538" cy="304800"/>
            </a:xfrm>
            <a:prstGeom prst="rect">
              <a:avLst/>
            </a:prstGeom>
            <a:gradFill rotWithShape="1">
              <a:gsLst>
                <a:gs pos="0">
                  <a:srgbClr xmlns:mc="http://schemas.openxmlformats.org/markup-compatibility/2006" xmlns:a14="http://schemas.microsoft.com/office/drawing/2010/main" val="FFCC66" mc:Ignorable="">
                    <a:gamma/>
                    <a:shade val="4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FFCC66" mc:Ignorable=""/>
                </a:gs>
                <a:gs pos="100000">
                  <a:srgbClr xmlns:mc="http://schemas.openxmlformats.org/markup-compatibility/2006" xmlns:a14="http://schemas.microsoft.com/office/drawing/2010/main" val="FFCC66" mc:Ignorable="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b="1" i="1" dirty="0">
                  <a:solidFill>
                    <a:schemeClr val="bg1"/>
                  </a:solidFill>
                </a:rPr>
                <a:t>Information Card 2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33487" y="2678655"/>
            <a:ext cx="7386561" cy="2096898"/>
            <a:chOff x="333487" y="2678655"/>
            <a:chExt cx="7386561" cy="2096898"/>
          </a:xfrm>
        </p:grpSpPr>
        <p:sp>
          <p:nvSpPr>
            <p:cNvPr id="142" name="Freeform 141"/>
            <p:cNvSpPr/>
            <p:nvPr/>
          </p:nvSpPr>
          <p:spPr>
            <a:xfrm>
              <a:off x="333487" y="2678655"/>
              <a:ext cx="5607124" cy="2096898"/>
            </a:xfrm>
            <a:custGeom>
              <a:avLst/>
              <a:gdLst>
                <a:gd name="connsiteX0" fmla="*/ 5635811 w 5635811"/>
                <a:gd name="connsiteY0" fmla="*/ 2330824 h 2916518"/>
                <a:gd name="connsiteX1" fmla="*/ 857623 w 5635811"/>
                <a:gd name="connsiteY1" fmla="*/ 2528047 h 2916518"/>
                <a:gd name="connsiteX2" fmla="*/ 490070 w 5635811"/>
                <a:gd name="connsiteY2" fmla="*/ 0 h 2916518"/>
                <a:gd name="connsiteX0" fmla="*/ 5614296 w 5614296"/>
                <a:gd name="connsiteY0" fmla="*/ 3029633 h 3731795"/>
                <a:gd name="connsiteX1" fmla="*/ 836108 w 5614296"/>
                <a:gd name="connsiteY1" fmla="*/ 3226856 h 3731795"/>
                <a:gd name="connsiteX2" fmla="*/ 597647 w 5614296"/>
                <a:gd name="connsiteY2" fmla="*/ 0 h 3731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14296" h="3731795">
                  <a:moveTo>
                    <a:pt x="5614296" y="3029633"/>
                  </a:moveTo>
                  <a:cubicBezTo>
                    <a:pt x="3654013" y="3322480"/>
                    <a:pt x="1672216" y="3731795"/>
                    <a:pt x="836108" y="3226856"/>
                  </a:cubicBezTo>
                  <a:cubicBezTo>
                    <a:pt x="0" y="2721917"/>
                    <a:pt x="352612" y="1069788"/>
                    <a:pt x="597647" y="0"/>
                  </a:cubicBezTo>
                </a:path>
              </a:pathLst>
            </a:custGeom>
            <a:ln>
              <a:solidFill>
                <a:schemeClr val="tx1"/>
              </a:solidFill>
              <a:prstDash val="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Text Box 49"/>
            <p:cNvSpPr txBox="1">
              <a:spLocks noChangeArrowheads="1"/>
            </p:cNvSpPr>
            <p:nvPr/>
          </p:nvSpPr>
          <p:spPr bwMode="auto">
            <a:xfrm>
              <a:off x="5943600" y="4234934"/>
              <a:ext cx="1776448" cy="307777"/>
            </a:xfrm>
            <a:prstGeom prst="rect">
              <a:avLst/>
            </a:prstGeom>
            <a:gradFill rotWithShape="1">
              <a:gsLst>
                <a:gs pos="0">
                  <a:srgbClr xmlns:mc="http://schemas.openxmlformats.org/markup-compatibility/2006" xmlns:a14="http://schemas.microsoft.com/office/drawing/2010/main" val="FFCC66" mc:Ignorable="">
                    <a:gamma/>
                    <a:shade val="4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FFCC66" mc:Ignorable=""/>
                </a:gs>
                <a:gs pos="100000">
                  <a:srgbClr xmlns:mc="http://schemas.openxmlformats.org/markup-compatibility/2006" xmlns:a14="http://schemas.microsoft.com/office/drawing/2010/main" val="FFCC66" mc:Ignorable="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19050" algn="ctr">
              <a:noFill/>
              <a:miter lim="800000"/>
              <a:headEnd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b="1" i="1" dirty="0">
                  <a:solidFill>
                    <a:schemeClr val="bg1"/>
                  </a:solidFill>
                </a:rPr>
                <a:t>Information Card </a:t>
              </a:r>
              <a:r>
                <a:rPr lang="en-US" sz="1400" b="1" i="1" dirty="0" smtClean="0">
                  <a:solidFill>
                    <a:schemeClr val="bg1"/>
                  </a:solidFill>
                </a:rPr>
                <a:t>4</a:t>
              </a:r>
              <a:endParaRPr lang="en-US" sz="1400" b="1" i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8" name="Picture 37" descr="Screenshot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8024" y="5059680"/>
            <a:ext cx="1066800" cy="840803"/>
          </a:xfrm>
          <a:prstGeom prst="rect">
            <a:avLst/>
          </a:prstGeom>
        </p:spPr>
      </p:pic>
      <p:sp>
        <p:nvSpPr>
          <p:cNvPr id="37" name="Title 3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mtClean="0"/>
              <a:t>Information Cards</a:t>
            </a:r>
            <a:br>
              <a:rPr smtClean="0"/>
            </a:br>
            <a:r>
              <a:rPr sz="3200" smtClean="0">
                <a:solidFill>
                  <a:schemeClr val="tx2"/>
                </a:solidFill>
              </a:rPr>
              <a:t>An illustration</a:t>
            </a:r>
            <a:endParaRPr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61849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mtClean="0"/>
              <a:t>Creating Industry Agreement</a:t>
            </a:r>
            <a:br>
              <a:rPr smtClean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The Information Card Foundation is a multi-vendor group dedicated to making this technology successful</a:t>
            </a:r>
          </a:p>
          <a:p>
            <a:pPr lvl="1"/>
            <a:r>
              <a:rPr lang="en-US" dirty="0" smtClean="0"/>
              <a:t>Its board members include Google, Microsoft, Novell, Oracle, and PayPal</a:t>
            </a:r>
          </a:p>
          <a:p>
            <a:r>
              <a:rPr lang="en-US" sz="2800" dirty="0" smtClean="0"/>
              <a:t>A Web site can display a standard icon to indicate that it accepts card-based logins: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 lvl="4"/>
            <a:endParaRPr lang="en-US" sz="1800" dirty="0" smtClean="0"/>
          </a:p>
        </p:txBody>
      </p:sp>
      <p:pic>
        <p:nvPicPr>
          <p:cNvPr id="5" name="Content Placeholder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048000" y="4800600"/>
            <a:ext cx="245551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8549086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Changes in CardSpace 2.0</a:t>
            </a:r>
            <a:br>
              <a:rPr dirty="0" smtClean="0"/>
            </a:br>
            <a:r>
              <a:rPr sz="3200" dirty="0" smtClean="0">
                <a:solidFill>
                  <a:schemeClr val="tx2"/>
                </a:solidFill>
              </a:rPr>
              <a:t>From the first CardSpace release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CardSpace 2.0 is available separately from the .NET Framework</a:t>
            </a:r>
          </a:p>
          <a:p>
            <a:pPr lvl="1"/>
            <a:r>
              <a:rPr lang="en-US" sz="2000" dirty="0" smtClean="0"/>
              <a:t>It’s smaller and faster </a:t>
            </a:r>
          </a:p>
          <a:p>
            <a:r>
              <a:rPr lang="en-US" sz="2800" dirty="0" smtClean="0"/>
              <a:t>CardSpace 2.0 contains optimizations for applications that users visit repeatedly</a:t>
            </a:r>
          </a:p>
          <a:p>
            <a:pPr lvl="1"/>
            <a:r>
              <a:rPr lang="en-US" sz="2000" dirty="0" smtClean="0"/>
              <a:t>A Web site can display the card you last used to log in the site </a:t>
            </a:r>
          </a:p>
          <a:p>
            <a:pPr lvl="1"/>
            <a:r>
              <a:rPr lang="en-US" sz="2000" dirty="0" smtClean="0"/>
              <a:t>The CardSpace screen needn’t appear</a:t>
            </a:r>
          </a:p>
          <a:p>
            <a:r>
              <a:rPr lang="en-US" sz="2800" dirty="0" smtClean="0"/>
              <a:t>Cards can be set using Group Policy</a:t>
            </a:r>
          </a:p>
          <a:p>
            <a:r>
              <a:rPr lang="en-US" sz="2800" dirty="0" smtClean="0"/>
              <a:t>The self-issued identity provider has been dropped</a:t>
            </a:r>
          </a:p>
        </p:txBody>
      </p:sp>
    </p:spTree>
    <p:extLst>
      <p:ext uri="{BB962C8B-B14F-4D97-AF65-F5344CB8AC3E}">
        <p14:creationId xmlns:p14="http://schemas.microsoft.com/office/powerpoint/2010/main" val="151674518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Windows Identity Foundation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The goal: Make it easier for developers to create claims-aware applications</a:t>
            </a:r>
          </a:p>
          <a:p>
            <a:r>
              <a:rPr lang="en-US" sz="2800" dirty="0" smtClean="0"/>
              <a:t>WIF provides:</a:t>
            </a:r>
          </a:p>
          <a:p>
            <a:pPr lvl="1"/>
            <a:r>
              <a:rPr lang="en-US" sz="2000" dirty="0" smtClean="0"/>
              <a:t>Support for verifying a token’s signature and extracting its claims</a:t>
            </a:r>
          </a:p>
          <a:p>
            <a:pPr lvl="1"/>
            <a:r>
              <a:rPr lang="en-US" sz="2000" dirty="0" smtClean="0"/>
              <a:t>Classes for working with claims</a:t>
            </a:r>
          </a:p>
          <a:p>
            <a:pPr lvl="1"/>
            <a:r>
              <a:rPr lang="en-US" sz="2000" dirty="0" smtClean="0"/>
              <a:t>Support for creating a custom STS</a:t>
            </a:r>
          </a:p>
          <a:p>
            <a:pPr lvl="1"/>
            <a:r>
              <a:rPr lang="en-US" sz="2000" dirty="0" smtClean="0"/>
              <a:t>Visual Studio project types</a:t>
            </a:r>
          </a:p>
          <a:p>
            <a:pPr lvl="1"/>
            <a:r>
              <a:rPr lang="en-US" sz="2000" dirty="0" smtClean="0"/>
              <a:t>An STS for development and testing</a:t>
            </a:r>
          </a:p>
          <a:p>
            <a:pPr lvl="1"/>
            <a:r>
              <a:rPr lang="en-US" sz="2000" dirty="0" smtClean="0"/>
              <a:t>More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756856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Conclusions</a:t>
            </a:r>
            <a:endParaRPr lang="en-US" dirty="0" smtClean="0"/>
          </a:p>
        </p:txBody>
      </p:sp>
      <p:sp>
        <p:nvSpPr>
          <p:cNvPr id="1192963" name="Rectangle 3"/>
          <p:cNvSpPr>
            <a:spLocks noGrp="1" noChangeArrowheads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Changing how applications (and people) work with identity is not a small thing</a:t>
            </a:r>
          </a:p>
          <a:p>
            <a:pPr lvl="1"/>
            <a:r>
              <a:rPr lang="en-US" sz="2000" dirty="0" smtClean="0"/>
              <a:t>Widespread adoption of claims-based identity will take time</a:t>
            </a:r>
          </a:p>
          <a:p>
            <a:endParaRPr lang="en-US" sz="2800" dirty="0" smtClean="0"/>
          </a:p>
          <a:p>
            <a:r>
              <a:rPr lang="en-US" sz="2800" dirty="0" smtClean="0"/>
              <a:t>Yet all of the pieces required to make claims-based identity real on Windows are here:</a:t>
            </a:r>
          </a:p>
          <a:p>
            <a:pPr lvl="1"/>
            <a:r>
              <a:rPr lang="en-US" sz="2000" dirty="0" smtClean="0"/>
              <a:t>AD FS 2.0</a:t>
            </a:r>
          </a:p>
          <a:p>
            <a:pPr lvl="1"/>
            <a:r>
              <a:rPr lang="en-US" sz="2000" dirty="0" smtClean="0"/>
              <a:t>CardSpace 2.0</a:t>
            </a:r>
          </a:p>
          <a:p>
            <a:pPr lvl="1"/>
            <a:r>
              <a:rPr lang="en-US" sz="2000" dirty="0" smtClean="0"/>
              <a:t>Windows Identity Framework</a:t>
            </a:r>
          </a:p>
        </p:txBody>
      </p:sp>
    </p:spTree>
    <p:extLst>
      <p:ext uri="{BB962C8B-B14F-4D97-AF65-F5344CB8AC3E}">
        <p14:creationId xmlns:p14="http://schemas.microsoft.com/office/powerpoint/2010/main" val="128744320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92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92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92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92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92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92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296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1F497D" mc:Ignorable=""/>
      </a:dk2>
      <a:lt2>
        <a:srgbClr xmlns:mc="http://schemas.openxmlformats.org/markup-compatibility/2006" xmlns:a14="http://schemas.microsoft.com/office/drawing/2010/main" val="EEECE1" mc:Ignorable=""/>
      </a:lt2>
      <a:accent1>
        <a:srgbClr xmlns:mc="http://schemas.openxmlformats.org/markup-compatibility/2006" xmlns:a14="http://schemas.microsoft.com/office/drawing/2010/main" val="4F81BD" mc:Ignorable=""/>
      </a:accent1>
      <a:accent2>
        <a:srgbClr xmlns:mc="http://schemas.openxmlformats.org/markup-compatibility/2006" xmlns:a14="http://schemas.microsoft.com/office/drawing/2010/main" val="C0504D" mc:Ignorable=""/>
      </a:accent2>
      <a:accent3>
        <a:srgbClr xmlns:mc="http://schemas.openxmlformats.org/markup-compatibility/2006" xmlns:a14="http://schemas.microsoft.com/office/drawing/2010/main" val="9BBB59" mc:Ignorable=""/>
      </a:accent3>
      <a:accent4>
        <a:srgbClr xmlns:mc="http://schemas.openxmlformats.org/markup-compatibility/2006" xmlns:a14="http://schemas.microsoft.com/office/drawing/2010/main" val="8064A2" mc:Ignorable=""/>
      </a:accent4>
      <a:accent5>
        <a:srgbClr xmlns:mc="http://schemas.openxmlformats.org/markup-compatibility/2006" xmlns:a14="http://schemas.microsoft.com/office/drawing/2010/main" val="4BACC6" mc:Ignorable=""/>
      </a:accent5>
      <a:accent6>
        <a:srgbClr xmlns:mc="http://schemas.openxmlformats.org/markup-compatibility/2006" xmlns:a14="http://schemas.microsoft.com/office/drawing/2010/main" val="F79646" mc:Ignorable=""/>
      </a:accent6>
      <a:hlink>
        <a:srgbClr xmlns:mc="http://schemas.openxmlformats.org/markup-compatibility/2006" xmlns:a14="http://schemas.microsoft.com/office/drawing/2010/main" val="0000FF" mc:Ignorable=""/>
      </a:hlink>
      <a:folHlink>
        <a:srgbClr xmlns:mc="http://schemas.openxmlformats.org/markup-compatibility/2006" xmlns:a14="http://schemas.microsoft.com/office/drawing/2010/main" val="80008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1F497D" mc:Ignorable=""/>
      </a:dk2>
      <a:lt2>
        <a:srgbClr xmlns:mc="http://schemas.openxmlformats.org/markup-compatibility/2006" xmlns:a14="http://schemas.microsoft.com/office/drawing/2010/main" val="EEECE1" mc:Ignorable=""/>
      </a:lt2>
      <a:accent1>
        <a:srgbClr xmlns:mc="http://schemas.openxmlformats.org/markup-compatibility/2006" xmlns:a14="http://schemas.microsoft.com/office/drawing/2010/main" val="4F81BD" mc:Ignorable=""/>
      </a:accent1>
      <a:accent2>
        <a:srgbClr xmlns:mc="http://schemas.openxmlformats.org/markup-compatibility/2006" xmlns:a14="http://schemas.microsoft.com/office/drawing/2010/main" val="C0504D" mc:Ignorable=""/>
      </a:accent2>
      <a:accent3>
        <a:srgbClr xmlns:mc="http://schemas.openxmlformats.org/markup-compatibility/2006" xmlns:a14="http://schemas.microsoft.com/office/drawing/2010/main" val="9BBB59" mc:Ignorable=""/>
      </a:accent3>
      <a:accent4>
        <a:srgbClr xmlns:mc="http://schemas.openxmlformats.org/markup-compatibility/2006" xmlns:a14="http://schemas.microsoft.com/office/drawing/2010/main" val="8064A2" mc:Ignorable=""/>
      </a:accent4>
      <a:accent5>
        <a:srgbClr xmlns:mc="http://schemas.openxmlformats.org/markup-compatibility/2006" xmlns:a14="http://schemas.microsoft.com/office/drawing/2010/main" val="4BACC6" mc:Ignorable=""/>
      </a:accent5>
      <a:accent6>
        <a:srgbClr xmlns:mc="http://schemas.openxmlformats.org/markup-compatibility/2006" xmlns:a14="http://schemas.microsoft.com/office/drawing/2010/main" val="F79646" mc:Ignorable=""/>
      </a:accent6>
      <a:hlink>
        <a:srgbClr xmlns:mc="http://schemas.openxmlformats.org/markup-compatibility/2006" xmlns:a14="http://schemas.microsoft.com/office/drawing/2010/main" val="0000FF" mc:Ignorable=""/>
      </a:hlink>
      <a:folHlink>
        <a:srgbClr xmlns:mc="http://schemas.openxmlformats.org/markup-compatibility/2006" xmlns:a14="http://schemas.microsoft.com/office/drawing/2010/main" val="80008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1607</Words>
  <Application>Microsoft Office PowerPoint</Application>
  <PresentationFormat>On-screen Show (4:3)</PresentationFormat>
  <Paragraphs>346</Paragraphs>
  <Slides>32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Claims-Based Identity</vt:lpstr>
      <vt:lpstr>Agenda</vt:lpstr>
      <vt:lpstr>Introducing Claims-Based Identity </vt:lpstr>
      <vt:lpstr>Claims-Based Identity  The core Microsoft technologies</vt:lpstr>
      <vt:lpstr>What is Identity?</vt:lpstr>
      <vt:lpstr>Defining the Problem Working with identity is too hard</vt:lpstr>
      <vt:lpstr>Tokens and Claims  Representing identity on the wire </vt:lpstr>
      <vt:lpstr>Identity Providers and STSs</vt:lpstr>
      <vt:lpstr>Getting a Token Illustrating an identity provider and an STS</vt:lpstr>
      <vt:lpstr>Acquiring and Using a Token</vt:lpstr>
      <vt:lpstr>Why Claims Are an Improvement</vt:lpstr>
      <vt:lpstr>How Applications Can Use Claims Some examples </vt:lpstr>
      <vt:lpstr>Supporting Multiple Identities Using an identity selector</vt:lpstr>
      <vt:lpstr>Claims-Based Identity for Windows</vt:lpstr>
      <vt:lpstr>Using Claims-Based Identity: Scenarios</vt:lpstr>
      <vt:lpstr>An Enterprise Scenario</vt:lpstr>
      <vt:lpstr>Allowing Internet Access</vt:lpstr>
      <vt:lpstr>Using an External Identity Provider</vt:lpstr>
      <vt:lpstr>Identity Across Organizations Describing the problem </vt:lpstr>
      <vt:lpstr>Identity Across Organizations Possible solutions</vt:lpstr>
      <vt:lpstr>Identity Federation (1)</vt:lpstr>
      <vt:lpstr>Identity Federation (2)</vt:lpstr>
      <vt:lpstr>Delegation</vt:lpstr>
      <vt:lpstr>Microsoft Technologies for Claims-Based Identity: A Closer Look</vt:lpstr>
      <vt:lpstr>Changes in AD FS 2.0 From the previous release</vt:lpstr>
      <vt:lpstr>CardSpace 2.0 Selecting identities</vt:lpstr>
      <vt:lpstr>Information Cards</vt:lpstr>
      <vt:lpstr>Information Cards An illustration</vt:lpstr>
      <vt:lpstr>Creating Industry Agreement </vt:lpstr>
      <vt:lpstr>Changes in CardSpace 2.0 From the first CardSpace release</vt:lpstr>
      <vt:lpstr>Windows Identity Foundation</vt:lpstr>
      <vt:lpstr>Conclusions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</dc:title>
  <dc:creator>Zoli Herczeg</dc:creator>
  <cp:lastModifiedBy>Zoli Herczeg</cp:lastModifiedBy>
  <cp:revision>6</cp:revision>
  <dcterms:created xsi:type="dcterms:W3CDTF">2010-01-25T21:57:40Z</dcterms:created>
  <dcterms:modified xsi:type="dcterms:W3CDTF">2010-01-27T09:38:19Z</dcterms:modified>
</cp:coreProperties>
</file>