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4"/>
    <p:sldMasterId id="2147483718" r:id="rId5"/>
  </p:sldMasterIdLst>
  <p:notesMasterIdLst>
    <p:notesMasterId r:id="rId27"/>
  </p:notesMasterIdLst>
  <p:handoutMasterIdLst>
    <p:handoutMasterId r:id="rId28"/>
  </p:handoutMasterIdLst>
  <p:sldIdLst>
    <p:sldId id="302" r:id="rId6"/>
    <p:sldId id="303" r:id="rId7"/>
    <p:sldId id="337" r:id="rId8"/>
    <p:sldId id="305" r:id="rId9"/>
    <p:sldId id="306" r:id="rId10"/>
    <p:sldId id="307" r:id="rId11"/>
    <p:sldId id="308" r:id="rId12"/>
    <p:sldId id="309" r:id="rId13"/>
    <p:sldId id="321" r:id="rId14"/>
    <p:sldId id="338" r:id="rId15"/>
    <p:sldId id="324" r:id="rId16"/>
    <p:sldId id="325" r:id="rId17"/>
    <p:sldId id="326" r:id="rId18"/>
    <p:sldId id="327" r:id="rId19"/>
    <p:sldId id="331" r:id="rId20"/>
    <p:sldId id="332" r:id="rId21"/>
    <p:sldId id="333" r:id="rId22"/>
    <p:sldId id="334" r:id="rId23"/>
    <p:sldId id="335" r:id="rId24"/>
    <p:sldId id="318" r:id="rId25"/>
    <p:sldId id="271" r:id="rId26"/>
  </p:sldIdLst>
  <p:sldSz cx="9144000" cy="6858000" type="screen4x3"/>
  <p:notesSz cx="6858000" cy="9144000"/>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wner" initials="O"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3E207"/>
    <a:srgbClr val="0066FF"/>
    <a:srgbClr val="D70023"/>
    <a:srgbClr val="FF4B4B"/>
    <a:srgbClr val="777777"/>
    <a:srgbClr val="161D32"/>
    <a:srgbClr val="000000"/>
    <a:srgbClr val="2E59B0"/>
    <a:srgbClr val="2B395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66" autoAdjust="0"/>
    <p:restoredTop sz="72183" autoAdjust="0"/>
  </p:normalViewPr>
  <p:slideViewPr>
    <p:cSldViewPr snapToGrid="0">
      <p:cViewPr>
        <p:scale>
          <a:sx n="100" d="100"/>
          <a:sy n="100" d="100"/>
        </p:scale>
        <p:origin x="-72" y="642"/>
      </p:cViewPr>
      <p:guideLst>
        <p:guide orient="horz" pos="144"/>
        <p:guide orient="horz" pos="965"/>
        <p:guide orient="horz" pos="1484"/>
        <p:guide orient="horz" pos="1200"/>
        <p:guide orient="horz" pos="2736"/>
        <p:guide orient="horz" pos="4176"/>
        <p:guide pos="2880"/>
        <p:guide pos="240"/>
        <p:guide pos="460"/>
        <p:guide pos="5520"/>
        <p:guide pos="863"/>
        <p:guide pos="5299"/>
      </p:guideLst>
    </p:cSldViewPr>
  </p:slideViewPr>
  <p:notesTextViewPr>
    <p:cViewPr>
      <p:scale>
        <a:sx n="100" d="100"/>
        <a:sy n="100" d="100"/>
      </p:scale>
      <p:origin x="0" y="0"/>
    </p:cViewPr>
  </p:notesTextViewPr>
  <p:sorterViewPr>
    <p:cViewPr>
      <p:scale>
        <a:sx n="100" d="100"/>
        <a:sy n="100" d="100"/>
      </p:scale>
      <p:origin x="0" y="1277"/>
    </p:cViewPr>
  </p:sorterViewPr>
  <p:notesViewPr>
    <p:cSldViewPr snapToGrid="0" showGuides="1">
      <p:cViewPr varScale="1">
        <p:scale>
          <a:sx n="77" d="100"/>
          <a:sy n="77" d="100"/>
        </p:scale>
        <p:origin x="-3024"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latin typeface="Segoe" pitchFamily="34" charset="0"/>
              </a:rPr>
              <a:t>Server ID</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pitchFamily="34" charset="0"/>
              </a:rPr>
              <a:pPr/>
              <a:t>3/11/2010</a:t>
            </a:fld>
            <a:endParaRPr lang="en-US">
              <a:latin typeface="Segoe"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pitchFamily="34" charset="0"/>
              </a:rPr>
              <a:t>© 2008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pitchFamily="34" charset="0"/>
              </a:rPr>
            </a:br>
            <a:r>
              <a:rPr lang="en-US" sz="500" dirty="0" smtClean="0">
                <a:solidFill>
                  <a:srgbClr val="000000"/>
                </a:solidFill>
                <a:latin typeface="Segoe"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pitchFamily="34" charset="0"/>
              </a:rPr>
              <a:pPr/>
              <a:t>‹#›</a:t>
            </a:fld>
            <a:endParaRPr lang="en-US">
              <a:latin typeface="Segoe" pitchFamily="34" charset="0"/>
            </a:endParaRPr>
          </a:p>
        </p:txBody>
      </p:sp>
    </p:spTree>
    <p:extLst>
      <p:ext uri="{BB962C8B-B14F-4D97-AF65-F5344CB8AC3E}">
        <p14:creationId xmlns="" xmlns:p14="http://schemas.microsoft.com/office/powerpoint/2010/main" val="2176504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8"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latin typeface="Segoe" pitchFamily="34" charset="0"/>
              </a:rPr>
              <a:t>Server ID</a:t>
            </a:r>
          </a:p>
        </p:txBody>
      </p:sp>
      <p:sp>
        <p:nvSpPr>
          <p:cNvPr id="9"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pitchFamily="34" charset="0"/>
              </a:rPr>
              <a:pPr/>
              <a:t>3/11/2010</a:t>
            </a:fld>
            <a:endParaRPr lang="en-US">
              <a:latin typeface="Segoe" pitchFamily="34" charset="0"/>
            </a:endParaRPr>
          </a:p>
        </p:txBody>
      </p:sp>
      <p:sp>
        <p:nvSpPr>
          <p:cNvPr id="10" name="Footer Placeholder 3"/>
          <p:cNvSpPr>
            <a:spLocks noGrp="1"/>
          </p:cNvSpPr>
          <p:nvPr>
            <p:ph type="ftr" sz="quarter" idx="4"/>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pitchFamily="34" charset="0"/>
              </a:rPr>
              <a:t>© 2008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pitchFamily="34" charset="0"/>
              </a:rPr>
            </a:br>
            <a:r>
              <a:rPr lang="en-US" sz="500" dirty="0" smtClean="0">
                <a:solidFill>
                  <a:srgbClr val="000000"/>
                </a:solidFill>
                <a:latin typeface="Segoe" pitchFamily="34" charset="0"/>
              </a:rPr>
              <a:t>MICROSOFT MAKES NO WARRANTIES, EXPRESS, IMPLIED OR STATUTORY, AS TO THE INFORMATION IN THIS PRESENTATION.</a:t>
            </a:r>
          </a:p>
        </p:txBody>
      </p:sp>
      <p:sp>
        <p:nvSpPr>
          <p:cNvPr id="11" name="Slide Number Placeholder 4"/>
          <p:cNvSpPr>
            <a:spLocks noGrp="1"/>
          </p:cNvSpPr>
          <p:nvPr>
            <p:ph type="sldNum" sz="quarter" idx="5"/>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pitchFamily="34" charset="0"/>
              </a:rPr>
              <a:pPr/>
              <a:t>‹#›</a:t>
            </a:fld>
            <a:endParaRPr lang="en-US">
              <a:latin typeface="Segoe" pitchFamily="34" charset="0"/>
            </a:endParaRPr>
          </a:p>
        </p:txBody>
      </p:sp>
    </p:spTree>
    <p:extLst>
      <p:ext uri="{BB962C8B-B14F-4D97-AF65-F5344CB8AC3E}">
        <p14:creationId xmlns="" xmlns:p14="http://schemas.microsoft.com/office/powerpoint/2010/main" val="2598673875"/>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3"/>
          <p:cNvSpPr>
            <a:spLocks noGrp="1" noChangeArrowheads="1"/>
          </p:cNvSpPr>
          <p:nvPr>
            <p:ph type="dt" sz="quarter" idx="1"/>
          </p:nvPr>
        </p:nvSpPr>
        <p:spPr>
          <a:noFill/>
        </p:spPr>
        <p:txBody>
          <a:bodyPr/>
          <a:lstStyle/>
          <a:p>
            <a:fld id="{0655E23E-560A-4007-BF8A-1BFE5C2F67C8}" type="datetime8">
              <a:rPr lang="en-US" smtClean="0"/>
              <a:pPr/>
              <a:t>3/11/2010 10:59 AM</a:t>
            </a:fld>
            <a:endParaRPr lang="en-US" dirty="0" smtClean="0"/>
          </a:p>
        </p:txBody>
      </p:sp>
      <p:sp>
        <p:nvSpPr>
          <p:cNvPr id="16386" name="Rectangle 6"/>
          <p:cNvSpPr>
            <a:spLocks noGrp="1" noChangeArrowheads="1"/>
          </p:cNvSpPr>
          <p:nvPr>
            <p:ph type="ftr" sz="quarter" idx="4"/>
          </p:nvPr>
        </p:nvSpPr>
        <p:spPr>
          <a:noFill/>
        </p:spPr>
        <p:txBody>
          <a:bodyPr/>
          <a:lstStyle/>
          <a:p>
            <a:r>
              <a:rPr lang="en-US" dirty="0" smtClean="0"/>
              <a:t>© 2004 Microsoft Corporation. All rights reserved.</a:t>
            </a:r>
          </a:p>
          <a:p>
            <a:pPr eaLnBrk="0" hangingPunct="0"/>
            <a:r>
              <a:rPr lang="en-US" dirty="0" smtClean="0"/>
              <a:t>This presentation is for informational purposes only. Microsoft makes no warranties, express or implied, in this summary.</a:t>
            </a:r>
          </a:p>
        </p:txBody>
      </p:sp>
      <p:sp>
        <p:nvSpPr>
          <p:cNvPr id="16387" name="Rectangle 7"/>
          <p:cNvSpPr>
            <a:spLocks noGrp="1" noChangeArrowheads="1"/>
          </p:cNvSpPr>
          <p:nvPr>
            <p:ph type="sldNum" sz="quarter" idx="5"/>
          </p:nvPr>
        </p:nvSpPr>
        <p:spPr>
          <a:noFill/>
        </p:spPr>
        <p:txBody>
          <a:bodyPr/>
          <a:lstStyle/>
          <a:p>
            <a:fld id="{68299749-6EA7-4D63-8559-42ED0FF9C00A}" type="slidenum">
              <a:rPr lang="en-US" smtClean="0"/>
              <a:pPr/>
              <a:t>1</a:t>
            </a:fld>
            <a:endParaRPr lang="en-US" dirty="0" smtClean="0"/>
          </a:p>
        </p:txBody>
      </p:sp>
      <p:sp>
        <p:nvSpPr>
          <p:cNvPr id="16388" name="Rectangle 6"/>
          <p:cNvSpPr>
            <a:spLocks noGrp="1" noRot="1" noChangeAspect="1" noChangeArrowheads="1" noTextEdit="1"/>
          </p:cNvSpPr>
          <p:nvPr>
            <p:ph type="sldImg"/>
          </p:nvPr>
        </p:nvSpPr>
        <p:spPr>
          <a:ln/>
        </p:spPr>
      </p:sp>
      <p:sp>
        <p:nvSpPr>
          <p:cNvPr id="16389" name="Rectangle 7"/>
          <p:cNvSpPr>
            <a:spLocks noGrp="1" noChangeArrowheads="1"/>
          </p:cNvSpPr>
          <p:nvPr>
            <p:ph type="body" idx="1"/>
          </p:nvPr>
        </p:nvSpPr>
        <p:spPr>
          <a:xfrm>
            <a:off x="685800" y="4343400"/>
            <a:ext cx="5486400" cy="4114800"/>
          </a:xfrm>
          <a:prstGeom prst="rect">
            <a:avLst/>
          </a:prstGeom>
          <a:noFill/>
          <a:ln/>
        </p:spPr>
        <p:txBody>
          <a:bodyPr/>
          <a:lstStyle/>
          <a:p>
            <a:pPr eaLnBrk="1" hangingPunct="1"/>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419CD5C4-6E17-4298-A493-9FBE2F9197F4}"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900" kern="1200" dirty="0" smtClean="0">
              <a:solidFill>
                <a:schemeClr val="tx1"/>
              </a:solidFill>
              <a:latin typeface="Segoe" pitchFamily="34" charset="0"/>
              <a:ea typeface="+mn-ea"/>
              <a:cs typeface="+mn-cs"/>
            </a:endParaRPr>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9</a:t>
            </a:fld>
            <a:endParaRPr lang="en-US">
              <a:latin typeface="Segoe"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10</a:t>
            </a:fld>
            <a:endParaRPr lang="en-US">
              <a:latin typeface="Segoe"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419CD5C4-6E17-4298-A493-9FBE2F9197F4}"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9CD5C4-6E17-4298-A493-9FBE2F9197F4}"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900" kern="1200" dirty="0" smtClean="0">
              <a:solidFill>
                <a:schemeClr val="tx1"/>
              </a:solidFill>
              <a:latin typeface="Segoe" pitchFamily="34" charset="0"/>
              <a:ea typeface="+mn-ea"/>
              <a:cs typeface="+mn-cs"/>
            </a:endParaRPr>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19</a:t>
            </a:fld>
            <a:endParaRPr lang="en-US">
              <a:latin typeface="Segoe"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20</a:t>
            </a:fld>
            <a:endParaRPr lang="en-US">
              <a:latin typeface="Segoe"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dirty="0"/>
          </a:p>
        </p:txBody>
      </p:sp>
      <p:sp>
        <p:nvSpPr>
          <p:cNvPr id="5" name="Date Placeholder 4"/>
          <p:cNvSpPr>
            <a:spLocks noGrp="1"/>
          </p:cNvSpPr>
          <p:nvPr>
            <p:ph type="dt" idx="11"/>
          </p:nvPr>
        </p:nvSpPr>
        <p:spPr>
          <a:xfrm>
            <a:off x="3884613" y="0"/>
            <a:ext cx="2971800" cy="457200"/>
          </a:xfrm>
          <a:prstGeom prst="rect">
            <a:avLst/>
          </a:prstGeom>
        </p:spPr>
        <p:txBody>
          <a:bodyPr/>
          <a:lstStyle/>
          <a:p>
            <a:fld id="{81331B57-0BE5-4F82-AA58-76F53EFF3ADA}" type="datetime8">
              <a:rPr lang="en-US" smtClean="0"/>
              <a:pPr/>
              <a:t>3/11/2010 10:59 AM</a:t>
            </a:fld>
            <a:endParaRPr lang="en-US"/>
          </a:p>
        </p:txBody>
      </p:sp>
      <p:sp>
        <p:nvSpPr>
          <p:cNvPr id="6" name="Footer Placeholder 5"/>
          <p:cNvSpPr>
            <a:spLocks noGrp="1"/>
          </p:cNvSpPr>
          <p:nvPr>
            <p:ph type="ftr" sz="quarter" idx="12"/>
          </p:nvPr>
        </p:nvSpPr>
        <p:spPr>
          <a:xfrm>
            <a:off x="0" y="8685213"/>
            <a:ext cx="6172200" cy="457200"/>
          </a:xfrm>
          <a:prstGeom prst="rect">
            <a:avLst/>
          </a:prstGeom>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a:xfrm>
            <a:off x="6172199" y="8685213"/>
            <a:ext cx="684213" cy="457200"/>
          </a:xfrm>
          <a:prstGeom prst="rect">
            <a:avLst/>
          </a:prstGeom>
        </p:spPr>
        <p:txBody>
          <a:bodyPr/>
          <a:lstStyle/>
          <a:p>
            <a:fld id="{EC87E0CF-87F6-4B58-B8B8-DCAB2DAAF3CA}" type="slidenum">
              <a:rPr lang="en-US" smtClean="0"/>
              <a:pPr/>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52725" y="2762251"/>
            <a:ext cx="5918200" cy="1143000"/>
          </a:xfrm>
        </p:spPr>
        <p:txBody>
          <a:bodyPr anchor="b">
            <a:noAutofit/>
          </a:bodyPr>
          <a:lstStyle>
            <a:lvl1pPr algn="r">
              <a:lnSpc>
                <a:spcPct val="90000"/>
              </a:lnSpc>
              <a:defRPr sz="3800" spc="-100" baseline="0">
                <a:ln w="3175">
                  <a:noFill/>
                </a:ln>
                <a:gradFill>
                  <a:gsLst>
                    <a:gs pos="0">
                      <a:schemeClr val="bg1"/>
                    </a:gs>
                    <a:gs pos="100000">
                      <a:schemeClr val="bg1"/>
                    </a:gs>
                  </a:gsLst>
                  <a:lin ang="5400000" scaled="0"/>
                </a:gra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089401" y="4095750"/>
            <a:ext cx="4581524" cy="461665"/>
          </a:xfrm>
        </p:spPr>
        <p:txBody>
          <a:bodyPr>
            <a:noAutofit/>
          </a:bodyPr>
          <a:lstStyle>
            <a:lvl1pPr marL="0" indent="0" algn="r">
              <a:lnSpc>
                <a:spcPct val="90000"/>
              </a:lnSpc>
              <a:spcBef>
                <a:spcPts val="0"/>
              </a:spcBef>
              <a:buNone/>
              <a:defRPr sz="2000">
                <a:gradFill>
                  <a:gsLst>
                    <a:gs pos="0">
                      <a:schemeClr val="bg1">
                        <a:lumMod val="75000"/>
                      </a:schemeClr>
                    </a:gs>
                    <a:gs pos="100000">
                      <a:schemeClr val="bg1">
                        <a:lumMod val="75000"/>
                      </a:schemeClr>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6" name="Picture 2" descr="W:\TRANSFER\MBupload\SERVER-new\Logo\BizTalk\BizTalk\BizTalk_h_rgb_r.png"/>
          <p:cNvPicPr>
            <a:picLocks noChangeAspect="1" noChangeArrowheads="1"/>
          </p:cNvPicPr>
          <p:nvPr userDrawn="1"/>
        </p:nvPicPr>
        <p:blipFill>
          <a:blip r:embed="rId3"/>
          <a:stretch>
            <a:fillRect/>
          </a:stretch>
        </p:blipFill>
        <p:spPr bwMode="auto">
          <a:xfrm>
            <a:off x="7169165" y="6403987"/>
            <a:ext cx="1908175" cy="353726"/>
          </a:xfrm>
          <a:prstGeom prst="rect">
            <a:avLst/>
          </a:prstGeom>
          <a:noFill/>
        </p:spPr>
      </p:pic>
      <p:cxnSp>
        <p:nvCxnSpPr>
          <p:cNvPr id="8" name="Straight Connector 7"/>
          <p:cNvCxnSpPr/>
          <p:nvPr userDrawn="1"/>
        </p:nvCxnSpPr>
        <p:spPr>
          <a:xfrm>
            <a:off x="2752725" y="3981450"/>
            <a:ext cx="5984875" cy="0"/>
          </a:xfrm>
          <a:prstGeom prst="line">
            <a:avLst/>
          </a:prstGeom>
          <a:ln>
            <a:gradFill>
              <a:gsLst>
                <a:gs pos="0">
                  <a:schemeClr val="accent1"/>
                </a:gs>
                <a:gs pos="100000">
                  <a:schemeClr val="accent1">
                    <a:alpha val="0"/>
                  </a:schemeClr>
                </a:gs>
              </a:gsLst>
              <a:lin ang="10800000" scaled="0"/>
            </a:gradFill>
          </a:ln>
        </p:spPr>
        <p:style>
          <a:lnRef idx="1">
            <a:schemeClr val="accent1"/>
          </a:lnRef>
          <a:fillRef idx="0">
            <a:schemeClr val="accent1"/>
          </a:fillRef>
          <a:effectRef idx="0">
            <a:schemeClr val="accent1"/>
          </a:effectRef>
          <a:fontRef idx="minor">
            <a:schemeClr val="tx1"/>
          </a:fontRef>
        </p:style>
      </p:cxnSp>
      <p:pic>
        <p:nvPicPr>
          <p:cNvPr id="7" name="Picture 6" descr="dpelogo_on_gray_background.png"/>
          <p:cNvPicPr>
            <a:picLocks noChangeAspect="1"/>
          </p:cNvPicPr>
          <p:nvPr userDrawn="1"/>
        </p:nvPicPr>
        <p:blipFill>
          <a:blip r:embed="rId4" cstate="print"/>
          <a:stretch>
            <a:fillRect/>
          </a:stretch>
        </p:blipFill>
        <p:spPr>
          <a:xfrm>
            <a:off x="0" y="6392704"/>
            <a:ext cx="1609211" cy="414494"/>
          </a:xfrm>
          <a:prstGeom prst="rect">
            <a:avLst/>
          </a:prstGeom>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52344" y="2761488"/>
            <a:ext cx="5916168" cy="1143000"/>
          </a:xfrm>
        </p:spPr>
        <p:txBody>
          <a:bodyPr anchor="b" anchorCtr="0">
            <a:noAutofit/>
          </a:bodyPr>
          <a:lstStyle>
            <a:lvl1pPr algn="r" defTabSz="914363" rtl="0" eaLnBrk="1" latinLnBrk="0" hangingPunct="1">
              <a:lnSpc>
                <a:spcPct val="90000"/>
              </a:lnSpc>
              <a:spcBef>
                <a:spcPct val="0"/>
              </a:spcBef>
              <a:buNone/>
              <a:defRPr lang="en-US" sz="3800" b="0" kern="1200" cap="none" spc="-100" baseline="0" dirty="0">
                <a:ln w="3175">
                  <a:noFill/>
                </a:ln>
                <a:gradFill>
                  <a:gsLst>
                    <a:gs pos="0">
                      <a:schemeClr val="bg1"/>
                    </a:gs>
                    <a:gs pos="100000">
                      <a:schemeClr val="bg1"/>
                    </a:gs>
                  </a:gsLst>
                  <a:lin ang="5400000" scaled="0"/>
                </a:gradFill>
                <a:effectLst/>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4087368" y="4096511"/>
            <a:ext cx="4581144" cy="466344"/>
          </a:xfrm>
        </p:spPr>
        <p:txBody>
          <a:bodyPr>
            <a:noAutofit/>
          </a:bodyPr>
          <a:lstStyle>
            <a:lvl1pPr marL="0" indent="0" algn="r" defTabSz="914363" rtl="0" eaLnBrk="1" latinLnBrk="0" hangingPunct="1">
              <a:lnSpc>
                <a:spcPct val="90000"/>
              </a:lnSpc>
              <a:spcBef>
                <a:spcPts val="0"/>
              </a:spcBef>
              <a:buClr>
                <a:srgbClr val="777777"/>
              </a:buClr>
              <a:buSzPct val="130000"/>
              <a:buFont typeface="Arial" pitchFamily="34" charset="0"/>
              <a:buNone/>
              <a:defRPr lang="en-US" sz="2000" kern="1200" dirty="0">
                <a:gradFill>
                  <a:gsLst>
                    <a:gs pos="0">
                      <a:schemeClr val="bg1">
                        <a:lumMod val="75000"/>
                      </a:schemeClr>
                    </a:gs>
                    <a:gs pos="100000">
                      <a:schemeClr val="bg1">
                        <a:lumMod val="75000"/>
                      </a:schemeClr>
                    </a:gs>
                  </a:gsLst>
                  <a:lin ang="5400000" scaled="0"/>
                </a:gradFill>
                <a:latin typeface="Segoe UI" pitchFamily="34" charset="0"/>
                <a:ea typeface="Segoe UI" pitchFamily="34" charset="0"/>
                <a:cs typeface="Segoe UI" pitchFamily="34" charset="0"/>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09550" y="5836608"/>
            <a:ext cx="5057774" cy="613469"/>
          </a:xfrm>
        </p:spPr>
        <p:txBody>
          <a:bodyPr anchor="b" anchorCtr="0">
            <a:noAutofit/>
            <a:scene3d>
              <a:camera prst="orthographicFront"/>
              <a:lightRig rig="flat" dir="t"/>
            </a:scene3d>
            <a:sp3d>
              <a:contourClr>
                <a:srgbClr val="F4A234"/>
              </a:contourClr>
            </a:sp3d>
          </a:bodyPr>
          <a:lstStyle>
            <a:lvl1pPr marL="0" indent="0" algn="l" defTabSz="914363" rtl="0" eaLnBrk="1" latinLnBrk="0" hangingPunct="1">
              <a:lnSpc>
                <a:spcPct val="90000"/>
              </a:lnSpc>
              <a:spcBef>
                <a:spcPts val="0"/>
              </a:spcBef>
              <a:buClr>
                <a:srgbClr val="777777"/>
              </a:buClr>
              <a:buSzPct val="130000"/>
              <a:buFont typeface="Arial" pitchFamily="34" charset="0"/>
              <a:buNone/>
              <a:defRPr lang="en-US" sz="3200" kern="1200" dirty="0" smtClean="0">
                <a:gradFill>
                  <a:gsLst>
                    <a:gs pos="0">
                      <a:schemeClr val="tx1">
                        <a:lumMod val="50000"/>
                        <a:lumOff val="50000"/>
                      </a:schemeClr>
                    </a:gs>
                    <a:gs pos="100000">
                      <a:schemeClr val="tx1">
                        <a:lumMod val="50000"/>
                        <a:lumOff val="50000"/>
                      </a:schemeClr>
                    </a:gs>
                  </a:gsLst>
                  <a:lin ang="5400000" scaled="0"/>
                </a:gradFill>
                <a:latin typeface="Segoe UI" pitchFamily="34" charset="0"/>
                <a:ea typeface="Segoe UI" pitchFamily="34" charset="0"/>
                <a:cs typeface="Segoe UI" pitchFamily="34" charset="0"/>
              </a:defRPr>
            </a:lvl1pPr>
          </a:lstStyle>
          <a:p>
            <a:pPr lvl="0"/>
            <a:r>
              <a:rPr lang="en-US" dirty="0" smtClean="0"/>
              <a:t>click to…</a:t>
            </a:r>
          </a:p>
        </p:txBody>
      </p:sp>
      <p:cxnSp>
        <p:nvCxnSpPr>
          <p:cNvPr id="6" name="Straight Connector 5"/>
          <p:cNvCxnSpPr/>
          <p:nvPr userDrawn="1"/>
        </p:nvCxnSpPr>
        <p:spPr>
          <a:xfrm>
            <a:off x="0" y="6362700"/>
            <a:ext cx="5984875" cy="0"/>
          </a:xfrm>
          <a:prstGeom prst="line">
            <a:avLst/>
          </a:prstGeom>
          <a:ln>
            <a:gradFill>
              <a:gsLst>
                <a:gs pos="0">
                  <a:schemeClr val="tx1">
                    <a:lumMod val="50000"/>
                    <a:lumOff val="50000"/>
                  </a:schemeClr>
                </a:gs>
                <a:gs pos="100000">
                  <a:schemeClr val="tx1">
                    <a:lumMod val="50000"/>
                    <a:lumOff val="50000"/>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2752725" y="3981450"/>
            <a:ext cx="5984875" cy="0"/>
          </a:xfrm>
          <a:prstGeom prst="line">
            <a:avLst/>
          </a:prstGeom>
          <a:ln>
            <a:gradFill>
              <a:gsLst>
                <a:gs pos="0">
                  <a:schemeClr val="accent1"/>
                </a:gs>
                <a:gs pos="100000">
                  <a:schemeClr val="accent1">
                    <a:alpha val="0"/>
                  </a:schemeClr>
                </a:gs>
              </a:gsLst>
              <a:lin ang="10800000" scaled="0"/>
            </a:gra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011239"/>
            <a:ext cx="8382000" cy="5318540"/>
          </a:xfrm>
        </p:spPr>
        <p:txBody>
          <a:bodyPr/>
          <a:lstStyle>
            <a:lvl1pPr>
              <a:lnSpc>
                <a:spcPct val="90000"/>
              </a:lnSpc>
              <a:buSzPct val="100000"/>
              <a:buFont typeface="Arial" pitchFamily="34" charset="0"/>
              <a:buChar char="•"/>
              <a:defRPr>
                <a:gradFill>
                  <a:gsLst>
                    <a:gs pos="0">
                      <a:schemeClr val="bg1"/>
                    </a:gs>
                    <a:gs pos="100000">
                      <a:schemeClr val="bg1"/>
                    </a:gs>
                  </a:gsLst>
                  <a:lin ang="5400000" scaled="0"/>
                </a:gradFill>
                <a:latin typeface="Segoe UI" pitchFamily="34" charset="0"/>
                <a:ea typeface="Segoe UI" pitchFamily="34" charset="0"/>
                <a:cs typeface="Segoe UI" pitchFamily="34" charset="0"/>
              </a:defRPr>
            </a:lvl1pPr>
            <a:lvl2pPr algn="l" defTabSz="914363" rtl="0" eaLnBrk="1" latinLnBrk="0" hangingPunct="1">
              <a:lnSpc>
                <a:spcPct val="90000"/>
              </a:lnSpc>
              <a:spcBef>
                <a:spcPct val="20000"/>
              </a:spcBef>
              <a:buClr>
                <a:schemeClr val="bg1"/>
              </a:buClr>
              <a:buSzPct val="100000"/>
              <a:buFont typeface="Segoe" pitchFamily="34" charset="0"/>
              <a:buChar char="−"/>
              <a:defRPr lang="en-US" sz="2000" kern="1200" dirty="0" smtClean="0">
                <a:gradFill>
                  <a:gsLst>
                    <a:gs pos="0">
                      <a:schemeClr val="bg1"/>
                    </a:gs>
                    <a:gs pos="100000">
                      <a:schemeClr val="bg1"/>
                    </a:gs>
                  </a:gsLst>
                  <a:lin ang="5400000" scaled="0"/>
                </a:gradFill>
                <a:latin typeface="Segoe UI" pitchFamily="34" charset="0"/>
                <a:ea typeface="Segoe UI" pitchFamily="34" charset="0"/>
                <a:cs typeface="Segoe UI" pitchFamily="34" charset="0"/>
              </a:defRPr>
            </a:lvl2pPr>
            <a:lvl3pPr algn="l" defTabSz="914363" rtl="0" eaLnBrk="1" latinLnBrk="0" hangingPunct="1">
              <a:lnSpc>
                <a:spcPct val="90000"/>
              </a:lnSpc>
              <a:spcBef>
                <a:spcPct val="20000"/>
              </a:spcBef>
              <a:buClr>
                <a:schemeClr val="bg1"/>
              </a:buClr>
              <a:buSzPct val="100000"/>
              <a:buFont typeface="Segoe" pitchFamily="34" charset="0"/>
              <a:buChar char="−"/>
              <a:defRPr lang="en-US" sz="1800" kern="1200" dirty="0" smtClean="0">
                <a:gradFill>
                  <a:gsLst>
                    <a:gs pos="0">
                      <a:schemeClr val="bg1"/>
                    </a:gs>
                    <a:gs pos="100000">
                      <a:schemeClr val="bg1"/>
                    </a:gs>
                  </a:gsLst>
                  <a:lin ang="5400000" scaled="0"/>
                </a:gradFill>
                <a:latin typeface="Segoe UI" pitchFamily="34" charset="0"/>
                <a:ea typeface="Segoe UI" pitchFamily="34" charset="0"/>
                <a:cs typeface="Segoe UI" pitchFamily="34" charset="0"/>
              </a:defRPr>
            </a:lvl3pPr>
            <a:lvl4pPr algn="l" defTabSz="914363" rtl="0" eaLnBrk="1" latinLnBrk="0" hangingPunct="1">
              <a:lnSpc>
                <a:spcPct val="90000"/>
              </a:lnSpc>
              <a:spcBef>
                <a:spcPct val="20000"/>
              </a:spcBef>
              <a:buClr>
                <a:schemeClr val="bg1"/>
              </a:buClr>
              <a:buSzPct val="100000"/>
              <a:buFont typeface="Segoe" pitchFamily="34" charset="0"/>
              <a:buChar char="−"/>
              <a:defRPr lang="en-US" sz="1800" kern="1200" dirty="0" smtClean="0">
                <a:gradFill>
                  <a:gsLst>
                    <a:gs pos="0">
                      <a:schemeClr val="bg1"/>
                    </a:gs>
                    <a:gs pos="100000">
                      <a:schemeClr val="bg1"/>
                    </a:gs>
                  </a:gsLst>
                  <a:lin ang="5400000" scaled="0"/>
                </a:gradFill>
                <a:latin typeface="Segoe UI" pitchFamily="34" charset="0"/>
                <a:ea typeface="Segoe UI" pitchFamily="34" charset="0"/>
                <a:cs typeface="Segoe UI" pitchFamily="34" charset="0"/>
              </a:defRPr>
            </a:lvl4pPr>
            <a:lvl5pPr algn="l" defTabSz="914363" rtl="0" eaLnBrk="1" latinLnBrk="0" hangingPunct="1">
              <a:lnSpc>
                <a:spcPct val="90000"/>
              </a:lnSpc>
              <a:spcBef>
                <a:spcPct val="20000"/>
              </a:spcBef>
              <a:buClr>
                <a:schemeClr val="bg1"/>
              </a:buClr>
              <a:buSzPct val="100000"/>
              <a:buFont typeface="Segoe" pitchFamily="34" charset="0"/>
              <a:buChar char="−"/>
              <a:defRPr lang="en-US" sz="1800" kern="1200" dirty="0">
                <a:gradFill>
                  <a:gsLst>
                    <a:gs pos="0">
                      <a:schemeClr val="bg1"/>
                    </a:gs>
                    <a:gs pos="100000">
                      <a:schemeClr val="bg1"/>
                    </a:gs>
                  </a:gsLst>
                  <a:lin ang="5400000" scaled="0"/>
                </a:gra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1011238"/>
            <a:ext cx="8382000" cy="5309664"/>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1000" y="1011237"/>
            <a:ext cx="4114800" cy="5274153"/>
          </a:xfrm>
        </p:spPr>
        <p:txBody>
          <a:bodyPr/>
          <a:lstStyle>
            <a:lvl1pPr marL="339976" indent="-339976">
              <a:lnSpc>
                <a:spcPct val="90000"/>
              </a:lnSpc>
              <a:defRPr sz="2400"/>
            </a:lvl1pPr>
            <a:lvl2pPr marL="673338" indent="-325424">
              <a:lnSpc>
                <a:spcPct val="90000"/>
              </a:lnSpc>
              <a:defRPr sz="2000"/>
            </a:lvl2pPr>
            <a:lvl3pPr marL="953785" indent="-288384">
              <a:lnSpc>
                <a:spcPct val="90000"/>
              </a:lnSpc>
              <a:defRPr sz="1800"/>
            </a:lvl3pPr>
            <a:lvl4pPr marL="1227618" indent="-273833">
              <a:lnSpc>
                <a:spcPct val="90000"/>
              </a:lnSpc>
              <a:defRPr sz="1600"/>
            </a:lvl4pPr>
            <a:lvl5pPr marL="1516002" indent="-280447">
              <a:lnSpc>
                <a:spcPct val="90000"/>
              </a:lnSpc>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011237"/>
            <a:ext cx="4114800" cy="5274153"/>
          </a:xfrm>
        </p:spPr>
        <p:txBody>
          <a:bodyPr/>
          <a:lstStyle>
            <a:lvl1pPr marL="347914" indent="-347914">
              <a:lnSpc>
                <a:spcPct val="90000"/>
              </a:lnSpc>
              <a:defRPr sz="2400"/>
            </a:lvl1pPr>
            <a:lvl2pPr marL="673338" indent="-339976">
              <a:lnSpc>
                <a:spcPct val="90000"/>
              </a:lnSpc>
              <a:defRPr sz="2000"/>
            </a:lvl2pPr>
            <a:lvl3pPr marL="961722" indent="-302936">
              <a:lnSpc>
                <a:spcPct val="90000"/>
              </a:lnSpc>
              <a:defRPr sz="1800"/>
            </a:lvl3pPr>
            <a:lvl4pPr marL="1227618" indent="-265896">
              <a:lnSpc>
                <a:spcPct val="90000"/>
              </a:lnSpc>
              <a:defRPr sz="1600"/>
            </a:lvl4pPr>
            <a:lvl5pPr marL="1516002" indent="-273833">
              <a:lnSpc>
                <a:spcPct val="90000"/>
              </a:lnSpc>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011238"/>
            <a:ext cx="4114800" cy="276999"/>
          </a:xfrm>
        </p:spPr>
        <p:txBody>
          <a:bodyPr anchor="b"/>
          <a:lstStyle>
            <a:lvl1pPr marL="0" indent="0">
              <a:lnSpc>
                <a:spcPct val="90000"/>
              </a:lnSpc>
              <a:spcBef>
                <a:spcPts val="0"/>
              </a:spcBef>
              <a:buNone/>
              <a:defRPr sz="20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1359061"/>
            <a:ext cx="4114800" cy="4997351"/>
          </a:xfrm>
        </p:spPr>
        <p:txBody>
          <a:bodyPr/>
          <a:lstStyle>
            <a:lvl1pPr marL="281770" indent="-281770">
              <a:defRPr sz="2000"/>
            </a:lvl1pPr>
            <a:lvl2pPr marL="562218" indent="-265896">
              <a:defRPr sz="1800"/>
            </a:lvl2pPr>
            <a:lvl3pPr marL="813562" indent="-243407">
              <a:defRPr sz="1600"/>
            </a:lvl3pPr>
            <a:lvl4pPr marL="1050354" indent="-228856">
              <a:defRPr sz="1600"/>
            </a:lvl4pPr>
            <a:lvl5pPr marL="1279210" indent="-206367">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011238"/>
            <a:ext cx="4117019" cy="276999"/>
          </a:xfrm>
        </p:spPr>
        <p:txBody>
          <a:bodyPr anchor="b"/>
          <a:lstStyle>
            <a:lvl1pPr marL="0" indent="0">
              <a:lnSpc>
                <a:spcPct val="90000"/>
              </a:lnSpc>
              <a:spcBef>
                <a:spcPts val="0"/>
              </a:spcBef>
              <a:buNone/>
              <a:defRPr sz="20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359061"/>
            <a:ext cx="4117974" cy="4997351"/>
          </a:xfrm>
        </p:spPr>
        <p:txBody>
          <a:bodyPr/>
          <a:lstStyle>
            <a:lvl1pPr marL="296321" indent="-296321">
              <a:defRPr sz="2000"/>
            </a:lvl1pPr>
            <a:lvl2pPr marL="570155" indent="-273833">
              <a:defRPr sz="1800"/>
            </a:lvl2pPr>
            <a:lvl3pPr marL="821499" indent="-244730">
              <a:defRPr sz="1600"/>
            </a:lvl3pPr>
            <a:lvl4pPr marL="1050354" indent="-236793">
              <a:defRPr sz="1600"/>
            </a:lvl4pPr>
            <a:lvl5pPr marL="1279210" indent="-220919">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userDrawn="1">
            <p:ph type="ctrTitle" hasCustomPrompt="1"/>
          </p:nvPr>
        </p:nvSpPr>
        <p:spPr>
          <a:xfrm>
            <a:off x="2752344" y="2761488"/>
            <a:ext cx="5916168" cy="1143000"/>
          </a:xfrm>
        </p:spPr>
        <p:txBody>
          <a:bodyPr anchor="b" anchorCtr="0">
            <a:noAutofit/>
          </a:bodyPr>
          <a:lstStyle>
            <a:lvl1pPr algn="r" defTabSz="914363" rtl="0" eaLnBrk="1" latinLnBrk="0" hangingPunct="1">
              <a:lnSpc>
                <a:spcPct val="90000"/>
              </a:lnSpc>
              <a:spcBef>
                <a:spcPct val="0"/>
              </a:spcBef>
              <a:buNone/>
              <a:defRPr lang="en-US" sz="3800" b="0" kern="1200" cap="none" spc="-100" baseline="0" dirty="0">
                <a:ln w="3175">
                  <a:noFill/>
                </a:ln>
                <a:gradFill>
                  <a:gsLst>
                    <a:gs pos="0">
                      <a:schemeClr val="bg1"/>
                    </a:gs>
                    <a:gs pos="100000">
                      <a:schemeClr val="bg1"/>
                    </a:gs>
                  </a:gsLst>
                  <a:lin ang="5400000" scaled="0"/>
                </a:gradFill>
                <a:effectLst/>
                <a:latin typeface="Segoe UI" pitchFamily="34" charset="0"/>
                <a:ea typeface="Segoe UI" pitchFamily="34" charset="0"/>
                <a:cs typeface="Segoe UI" pitchFamily="34" charset="0"/>
              </a:defRPr>
            </a:lvl1pPr>
          </a:lstStyle>
          <a:p>
            <a:r>
              <a:rPr lang="en-US" dirty="0" smtClean="0"/>
              <a:t>Event Name</a:t>
            </a:r>
            <a:endParaRPr lang="en-US" dirty="0"/>
          </a:p>
        </p:txBody>
      </p:sp>
      <p:sp>
        <p:nvSpPr>
          <p:cNvPr id="3" name="Subtitle 2"/>
          <p:cNvSpPr>
            <a:spLocks noGrp="1"/>
          </p:cNvSpPr>
          <p:nvPr userDrawn="1">
            <p:ph type="subTitle" idx="1" hasCustomPrompt="1"/>
          </p:nvPr>
        </p:nvSpPr>
        <p:spPr>
          <a:xfrm>
            <a:off x="4087368" y="4096512"/>
            <a:ext cx="4581144" cy="461665"/>
          </a:xfrm>
        </p:spPr>
        <p:txBody>
          <a:bodyPr>
            <a:noAutofit/>
          </a:bodyPr>
          <a:lstStyle>
            <a:lvl1pPr marL="0" indent="0" algn="r" defTabSz="914363" rtl="0" eaLnBrk="1" latinLnBrk="0" hangingPunct="1">
              <a:lnSpc>
                <a:spcPct val="90000"/>
              </a:lnSpc>
              <a:spcBef>
                <a:spcPts val="0"/>
              </a:spcBef>
              <a:buClr>
                <a:srgbClr val="777777"/>
              </a:buClr>
              <a:buSzPct val="130000"/>
              <a:buFont typeface="Arial" pitchFamily="34" charset="0"/>
              <a:buNone/>
              <a:defRPr lang="en-US" sz="2000" kern="1200" dirty="0">
                <a:gradFill>
                  <a:gsLst>
                    <a:gs pos="0">
                      <a:schemeClr val="bg1">
                        <a:lumMod val="75000"/>
                      </a:schemeClr>
                    </a:gs>
                    <a:gs pos="100000">
                      <a:schemeClr val="bg1">
                        <a:lumMod val="75000"/>
                      </a:schemeClr>
                    </a:gs>
                  </a:gsLst>
                  <a:lin ang="5400000" scaled="0"/>
                </a:gradFill>
                <a:latin typeface="Segoe UI" pitchFamily="34" charset="0"/>
                <a:ea typeface="Segoe UI" pitchFamily="34" charset="0"/>
                <a:cs typeface="Segoe UI" pitchFamily="34" charset="0"/>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Event Date | Location</a:t>
            </a:r>
            <a:endParaRPr lang="en-US" dirty="0"/>
          </a:p>
        </p:txBody>
      </p:sp>
      <p:cxnSp>
        <p:nvCxnSpPr>
          <p:cNvPr id="13" name="Straight Connector 12"/>
          <p:cNvCxnSpPr/>
          <p:nvPr userDrawn="1"/>
        </p:nvCxnSpPr>
        <p:spPr>
          <a:xfrm>
            <a:off x="2752725" y="3981450"/>
            <a:ext cx="5984875" cy="0"/>
          </a:xfrm>
          <a:prstGeom prst="line">
            <a:avLst/>
          </a:prstGeom>
          <a:ln>
            <a:gradFill>
              <a:gsLst>
                <a:gs pos="0">
                  <a:schemeClr val="accent1"/>
                </a:gs>
                <a:gs pos="100000">
                  <a:schemeClr val="accent1">
                    <a:alpha val="0"/>
                  </a:schemeClr>
                </a:gs>
              </a:gsLst>
              <a:lin ang="10800000" scaled="0"/>
            </a:gradFill>
          </a:ln>
        </p:spPr>
        <p:style>
          <a:lnRef idx="1">
            <a:schemeClr val="accent1"/>
          </a:lnRef>
          <a:fillRef idx="0">
            <a:schemeClr val="accent1"/>
          </a:fillRef>
          <a:effectRef idx="0">
            <a:schemeClr val="accent1"/>
          </a:effectRef>
          <a:fontRef idx="minor">
            <a:schemeClr val="tx1"/>
          </a:fontRef>
        </p:style>
      </p:cxnSp>
      <p:pic>
        <p:nvPicPr>
          <p:cNvPr id="15" name="Picture 14" descr="banner.png"/>
          <p:cNvPicPr>
            <a:picLocks noChangeAspect="1"/>
          </p:cNvPicPr>
          <p:nvPr userDrawn="1"/>
        </p:nvPicPr>
        <p:blipFill>
          <a:blip r:embed="rId3"/>
          <a:stretch>
            <a:fillRect/>
          </a:stretch>
        </p:blipFill>
        <p:spPr>
          <a:xfrm>
            <a:off x="1439394" y="5290586"/>
            <a:ext cx="6864728" cy="885771"/>
          </a:xfrm>
          <a:prstGeom prst="rect">
            <a:avLst/>
          </a:prstGeom>
        </p:spPr>
      </p:pic>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ALKIN 2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userDrawn="1">
            <p:ph type="ctrTitle" hasCustomPrompt="1"/>
          </p:nvPr>
        </p:nvSpPr>
        <p:spPr>
          <a:xfrm>
            <a:off x="2752344" y="2761488"/>
            <a:ext cx="5916168" cy="1143000"/>
          </a:xfrm>
        </p:spPr>
        <p:txBody>
          <a:bodyPr anchor="b" anchorCtr="0">
            <a:noAutofit/>
          </a:bodyPr>
          <a:lstStyle>
            <a:lvl1pPr algn="r" defTabSz="914363" rtl="0" eaLnBrk="1" latinLnBrk="0" hangingPunct="1">
              <a:lnSpc>
                <a:spcPct val="90000"/>
              </a:lnSpc>
              <a:spcBef>
                <a:spcPct val="0"/>
              </a:spcBef>
              <a:buNone/>
              <a:defRPr lang="en-US" sz="3800" b="0" kern="1200" cap="none" spc="-100" baseline="0" dirty="0">
                <a:ln w="3175">
                  <a:noFill/>
                </a:ln>
                <a:gradFill>
                  <a:gsLst>
                    <a:gs pos="0">
                      <a:schemeClr val="bg1"/>
                    </a:gs>
                    <a:gs pos="100000">
                      <a:schemeClr val="bg1"/>
                    </a:gs>
                  </a:gsLst>
                  <a:lin ang="5400000" scaled="0"/>
                </a:gradFill>
                <a:effectLst/>
                <a:latin typeface="Segoe UI" pitchFamily="34" charset="0"/>
                <a:ea typeface="Segoe UI" pitchFamily="34" charset="0"/>
                <a:cs typeface="Segoe UI" pitchFamily="34" charset="0"/>
              </a:defRPr>
            </a:lvl1pPr>
          </a:lstStyle>
          <a:p>
            <a:r>
              <a:rPr lang="en-US" dirty="0" smtClean="0"/>
              <a:t>Event Name</a:t>
            </a:r>
            <a:endParaRPr lang="en-US" dirty="0"/>
          </a:p>
        </p:txBody>
      </p:sp>
      <p:sp>
        <p:nvSpPr>
          <p:cNvPr id="3" name="Subtitle 2"/>
          <p:cNvSpPr>
            <a:spLocks noGrp="1"/>
          </p:cNvSpPr>
          <p:nvPr userDrawn="1">
            <p:ph type="subTitle" idx="1" hasCustomPrompt="1"/>
          </p:nvPr>
        </p:nvSpPr>
        <p:spPr>
          <a:xfrm>
            <a:off x="4087368" y="4096512"/>
            <a:ext cx="4581144" cy="461665"/>
          </a:xfrm>
        </p:spPr>
        <p:txBody>
          <a:bodyPr>
            <a:noAutofit/>
          </a:bodyPr>
          <a:lstStyle>
            <a:lvl1pPr marL="0" indent="0" algn="r" defTabSz="914363" rtl="0" eaLnBrk="1" latinLnBrk="0" hangingPunct="1">
              <a:lnSpc>
                <a:spcPct val="90000"/>
              </a:lnSpc>
              <a:spcBef>
                <a:spcPts val="0"/>
              </a:spcBef>
              <a:buClr>
                <a:srgbClr val="777777"/>
              </a:buClr>
              <a:buSzPct val="130000"/>
              <a:buFont typeface="Arial" pitchFamily="34" charset="0"/>
              <a:buNone/>
              <a:defRPr lang="en-US" sz="2000" kern="1200" dirty="0">
                <a:gradFill>
                  <a:gsLst>
                    <a:gs pos="0">
                      <a:schemeClr val="bg1">
                        <a:lumMod val="75000"/>
                      </a:schemeClr>
                    </a:gs>
                    <a:gs pos="100000">
                      <a:schemeClr val="bg1">
                        <a:lumMod val="75000"/>
                      </a:schemeClr>
                    </a:gs>
                  </a:gsLst>
                  <a:lin ang="5400000" scaled="0"/>
                </a:gradFill>
                <a:latin typeface="Segoe UI" pitchFamily="34" charset="0"/>
                <a:ea typeface="Segoe UI" pitchFamily="34" charset="0"/>
                <a:cs typeface="Segoe UI" pitchFamily="34" charset="0"/>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Event Date | Location</a:t>
            </a:r>
            <a:endParaRPr lang="en-US" dirty="0"/>
          </a:p>
        </p:txBody>
      </p:sp>
      <p:cxnSp>
        <p:nvCxnSpPr>
          <p:cNvPr id="13" name="Straight Connector 12"/>
          <p:cNvCxnSpPr/>
          <p:nvPr userDrawn="1"/>
        </p:nvCxnSpPr>
        <p:spPr>
          <a:xfrm>
            <a:off x="2752725" y="3981450"/>
            <a:ext cx="5984875" cy="0"/>
          </a:xfrm>
          <a:prstGeom prst="line">
            <a:avLst/>
          </a:prstGeom>
          <a:ln>
            <a:gradFill>
              <a:gsLst>
                <a:gs pos="0">
                  <a:schemeClr val="accent1"/>
                </a:gs>
                <a:gs pos="100000">
                  <a:schemeClr val="accent1">
                    <a:alpha val="0"/>
                  </a:schemeClr>
                </a:gs>
              </a:gsLst>
              <a:lin ang="10800000" scaled="0"/>
            </a:gra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Segoe Semibold" pitchFamily="34" charset="0"/>
              </a:defRPr>
            </a:lvl1pPr>
          </a:lstStyle>
          <a:p>
            <a:pPr lvl="0"/>
            <a:r>
              <a:rPr lang="en-US" smtClean="0"/>
              <a:t>Click to edit Master text styles</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4431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012825"/>
            <a:ext cx="8382000" cy="1618905"/>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2" descr="W:\TRANSFER\MBupload\SERVER-new\Logo\BizTalk\BizTalk\BizTalk_h_rgb_r.png"/>
          <p:cNvPicPr>
            <a:picLocks noChangeAspect="1" noChangeArrowheads="1"/>
          </p:cNvPicPr>
          <p:nvPr/>
        </p:nvPicPr>
        <p:blipFill>
          <a:blip r:embed="rId15"/>
          <a:stretch>
            <a:fillRect/>
          </a:stretch>
        </p:blipFill>
        <p:spPr bwMode="auto">
          <a:xfrm>
            <a:off x="7169165" y="6403987"/>
            <a:ext cx="1908175" cy="353726"/>
          </a:xfrm>
          <a:prstGeom prst="rect">
            <a:avLst/>
          </a:prstGeom>
          <a:noFill/>
        </p:spPr>
      </p:pic>
      <p:pic>
        <p:nvPicPr>
          <p:cNvPr id="5" name="Picture 4" descr="dpelogo_on_gray_background.png"/>
          <p:cNvPicPr>
            <a:picLocks noChangeAspect="1"/>
          </p:cNvPicPr>
          <p:nvPr/>
        </p:nvPicPr>
        <p:blipFill>
          <a:blip r:embed="rId16" cstate="print"/>
          <a:stretch>
            <a:fillRect/>
          </a:stretch>
        </p:blipFill>
        <p:spPr>
          <a:xfrm>
            <a:off x="0" y="6392704"/>
            <a:ext cx="1609211" cy="414494"/>
          </a:xfrm>
          <a:prstGeom prst="rect">
            <a:avLst/>
          </a:prstGeom>
        </p:spPr>
      </p:pic>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26" r:id="rId10"/>
    <p:sldLayoutId id="2147483703" r:id="rId11"/>
    <p:sldLayoutId id="2147483704" r:id="rId12"/>
  </p:sldLayoutIdLst>
  <p:transition>
    <p:fade/>
  </p:transition>
  <p:txStyles>
    <p:titleStyle>
      <a:lvl1pPr algn="l" defTabSz="914363" rtl="0" eaLnBrk="1" latinLnBrk="0" hangingPunct="1">
        <a:lnSpc>
          <a:spcPct val="90000"/>
        </a:lnSpc>
        <a:spcBef>
          <a:spcPct val="0"/>
        </a:spcBef>
        <a:buNone/>
        <a:defRPr lang="en-US" sz="3200" b="0" kern="1200" cap="none" spc="-100" baseline="0" dirty="0" smtClean="0">
          <a:ln w="3175">
            <a:noFill/>
          </a:ln>
          <a:gradFill>
            <a:gsLst>
              <a:gs pos="0">
                <a:schemeClr val="bg1"/>
              </a:gs>
              <a:gs pos="100000">
                <a:schemeClr val="bg1"/>
              </a:gs>
            </a:gsLst>
            <a:lin ang="10800000" scaled="0"/>
          </a:gradFill>
          <a:effectLst/>
          <a:latin typeface="Segoe UI" pitchFamily="34" charset="0"/>
          <a:ea typeface="Segoe UI" pitchFamily="34" charset="0"/>
          <a:cs typeface="Segoe UI" pitchFamily="34" charset="0"/>
        </a:defRPr>
      </a:lvl1pPr>
    </p:titleStyle>
    <p:bodyStyle>
      <a:lvl1pPr marL="342900" indent="-342900" algn="l" defTabSz="914363" rtl="0" eaLnBrk="1" latinLnBrk="0" hangingPunct="1">
        <a:lnSpc>
          <a:spcPct val="90000"/>
        </a:lnSpc>
        <a:spcBef>
          <a:spcPct val="20000"/>
        </a:spcBef>
        <a:buClr>
          <a:schemeClr val="bg1"/>
        </a:buClr>
        <a:buSzPct val="100000"/>
        <a:buFont typeface="Arial" pitchFamily="34" charset="0"/>
        <a:buChar char="•"/>
        <a:defRPr sz="2400" kern="1200">
          <a:gradFill>
            <a:gsLst>
              <a:gs pos="0">
                <a:schemeClr val="bg1"/>
              </a:gs>
              <a:gs pos="100000">
                <a:schemeClr val="bg1"/>
              </a:gs>
            </a:gsLst>
            <a:lin ang="5400000" scaled="0"/>
          </a:gradFill>
          <a:latin typeface="Segoe UI" pitchFamily="34" charset="0"/>
          <a:ea typeface="Segoe UI" pitchFamily="34" charset="0"/>
          <a:cs typeface="Segoe UI" pitchFamily="34" charset="0"/>
        </a:defRPr>
      </a:lvl1pPr>
      <a:lvl2pPr marL="628650" indent="-285750" algn="l" defTabSz="914363" rtl="0" eaLnBrk="1" latinLnBrk="0" hangingPunct="1">
        <a:lnSpc>
          <a:spcPct val="90000"/>
        </a:lnSpc>
        <a:spcBef>
          <a:spcPct val="20000"/>
        </a:spcBef>
        <a:buClr>
          <a:schemeClr val="bg1"/>
        </a:buClr>
        <a:buFont typeface="Segoe" pitchFamily="34" charset="0"/>
        <a:buChar char="−"/>
        <a:defRPr sz="2000" kern="1200">
          <a:gradFill>
            <a:gsLst>
              <a:gs pos="0">
                <a:schemeClr val="bg1"/>
              </a:gs>
              <a:gs pos="100000">
                <a:schemeClr val="bg1"/>
              </a:gs>
            </a:gsLst>
            <a:lin ang="5400000" scaled="0"/>
          </a:gradFill>
          <a:latin typeface="Segoe UI" pitchFamily="34" charset="0"/>
          <a:ea typeface="Segoe UI" pitchFamily="34" charset="0"/>
          <a:cs typeface="Segoe UI" pitchFamily="34" charset="0"/>
        </a:defRPr>
      </a:lvl2pPr>
      <a:lvl3pPr marL="914400" indent="-285750" algn="l" defTabSz="914363" rtl="0" eaLnBrk="1" latinLnBrk="0" hangingPunct="1">
        <a:lnSpc>
          <a:spcPct val="90000"/>
        </a:lnSpc>
        <a:spcBef>
          <a:spcPct val="20000"/>
        </a:spcBef>
        <a:buClr>
          <a:schemeClr val="bg1"/>
        </a:buClr>
        <a:buFont typeface="Segoe" pitchFamily="34" charset="0"/>
        <a:buChar char="−"/>
        <a:defRPr sz="1800" kern="1200">
          <a:gradFill>
            <a:gsLst>
              <a:gs pos="0">
                <a:schemeClr val="bg1"/>
              </a:gs>
              <a:gs pos="100000">
                <a:schemeClr val="bg1"/>
              </a:gs>
            </a:gsLst>
            <a:lin ang="5400000" scaled="0"/>
          </a:gradFill>
          <a:latin typeface="Segoe UI" pitchFamily="34" charset="0"/>
          <a:ea typeface="Segoe UI" pitchFamily="34" charset="0"/>
          <a:cs typeface="Segoe UI" pitchFamily="34" charset="0"/>
        </a:defRPr>
      </a:lvl3pPr>
      <a:lvl4pPr marL="1200150" indent="-285750" algn="l" defTabSz="914363" rtl="0" eaLnBrk="1" latinLnBrk="0" hangingPunct="1">
        <a:lnSpc>
          <a:spcPct val="90000"/>
        </a:lnSpc>
        <a:spcBef>
          <a:spcPct val="20000"/>
        </a:spcBef>
        <a:buClr>
          <a:schemeClr val="bg1"/>
        </a:buClr>
        <a:buFont typeface="Segoe" pitchFamily="34" charset="0"/>
        <a:buChar char="−"/>
        <a:defRPr sz="1800" kern="1200">
          <a:gradFill>
            <a:gsLst>
              <a:gs pos="0">
                <a:schemeClr val="bg1"/>
              </a:gs>
              <a:gs pos="100000">
                <a:schemeClr val="bg1"/>
              </a:gs>
            </a:gsLst>
            <a:lin ang="5400000" scaled="0"/>
          </a:gradFill>
          <a:latin typeface="Segoe UI" pitchFamily="34" charset="0"/>
          <a:ea typeface="Segoe UI" pitchFamily="34" charset="0"/>
          <a:cs typeface="Segoe UI" pitchFamily="34" charset="0"/>
        </a:defRPr>
      </a:lvl4pPr>
      <a:lvl5pPr marL="1485900" indent="-285750" algn="l" defTabSz="914363" rtl="0" eaLnBrk="1" latinLnBrk="0" hangingPunct="1">
        <a:lnSpc>
          <a:spcPct val="90000"/>
        </a:lnSpc>
        <a:spcBef>
          <a:spcPct val="20000"/>
        </a:spcBef>
        <a:buClr>
          <a:schemeClr val="bg1"/>
        </a:buClr>
        <a:buFont typeface="Segoe" pitchFamily="34" charset="0"/>
        <a:buChar char="−"/>
        <a:defRPr sz="1800" kern="1200">
          <a:gradFill>
            <a:gsLst>
              <a:gs pos="0">
                <a:schemeClr val="bg1"/>
              </a:gs>
              <a:gs pos="100000">
                <a:schemeClr val="bg1"/>
              </a:gs>
            </a:gsLst>
            <a:lin ang="5400000" scaled="0"/>
          </a:gradFill>
          <a:latin typeface="Segoe UI" pitchFamily="34" charset="0"/>
          <a:ea typeface="Segoe UI" pitchFamily="34" charset="0"/>
          <a:cs typeface="Segoe UI" pitchFamily="34"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443198"/>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Lst>
  <p:transition>
    <p:fade/>
  </p:transition>
  <p:txStyles>
    <p:titleStyle>
      <a:lvl1pPr algn="l" defTabSz="914363" rtl="0" eaLnBrk="1" latinLnBrk="0" hangingPunct="1">
        <a:lnSpc>
          <a:spcPct val="90000"/>
        </a:lnSpc>
        <a:spcBef>
          <a:spcPct val="0"/>
        </a:spcBef>
        <a:buNone/>
        <a:defRPr lang="en-US" sz="3200" b="0" kern="1200" cap="none" spc="-100" baseline="0" dirty="0">
          <a:ln w="3175">
            <a:noFill/>
          </a:ln>
          <a:solidFill>
            <a:schemeClr val="bg1"/>
          </a:solidFill>
          <a:effectLst/>
          <a:latin typeface="Segoe UI" pitchFamily="34" charset="0"/>
          <a:ea typeface="Segoe UI" pitchFamily="34" charset="0"/>
          <a:cs typeface="Segoe UI" pitchFamily="34"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5.png"/><Relationship Id="rId10" Type="http://schemas.openxmlformats.org/officeDocument/2006/relationships/image" Target="../media/image18.jpeg"/><Relationship Id="rId4" Type="http://schemas.openxmlformats.org/officeDocument/2006/relationships/image" Target="../media/image8.png"/><Relationship Id="rId9"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ctrTitle"/>
          </p:nvPr>
        </p:nvSpPr>
        <p:spPr>
          <a:xfrm>
            <a:off x="883737" y="2514887"/>
            <a:ext cx="7772400" cy="933163"/>
          </a:xfrm>
        </p:spPr>
        <p:txBody>
          <a:bodyPr>
            <a:normAutofit fontScale="90000"/>
          </a:bodyPr>
          <a:lstStyle/>
          <a:p>
            <a:pPr defTabSz="914363">
              <a:lnSpc>
                <a:spcPct val="90000"/>
              </a:lnSpc>
              <a:defRPr/>
            </a:pPr>
            <a:r>
              <a:rPr lang="en-US" spc="-150" dirty="0" smtClean="0">
                <a:ln w="3175">
                  <a:noFill/>
                </a:ln>
                <a:gradFill flip="none" rotWithShape="1">
                  <a:gsLst>
                    <a:gs pos="42000">
                      <a:srgbClr val="FFFFFF"/>
                    </a:gs>
                    <a:gs pos="80000">
                      <a:srgbClr val="9F9F9F"/>
                    </a:gs>
                  </a:gsLst>
                  <a:lin ang="5400000" scaled="0"/>
                  <a:tileRect/>
                </a:gradFill>
                <a:effectLst>
                  <a:outerShdw blurRad="50800" dist="38100" dir="2700000" algn="tl" rotWithShape="0">
                    <a:prstClr val="black">
                      <a:alpha val="40000"/>
                    </a:prstClr>
                  </a:outerShdw>
                </a:effectLst>
                <a:cs typeface="Arial" charset="0"/>
              </a:rPr>
              <a:t>Application and Multi-Server Management</a:t>
            </a:r>
            <a:br>
              <a:rPr lang="en-US" spc="-150" dirty="0" smtClean="0">
                <a:ln w="3175">
                  <a:noFill/>
                </a:ln>
                <a:gradFill flip="none" rotWithShape="1">
                  <a:gsLst>
                    <a:gs pos="42000">
                      <a:srgbClr val="FFFFFF"/>
                    </a:gs>
                    <a:gs pos="80000">
                      <a:srgbClr val="9F9F9F"/>
                    </a:gs>
                  </a:gsLst>
                  <a:lin ang="5400000" scaled="0"/>
                  <a:tileRect/>
                </a:gradFill>
                <a:effectLst>
                  <a:outerShdw blurRad="50800" dist="38100" dir="2700000" algn="tl" rotWithShape="0">
                    <a:prstClr val="black">
                      <a:alpha val="40000"/>
                    </a:prstClr>
                  </a:outerShdw>
                </a:effectLst>
                <a:cs typeface="Arial" charset="0"/>
              </a:rPr>
            </a:br>
            <a:r>
              <a:rPr lang="en-US" sz="2700" spc="-150" dirty="0" smtClean="0">
                <a:ln w="3175">
                  <a:noFill/>
                </a:ln>
                <a:gradFill flip="none" rotWithShape="1">
                  <a:gsLst>
                    <a:gs pos="42000">
                      <a:srgbClr val="FFFFFF"/>
                    </a:gs>
                    <a:gs pos="80000">
                      <a:srgbClr val="9F9F9F"/>
                    </a:gs>
                  </a:gsLst>
                  <a:lin ang="5400000" scaled="0"/>
                  <a:tileRect/>
                </a:gradFill>
                <a:effectLst>
                  <a:outerShdw blurRad="50800" dist="38100" dir="2700000" algn="tl" rotWithShape="0">
                    <a:prstClr val="black">
                      <a:alpha val="40000"/>
                    </a:prstClr>
                  </a:outerShdw>
                </a:effectLst>
                <a:cs typeface="Arial" charset="0"/>
              </a:rPr>
              <a:t/>
            </a:r>
            <a:br>
              <a:rPr lang="en-US" sz="2700" spc="-150" dirty="0" smtClean="0">
                <a:ln w="3175">
                  <a:noFill/>
                </a:ln>
                <a:gradFill flip="none" rotWithShape="1">
                  <a:gsLst>
                    <a:gs pos="42000">
                      <a:srgbClr val="FFFFFF"/>
                    </a:gs>
                    <a:gs pos="80000">
                      <a:srgbClr val="9F9F9F"/>
                    </a:gs>
                  </a:gsLst>
                  <a:lin ang="5400000" scaled="0"/>
                  <a:tileRect/>
                </a:gradFill>
                <a:effectLst>
                  <a:outerShdw blurRad="50800" dist="38100" dir="2700000" algn="tl" rotWithShape="0">
                    <a:prstClr val="black">
                      <a:alpha val="40000"/>
                    </a:prstClr>
                  </a:outerShdw>
                </a:effectLst>
                <a:cs typeface="Arial" charset="0"/>
              </a:rPr>
            </a:br>
            <a:endParaRPr lang="en-US" sz="2700" spc="-150" dirty="0" smtClean="0">
              <a:ln w="3175">
                <a:noFill/>
              </a:ln>
              <a:gradFill flip="none" rotWithShape="1">
                <a:gsLst>
                  <a:gs pos="42000">
                    <a:srgbClr val="FFFFFF"/>
                  </a:gs>
                  <a:gs pos="80000">
                    <a:srgbClr val="9F9F9F"/>
                  </a:gs>
                </a:gsLst>
                <a:lin ang="5400000" scaled="0"/>
                <a:tileRect/>
              </a:gradFill>
              <a:effectLst>
                <a:outerShdw blurRad="50800" dist="38100" dir="2700000" algn="tl" rotWithShape="0">
                  <a:prstClr val="black">
                    <a:alpha val="40000"/>
                  </a:prstClr>
                </a:outerShdw>
              </a:effectLst>
              <a:cs typeface="Arial" charset="0"/>
            </a:endParaRPr>
          </a:p>
        </p:txBody>
      </p:sp>
      <p:sp>
        <p:nvSpPr>
          <p:cNvPr id="8" name="Subtitle 7"/>
          <p:cNvSpPr>
            <a:spLocks noGrp="1"/>
          </p:cNvSpPr>
          <p:nvPr>
            <p:ph type="subTitle" idx="1"/>
          </p:nvPr>
        </p:nvSpPr>
        <p:spPr>
          <a:xfrm>
            <a:off x="5402762" y="4050248"/>
            <a:ext cx="3244241" cy="1392477"/>
          </a:xfrm>
        </p:spPr>
        <p:txBody>
          <a:bodyPr>
            <a:normAutofit/>
          </a:bodyPr>
          <a:lstStyle/>
          <a:p>
            <a:r>
              <a:rPr lang="en-US" dirty="0" smtClean="0"/>
              <a:t>Cristian Lefter</a:t>
            </a:r>
            <a:br>
              <a:rPr lang="en-US" dirty="0" smtClean="0"/>
            </a:br>
            <a:r>
              <a:rPr lang="en-US" dirty="0" smtClean="0"/>
              <a:t>SQL Server MVP </a:t>
            </a:r>
            <a:br>
              <a:rPr lang="en-US" dirty="0" smtClean="0"/>
            </a:br>
            <a:endParaRPr lang="en-US" dirty="0" smtClean="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Agenda</a:t>
            </a:r>
            <a:endParaRPr lang="en-AU" dirty="0"/>
          </a:p>
        </p:txBody>
      </p:sp>
      <p:sp>
        <p:nvSpPr>
          <p:cNvPr id="5" name="Content Placeholder 4"/>
          <p:cNvSpPr>
            <a:spLocks noGrp="1"/>
          </p:cNvSpPr>
          <p:nvPr>
            <p:ph idx="1"/>
          </p:nvPr>
        </p:nvSpPr>
        <p:spPr>
          <a:xfrm>
            <a:off x="381000" y="1011238"/>
            <a:ext cx="8382000" cy="738664"/>
          </a:xfrm>
        </p:spPr>
        <p:txBody>
          <a:bodyPr/>
          <a:lstStyle/>
          <a:p>
            <a:r>
              <a:rPr lang="en-AU" dirty="0" smtClean="0">
                <a:solidFill>
                  <a:srgbClr val="FFFFFF"/>
                </a:solidFill>
              </a:rPr>
              <a:t>Introducing Application and Multi-Server Management</a:t>
            </a:r>
          </a:p>
          <a:p>
            <a:r>
              <a:rPr lang="en-AU" dirty="0" smtClean="0"/>
              <a:t>Working with Data-Tier Applications</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30188"/>
            <a:ext cx="8382000" cy="886397"/>
          </a:xfrm>
        </p:spPr>
        <p:txBody>
          <a:bodyPr/>
          <a:lstStyle/>
          <a:p>
            <a:r>
              <a:rPr lang="en-AU" dirty="0">
                <a:solidFill>
                  <a:srgbClr val="FFFFFF"/>
                </a:solidFill>
              </a:rPr>
              <a:t>Introducing Application and Multi-Server </a:t>
            </a:r>
            <a:r>
              <a:rPr lang="en-AU" dirty="0" smtClean="0">
                <a:solidFill>
                  <a:srgbClr val="FFFFFF"/>
                </a:solidFill>
              </a:rPr>
              <a:t>Management</a:t>
            </a:r>
            <a:endParaRPr lang="en-US"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3850"/>
            <a:ext cx="8382000" cy="553998"/>
          </a:xfrm>
        </p:spPr>
        <p:txBody>
          <a:bodyPr>
            <a:normAutofit/>
          </a:bodyPr>
          <a:lstStyle/>
          <a:p>
            <a:r>
              <a:rPr lang="en-US" dirty="0"/>
              <a:t>SQL Server Management </a:t>
            </a:r>
            <a:r>
              <a:rPr smtClean="0"/>
              <a:t>Trends</a:t>
            </a:r>
            <a:endParaRPr lang="en-US" dirty="0"/>
          </a:p>
        </p:txBody>
      </p:sp>
      <p:grpSp>
        <p:nvGrpSpPr>
          <p:cNvPr id="3" name="Group 35"/>
          <p:cNvGrpSpPr/>
          <p:nvPr/>
        </p:nvGrpSpPr>
        <p:grpSpPr>
          <a:xfrm>
            <a:off x="879177" y="2181726"/>
            <a:ext cx="7478760" cy="2546818"/>
            <a:chOff x="510209" y="3332286"/>
            <a:chExt cx="4091609" cy="1444384"/>
          </a:xfrm>
        </p:grpSpPr>
        <p:sp>
          <p:nvSpPr>
            <p:cNvPr id="50" name="TextBox 49"/>
            <p:cNvSpPr txBox="1"/>
            <p:nvPr/>
          </p:nvSpPr>
          <p:spPr>
            <a:xfrm>
              <a:off x="2370074" y="3332286"/>
              <a:ext cx="117271" cy="172049"/>
            </a:xfrm>
            <a:prstGeom prst="rect">
              <a:avLst/>
            </a:prstGeom>
            <a:noFill/>
          </p:spPr>
          <p:txBody>
            <a:bodyPr wrap="none" rtlCol="0">
              <a:spAutoFit/>
            </a:bodyPr>
            <a:lstStyle/>
            <a:p>
              <a:endParaRPr lang="en-US" sz="1000" dirty="0"/>
            </a:p>
          </p:txBody>
        </p:sp>
        <p:grpSp>
          <p:nvGrpSpPr>
            <p:cNvPr id="4" name="Group 23"/>
            <p:cNvGrpSpPr/>
            <p:nvPr/>
          </p:nvGrpSpPr>
          <p:grpSpPr>
            <a:xfrm>
              <a:off x="510209" y="3386282"/>
              <a:ext cx="4091609" cy="1390388"/>
              <a:chOff x="510209" y="3386282"/>
              <a:chExt cx="4091609" cy="1390388"/>
            </a:xfrm>
          </p:grpSpPr>
          <p:cxnSp>
            <p:nvCxnSpPr>
              <p:cNvPr id="58" name="Straight Arrow Connector 57"/>
              <p:cNvCxnSpPr/>
              <p:nvPr/>
            </p:nvCxnSpPr>
            <p:spPr>
              <a:xfrm flipV="1">
                <a:off x="510209" y="3386282"/>
                <a:ext cx="4091609" cy="1390388"/>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rot="20462184">
                <a:off x="1730193" y="3836908"/>
                <a:ext cx="1612127" cy="208149"/>
              </a:xfrm>
              <a:prstGeom prst="rect">
                <a:avLst/>
              </a:prstGeom>
              <a:noFill/>
            </p:spPr>
            <p:txBody>
              <a:bodyPr wrap="none" rtlCol="0">
                <a:spAutoFit/>
              </a:bodyPr>
              <a:lstStyle/>
              <a:p>
                <a:r>
                  <a:rPr lang="en-US" dirty="0" smtClean="0">
                    <a:solidFill>
                      <a:schemeClr val="bg2"/>
                    </a:solidFill>
                  </a:rPr>
                  <a:t>Number of database apps</a:t>
                </a:r>
                <a:endParaRPr lang="en-US" dirty="0">
                  <a:solidFill>
                    <a:schemeClr val="bg2"/>
                  </a:solidFill>
                </a:endParaRPr>
              </a:p>
            </p:txBody>
          </p:sp>
        </p:grpSp>
      </p:grpSp>
      <p:grpSp>
        <p:nvGrpSpPr>
          <p:cNvPr id="5" name="Group 34"/>
          <p:cNvGrpSpPr/>
          <p:nvPr/>
        </p:nvGrpSpPr>
        <p:grpSpPr>
          <a:xfrm>
            <a:off x="906205" y="3930315"/>
            <a:ext cx="7275269" cy="1226022"/>
            <a:chOff x="553278" y="4145949"/>
            <a:chExt cx="4091609" cy="737674"/>
          </a:xfrm>
        </p:grpSpPr>
        <p:pic>
          <p:nvPicPr>
            <p:cNvPr id="47" name="Picture 3" descr="E:\DVD27\Artwork_Imagery\HARDWARE_IMAGERY\Illustration - Misc Hardware\XML Icons\User yellow.png"/>
            <p:cNvPicPr>
              <a:picLocks noChangeAspect="1" noChangeArrowheads="1"/>
            </p:cNvPicPr>
            <p:nvPr/>
          </p:nvPicPr>
          <p:blipFill>
            <a:blip r:embed="rId3" cstate="print"/>
            <a:srcRect/>
            <a:stretch>
              <a:fillRect/>
            </a:stretch>
          </p:blipFill>
          <p:spPr bwMode="auto">
            <a:xfrm>
              <a:off x="2629095" y="4145949"/>
              <a:ext cx="237024" cy="321213"/>
            </a:xfrm>
            <a:prstGeom prst="rect">
              <a:avLst/>
            </a:prstGeom>
            <a:noFill/>
          </p:spPr>
        </p:pic>
        <p:grpSp>
          <p:nvGrpSpPr>
            <p:cNvPr id="6" name="Group 18"/>
            <p:cNvGrpSpPr/>
            <p:nvPr/>
          </p:nvGrpSpPr>
          <p:grpSpPr>
            <a:xfrm>
              <a:off x="553278" y="4470263"/>
              <a:ext cx="4091609" cy="413360"/>
              <a:chOff x="553278" y="4470263"/>
              <a:chExt cx="4091609" cy="413360"/>
            </a:xfrm>
          </p:grpSpPr>
          <p:cxnSp>
            <p:nvCxnSpPr>
              <p:cNvPr id="61" name="Straight Arrow Connector 60"/>
              <p:cNvCxnSpPr/>
              <p:nvPr/>
            </p:nvCxnSpPr>
            <p:spPr>
              <a:xfrm flipV="1">
                <a:off x="553278" y="4509288"/>
                <a:ext cx="4091609" cy="374335"/>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rot="21275575">
                <a:off x="2012471" y="4470263"/>
                <a:ext cx="1077507" cy="222220"/>
              </a:xfrm>
              <a:prstGeom prst="rect">
                <a:avLst/>
              </a:prstGeom>
              <a:noFill/>
            </p:spPr>
            <p:txBody>
              <a:bodyPr wrap="none" rtlCol="0">
                <a:spAutoFit/>
              </a:bodyPr>
              <a:lstStyle/>
              <a:p>
                <a:r>
                  <a:rPr lang="en-US" dirty="0" smtClean="0">
                    <a:solidFill>
                      <a:schemeClr val="bg2"/>
                    </a:solidFill>
                  </a:rPr>
                  <a:t>Number of DBAs</a:t>
                </a:r>
                <a:endParaRPr lang="en-US" dirty="0">
                  <a:solidFill>
                    <a:schemeClr val="bg2"/>
                  </a:solidFill>
                </a:endParaRPr>
              </a:p>
            </p:txBody>
          </p:sp>
        </p:grpSp>
      </p:grpSp>
      <p:sp>
        <p:nvSpPr>
          <p:cNvPr id="65" name="TextBox 64"/>
          <p:cNvSpPr txBox="1"/>
          <p:nvPr/>
        </p:nvSpPr>
        <p:spPr>
          <a:xfrm>
            <a:off x="673768" y="5646821"/>
            <a:ext cx="1138990" cy="369332"/>
          </a:xfrm>
          <a:prstGeom prst="rect">
            <a:avLst/>
          </a:prstGeom>
          <a:noFill/>
        </p:spPr>
        <p:txBody>
          <a:bodyPr wrap="square" rtlCol="0">
            <a:spAutoFit/>
          </a:bodyPr>
          <a:lstStyle/>
          <a:p>
            <a:r>
              <a:rPr lang="en-US" dirty="0" smtClean="0">
                <a:solidFill>
                  <a:schemeClr val="bg2"/>
                </a:solidFill>
              </a:rPr>
              <a:t>1990</a:t>
            </a:r>
            <a:endParaRPr lang="en-US" dirty="0">
              <a:solidFill>
                <a:schemeClr val="bg2"/>
              </a:solidFill>
            </a:endParaRPr>
          </a:p>
        </p:txBody>
      </p:sp>
      <p:sp>
        <p:nvSpPr>
          <p:cNvPr id="66" name="TextBox 65"/>
          <p:cNvSpPr txBox="1"/>
          <p:nvPr/>
        </p:nvSpPr>
        <p:spPr>
          <a:xfrm>
            <a:off x="4299284" y="5662863"/>
            <a:ext cx="850232" cy="369332"/>
          </a:xfrm>
          <a:prstGeom prst="rect">
            <a:avLst/>
          </a:prstGeom>
          <a:noFill/>
        </p:spPr>
        <p:txBody>
          <a:bodyPr wrap="square" rtlCol="0">
            <a:spAutoFit/>
          </a:bodyPr>
          <a:lstStyle/>
          <a:p>
            <a:r>
              <a:rPr lang="en-US" dirty="0" smtClean="0">
                <a:solidFill>
                  <a:schemeClr val="bg2"/>
                </a:solidFill>
              </a:rPr>
              <a:t>2000</a:t>
            </a:r>
            <a:endParaRPr lang="en-US" dirty="0">
              <a:solidFill>
                <a:schemeClr val="bg2"/>
              </a:solidFill>
            </a:endParaRPr>
          </a:p>
        </p:txBody>
      </p:sp>
      <p:sp>
        <p:nvSpPr>
          <p:cNvPr id="67" name="TextBox 66"/>
          <p:cNvSpPr txBox="1"/>
          <p:nvPr/>
        </p:nvSpPr>
        <p:spPr>
          <a:xfrm>
            <a:off x="7892716" y="5630779"/>
            <a:ext cx="818147" cy="369332"/>
          </a:xfrm>
          <a:prstGeom prst="rect">
            <a:avLst/>
          </a:prstGeom>
          <a:noFill/>
        </p:spPr>
        <p:txBody>
          <a:bodyPr wrap="square" rtlCol="0">
            <a:spAutoFit/>
          </a:bodyPr>
          <a:lstStyle/>
          <a:p>
            <a:r>
              <a:rPr lang="en-US" dirty="0" smtClean="0">
                <a:solidFill>
                  <a:schemeClr val="bg2"/>
                </a:solidFill>
              </a:rPr>
              <a:t>2010</a:t>
            </a:r>
            <a:endParaRPr lang="en-US" dirty="0">
              <a:solidFill>
                <a:schemeClr val="bg2"/>
              </a:solidFill>
            </a:endParaRPr>
          </a:p>
        </p:txBody>
      </p:sp>
      <p:grpSp>
        <p:nvGrpSpPr>
          <p:cNvPr id="7" name="Group 36"/>
          <p:cNvGrpSpPr/>
          <p:nvPr/>
        </p:nvGrpSpPr>
        <p:grpSpPr>
          <a:xfrm>
            <a:off x="771938" y="352926"/>
            <a:ext cx="7120777" cy="4140329"/>
            <a:chOff x="467139" y="1863969"/>
            <a:chExt cx="4025730" cy="2805749"/>
          </a:xfrm>
        </p:grpSpPr>
        <p:pic>
          <p:nvPicPr>
            <p:cNvPr id="46" name="Picture 5" descr="\\eventsql\dvd\Online_ART\DVD_ART35\Artwork_Imagery\Icons - Illustrations\_VIRTUALIZATION ICONS\server.png"/>
            <p:cNvPicPr>
              <a:picLocks noChangeAspect="1" noChangeArrowheads="1"/>
            </p:cNvPicPr>
            <p:nvPr/>
          </p:nvPicPr>
          <p:blipFill>
            <a:blip r:embed="rId4" cstate="print"/>
            <a:stretch>
              <a:fillRect/>
            </a:stretch>
          </p:blipFill>
          <p:spPr bwMode="auto">
            <a:xfrm>
              <a:off x="1899021" y="2495187"/>
              <a:ext cx="350411" cy="518654"/>
            </a:xfrm>
            <a:prstGeom prst="rect">
              <a:avLst/>
            </a:prstGeom>
            <a:noFill/>
          </p:spPr>
        </p:pic>
        <p:grpSp>
          <p:nvGrpSpPr>
            <p:cNvPr id="8" name="Group 24"/>
            <p:cNvGrpSpPr/>
            <p:nvPr/>
          </p:nvGrpSpPr>
          <p:grpSpPr>
            <a:xfrm>
              <a:off x="467139" y="1863969"/>
              <a:ext cx="4025730" cy="2805749"/>
              <a:chOff x="467139" y="2209800"/>
              <a:chExt cx="3531704" cy="2459918"/>
            </a:xfrm>
          </p:grpSpPr>
          <p:cxnSp>
            <p:nvCxnSpPr>
              <p:cNvPr id="69" name="Straight Arrow Connector 68"/>
              <p:cNvCxnSpPr/>
              <p:nvPr/>
            </p:nvCxnSpPr>
            <p:spPr>
              <a:xfrm flipV="1">
                <a:off x="467139" y="2209800"/>
                <a:ext cx="3531704" cy="2459918"/>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rot="19805381">
                <a:off x="1306674" y="3165598"/>
                <a:ext cx="1761719" cy="219433"/>
              </a:xfrm>
              <a:prstGeom prst="rect">
                <a:avLst/>
              </a:prstGeom>
              <a:noFill/>
            </p:spPr>
            <p:txBody>
              <a:bodyPr wrap="square" rtlCol="0">
                <a:spAutoFit/>
              </a:bodyPr>
              <a:lstStyle/>
              <a:p>
                <a:r>
                  <a:rPr lang="en-US" dirty="0" smtClean="0">
                    <a:solidFill>
                      <a:schemeClr val="bg2"/>
                    </a:solidFill>
                  </a:rPr>
                  <a:t>Hardware computing capacity</a:t>
                </a:r>
                <a:endParaRPr lang="en-US" dirty="0">
                  <a:solidFill>
                    <a:schemeClr val="bg2"/>
                  </a:solidFill>
                </a:endParaRPr>
              </a:p>
            </p:txBody>
          </p:sp>
        </p:grpSp>
      </p:grpSp>
      <p:sp>
        <p:nvSpPr>
          <p:cNvPr id="71" name="Cloud 70"/>
          <p:cNvSpPr/>
          <p:nvPr/>
        </p:nvSpPr>
        <p:spPr>
          <a:xfrm>
            <a:off x="6047874" y="1331496"/>
            <a:ext cx="2182605" cy="877842"/>
          </a:xfrm>
          <a:prstGeom prst="cloud">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D70023"/>
                </a:solidFill>
              </a:rPr>
              <a:t>Under-utilized hardware</a:t>
            </a:r>
            <a:endParaRPr lang="en-US" sz="1400" dirty="0">
              <a:solidFill>
                <a:srgbClr val="D70023"/>
              </a:solidFill>
            </a:endParaRPr>
          </a:p>
        </p:txBody>
      </p:sp>
      <p:sp>
        <p:nvSpPr>
          <p:cNvPr id="72" name="Cloud 71"/>
          <p:cNvSpPr/>
          <p:nvPr/>
        </p:nvSpPr>
        <p:spPr>
          <a:xfrm>
            <a:off x="5999747" y="3336758"/>
            <a:ext cx="2177144" cy="1046175"/>
          </a:xfrm>
          <a:prstGeom prst="cloud">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D70023"/>
                </a:solidFill>
              </a:rPr>
              <a:t>Overburdened administrators</a:t>
            </a:r>
          </a:p>
        </p:txBody>
      </p:sp>
      <p:cxnSp>
        <p:nvCxnSpPr>
          <p:cNvPr id="75" name="Straight Connector 74"/>
          <p:cNvCxnSpPr/>
          <p:nvPr/>
        </p:nvCxnSpPr>
        <p:spPr>
          <a:xfrm rot="16200000" flipV="1">
            <a:off x="-1925052" y="3304675"/>
            <a:ext cx="4555960" cy="2"/>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331694" y="5534526"/>
            <a:ext cx="8138538" cy="32085"/>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07/7/12/main" xmlns="" val="11695882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2000"/>
                                        <p:tgtEl>
                                          <p:spTgt spid="7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2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Challenges: Management</a:t>
            </a:r>
            <a:endParaRPr lang="en-AU" dirty="0"/>
          </a:p>
        </p:txBody>
      </p:sp>
      <p:sp>
        <p:nvSpPr>
          <p:cNvPr id="3" name="Text Placeholder 2"/>
          <p:cNvSpPr>
            <a:spLocks noGrp="1"/>
          </p:cNvSpPr>
          <p:nvPr>
            <p:ph type="body" sz="quarter" idx="10"/>
          </p:nvPr>
        </p:nvSpPr>
        <p:spPr>
          <a:xfrm>
            <a:off x="381000" y="1411551"/>
            <a:ext cx="8382000" cy="4540069"/>
          </a:xfrm>
        </p:spPr>
        <p:txBody>
          <a:bodyPr/>
          <a:lstStyle/>
          <a:p>
            <a:r>
              <a:rPr lang="en-AU" dirty="0" smtClean="0"/>
              <a:t>Ever-increasing number of servers and applications</a:t>
            </a:r>
          </a:p>
          <a:p>
            <a:r>
              <a:rPr lang="en-AU" dirty="0" smtClean="0"/>
              <a:t>Lack of enterprise-wide view of SQL Server health</a:t>
            </a:r>
          </a:p>
          <a:p>
            <a:pPr lvl="1"/>
            <a:r>
              <a:rPr lang="en-AU" dirty="0" smtClean="0"/>
              <a:t>Server/instance</a:t>
            </a:r>
          </a:p>
          <a:p>
            <a:pPr lvl="1"/>
            <a:r>
              <a:rPr lang="en-AU" dirty="0" smtClean="0"/>
              <a:t>Application</a:t>
            </a:r>
          </a:p>
          <a:p>
            <a:r>
              <a:rPr lang="en-AU" dirty="0" smtClean="0"/>
              <a:t>Difficult resource planning</a:t>
            </a:r>
          </a:p>
          <a:p>
            <a:endParaRPr lang="en-AU" dirty="0" smtClean="0"/>
          </a:p>
          <a:p>
            <a:endParaRPr lang="en-AU" dirty="0" smtClean="0"/>
          </a:p>
          <a:p>
            <a:endParaRPr lang="en-AU"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Challenges: Development</a:t>
            </a:r>
            <a:endParaRPr lang="en-AU" dirty="0"/>
          </a:p>
        </p:txBody>
      </p:sp>
      <p:sp>
        <p:nvSpPr>
          <p:cNvPr id="3" name="Text Placeholder 2"/>
          <p:cNvSpPr>
            <a:spLocks noGrp="1"/>
          </p:cNvSpPr>
          <p:nvPr>
            <p:ph type="body" sz="quarter" idx="10"/>
          </p:nvPr>
        </p:nvSpPr>
        <p:spPr>
          <a:xfrm>
            <a:off x="381000" y="1411551"/>
            <a:ext cx="8382000" cy="4540069"/>
          </a:xfrm>
        </p:spPr>
        <p:txBody>
          <a:bodyPr/>
          <a:lstStyle/>
          <a:p>
            <a:r>
              <a:rPr lang="en-AU" dirty="0" smtClean="0"/>
              <a:t>Limited T-SQL development tooling in earlier Visual Studio versions</a:t>
            </a:r>
          </a:p>
          <a:p>
            <a:r>
              <a:rPr lang="en-AU" dirty="0" smtClean="0"/>
              <a:t>Difficult deployment</a:t>
            </a:r>
          </a:p>
          <a:p>
            <a:pPr lvl="1"/>
            <a:r>
              <a:rPr lang="en-AU" dirty="0" smtClean="0"/>
              <a:t>Need to package applications with databases</a:t>
            </a:r>
          </a:p>
          <a:p>
            <a:pPr lvl="1"/>
            <a:r>
              <a:rPr lang="en-AU" dirty="0" smtClean="0"/>
              <a:t>Need to record deployment intent</a:t>
            </a:r>
          </a:p>
          <a:p>
            <a:pPr lvl="1"/>
            <a:r>
              <a:rPr lang="en-AU" dirty="0" smtClean="0"/>
              <a:t>Handing off T-SQL scripts is error-prone</a:t>
            </a:r>
          </a:p>
          <a:p>
            <a:pPr lvl="1"/>
            <a:r>
              <a:rPr lang="en-AU" dirty="0" smtClean="0"/>
              <a:t>Upgrades are challenging</a:t>
            </a:r>
          </a:p>
          <a:p>
            <a:endParaRPr lang="en-AU" dirty="0" smtClean="0"/>
          </a:p>
          <a:p>
            <a:endParaRPr lang="en-AU"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Application and Multi-Server Management</a:t>
            </a:r>
            <a:endParaRPr lang="en-AU" dirty="0"/>
          </a:p>
        </p:txBody>
      </p:sp>
      <p:sp>
        <p:nvSpPr>
          <p:cNvPr id="3" name="Text Placeholder 2"/>
          <p:cNvSpPr>
            <a:spLocks noGrp="1"/>
          </p:cNvSpPr>
          <p:nvPr>
            <p:ph type="body" sz="quarter" idx="10"/>
          </p:nvPr>
        </p:nvSpPr>
        <p:spPr>
          <a:xfrm>
            <a:off x="381000" y="1411552"/>
            <a:ext cx="8382000" cy="4452800"/>
          </a:xfrm>
        </p:spPr>
        <p:txBody>
          <a:bodyPr>
            <a:normAutofit/>
          </a:bodyPr>
          <a:lstStyle/>
          <a:p>
            <a:r>
              <a:rPr lang="en-AU" dirty="0" smtClean="0"/>
              <a:t>Organizations need to manage many instances</a:t>
            </a:r>
          </a:p>
          <a:p>
            <a:r>
              <a:rPr lang="en-AU" dirty="0" smtClean="0"/>
              <a:t>SQL Server 2008 investments</a:t>
            </a:r>
          </a:p>
          <a:p>
            <a:pPr lvl="1"/>
            <a:r>
              <a:rPr lang="en-AU" dirty="0" smtClean="0"/>
              <a:t>Central management server</a:t>
            </a:r>
          </a:p>
          <a:p>
            <a:pPr lvl="1"/>
            <a:r>
              <a:rPr lang="en-AU" dirty="0" smtClean="0"/>
              <a:t>Local groups and centrally-managed groups</a:t>
            </a:r>
          </a:p>
          <a:p>
            <a:pPr lvl="2"/>
            <a:r>
              <a:rPr lang="en-AU" dirty="0" smtClean="0"/>
              <a:t>Queries against server groups</a:t>
            </a:r>
          </a:p>
          <a:p>
            <a:pPr lvl="2"/>
            <a:r>
              <a:rPr lang="en-AU" dirty="0" smtClean="0"/>
              <a:t>Policy evaluation against server groups</a:t>
            </a:r>
          </a:p>
          <a:p>
            <a:r>
              <a:rPr lang="en-AU" dirty="0" smtClean="0"/>
              <a:t>SQL Server 2008 R2 investments</a:t>
            </a:r>
          </a:p>
          <a:p>
            <a:pPr lvl="1"/>
            <a:r>
              <a:rPr lang="en-AU" dirty="0" smtClean="0"/>
              <a:t>SQL Server Utility</a:t>
            </a:r>
          </a:p>
          <a:p>
            <a:pPr lvl="1"/>
            <a:r>
              <a:rPr lang="en-AU" dirty="0" smtClean="0"/>
              <a:t>Data-tier Application</a:t>
            </a:r>
          </a:p>
          <a:p>
            <a:pPr lvl="1"/>
            <a:r>
              <a:rPr lang="en-AU" dirty="0" smtClean="0"/>
              <a:t>New T-SQL IDE in Visual Studio 2010</a:t>
            </a:r>
            <a:endParaRPr lang="en-AU"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SQL Server Utility</a:t>
            </a:r>
            <a:endParaRPr lang="en-AU" dirty="0"/>
          </a:p>
        </p:txBody>
      </p:sp>
      <p:sp>
        <p:nvSpPr>
          <p:cNvPr id="3" name="Text Placeholder 2"/>
          <p:cNvSpPr>
            <a:spLocks noGrp="1"/>
          </p:cNvSpPr>
          <p:nvPr>
            <p:ph type="body" sz="quarter" idx="10"/>
          </p:nvPr>
        </p:nvSpPr>
        <p:spPr>
          <a:xfrm>
            <a:off x="381000" y="1411552"/>
            <a:ext cx="8382000" cy="4684448"/>
          </a:xfrm>
        </p:spPr>
        <p:txBody>
          <a:bodyPr>
            <a:normAutofit/>
          </a:bodyPr>
          <a:lstStyle/>
          <a:p>
            <a:r>
              <a:rPr lang="en-AU" dirty="0" smtClean="0"/>
              <a:t>Provides unified view of an organization’s SQL Server usage</a:t>
            </a:r>
          </a:p>
          <a:p>
            <a:r>
              <a:rPr lang="en-AU" dirty="0" smtClean="0"/>
              <a:t>Shows health of</a:t>
            </a:r>
          </a:p>
          <a:p>
            <a:pPr lvl="1"/>
            <a:r>
              <a:rPr lang="en-AU" dirty="0" smtClean="0"/>
              <a:t>SQL Server instances</a:t>
            </a:r>
          </a:p>
          <a:p>
            <a:pPr lvl="1"/>
            <a:r>
              <a:rPr lang="en-AU" dirty="0" smtClean="0"/>
              <a:t>Data-tier applications</a:t>
            </a:r>
          </a:p>
          <a:p>
            <a:pPr lvl="1"/>
            <a:r>
              <a:rPr lang="en-AU" dirty="0" smtClean="0"/>
              <a:t>Database files, filegroups and volumes</a:t>
            </a:r>
          </a:p>
          <a:p>
            <a:r>
              <a:rPr lang="en-AU" dirty="0" smtClean="0"/>
              <a:t>Provides resource monitoring</a:t>
            </a:r>
          </a:p>
          <a:p>
            <a:pPr lvl="1"/>
            <a:r>
              <a:rPr lang="en-AU" dirty="0" smtClean="0"/>
              <a:t>CPU utilization</a:t>
            </a:r>
          </a:p>
          <a:p>
            <a:pPr lvl="1"/>
            <a:r>
              <a:rPr lang="en-AU" dirty="0" smtClean="0"/>
              <a:t>Storage space</a:t>
            </a:r>
          </a:p>
          <a:p>
            <a:pPr lvl="1"/>
            <a:endParaRPr lang="en-AU" dirty="0"/>
          </a:p>
        </p:txBody>
      </p:sp>
      <p:cxnSp>
        <p:nvCxnSpPr>
          <p:cNvPr id="4" name="Straight Arrow Connector 3"/>
          <p:cNvCxnSpPr/>
          <p:nvPr/>
        </p:nvCxnSpPr>
        <p:spPr>
          <a:xfrm rot="5400000" flipH="1" flipV="1">
            <a:off x="5605758" y="3818758"/>
            <a:ext cx="1053571" cy="363819"/>
          </a:xfrm>
          <a:prstGeom prst="straightConnector1">
            <a:avLst/>
          </a:prstGeom>
          <a:ln w="12700">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flipH="1" flipV="1">
            <a:off x="6064933" y="3422553"/>
            <a:ext cx="1143002" cy="1066800"/>
          </a:xfrm>
          <a:prstGeom prst="straightConnector1">
            <a:avLst/>
          </a:prstGeom>
          <a:ln w="12700">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6179234" y="4832254"/>
            <a:ext cx="1524000" cy="304798"/>
          </a:xfrm>
          <a:prstGeom prst="straightConnector1">
            <a:avLst/>
          </a:prstGeom>
          <a:ln w="12700">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7" name="Group 113"/>
          <p:cNvGrpSpPr/>
          <p:nvPr/>
        </p:nvGrpSpPr>
        <p:grpSpPr>
          <a:xfrm>
            <a:off x="4183458" y="4364723"/>
            <a:ext cx="1324402" cy="1130798"/>
            <a:chOff x="2300438" y="4241884"/>
            <a:chExt cx="1901483" cy="1623518"/>
          </a:xfrm>
        </p:grpSpPr>
        <p:pic>
          <p:nvPicPr>
            <p:cNvPr id="8" name="Picture 3" descr="E:\DVD27\Artwork_Imagery\HARDWARE_IMAGERY\Illustration - Misc Hardware\XML Icons\User yellow.png"/>
            <p:cNvPicPr>
              <a:picLocks noChangeAspect="1" noChangeArrowheads="1"/>
            </p:cNvPicPr>
            <p:nvPr/>
          </p:nvPicPr>
          <p:blipFill>
            <a:blip r:embed="rId3" cstate="print"/>
            <a:srcRect/>
            <a:stretch>
              <a:fillRect/>
            </a:stretch>
          </p:blipFill>
          <p:spPr bwMode="auto">
            <a:xfrm>
              <a:off x="2819405" y="4580268"/>
              <a:ext cx="479211" cy="649423"/>
            </a:xfrm>
            <a:prstGeom prst="rect">
              <a:avLst/>
            </a:prstGeom>
            <a:noFill/>
          </p:spPr>
        </p:pic>
        <p:grpSp>
          <p:nvGrpSpPr>
            <p:cNvPr id="9" name="Group 30"/>
            <p:cNvGrpSpPr/>
            <p:nvPr/>
          </p:nvGrpSpPr>
          <p:grpSpPr>
            <a:xfrm>
              <a:off x="2300438" y="5255567"/>
              <a:ext cx="1901483" cy="609835"/>
              <a:chOff x="5717449" y="5038068"/>
              <a:chExt cx="3316931" cy="1142698"/>
            </a:xfrm>
          </p:grpSpPr>
          <p:pic>
            <p:nvPicPr>
              <p:cNvPr id="12" name="Picture 3" descr="E:\DVD27\BoxShots_Logos\SQL Server - (generic)\sql server generic logo bl.png"/>
              <p:cNvPicPr>
                <a:picLocks noChangeAspect="1" noChangeArrowheads="1"/>
              </p:cNvPicPr>
              <p:nvPr/>
            </p:nvPicPr>
            <p:blipFill>
              <a:blip r:embed="rId4" cstate="print"/>
              <a:srcRect/>
              <a:stretch>
                <a:fillRect/>
              </a:stretch>
            </p:blipFill>
            <p:spPr bwMode="auto">
              <a:xfrm>
                <a:off x="5945935" y="5038068"/>
                <a:ext cx="1789447" cy="500156"/>
              </a:xfrm>
              <a:prstGeom prst="rect">
                <a:avLst/>
              </a:prstGeom>
              <a:solidFill>
                <a:schemeClr val="bg2"/>
              </a:solidFill>
            </p:spPr>
          </p:pic>
          <p:sp>
            <p:nvSpPr>
              <p:cNvPr id="13" name="TextBox 12"/>
              <p:cNvSpPr txBox="1"/>
              <p:nvPr/>
            </p:nvSpPr>
            <p:spPr>
              <a:xfrm>
                <a:off x="5717449" y="5518371"/>
                <a:ext cx="3316931" cy="662395"/>
              </a:xfrm>
              <a:prstGeom prst="rect">
                <a:avLst/>
              </a:prstGeom>
              <a:noFill/>
            </p:spPr>
            <p:txBody>
              <a:bodyPr wrap="none" rtlCol="0">
                <a:spAutoFit/>
              </a:bodyPr>
              <a:lstStyle/>
              <a:p>
                <a:r>
                  <a:rPr lang="en-US" sz="1000" dirty="0" smtClean="0">
                    <a:solidFill>
                      <a:schemeClr val="bg2"/>
                    </a:solidFill>
                    <a:latin typeface="+mj-lt"/>
                  </a:rPr>
                  <a:t>Management Studio</a:t>
                </a:r>
                <a:endParaRPr lang="en-US" sz="1000" dirty="0">
                  <a:solidFill>
                    <a:schemeClr val="bg2"/>
                  </a:solidFill>
                  <a:latin typeface="+mj-lt"/>
                </a:endParaRPr>
              </a:p>
            </p:txBody>
          </p:sp>
        </p:grpSp>
        <p:sp>
          <p:nvSpPr>
            <p:cNvPr id="10" name="TextBox 9"/>
            <p:cNvSpPr txBox="1"/>
            <p:nvPr/>
          </p:nvSpPr>
          <p:spPr>
            <a:xfrm>
              <a:off x="2718750" y="4241884"/>
              <a:ext cx="663286" cy="364554"/>
            </a:xfrm>
            <a:prstGeom prst="rect">
              <a:avLst/>
            </a:prstGeom>
            <a:noFill/>
          </p:spPr>
          <p:txBody>
            <a:bodyPr wrap="none" rtlCol="0">
              <a:spAutoFit/>
            </a:bodyPr>
            <a:lstStyle/>
            <a:p>
              <a:pPr algn="ctr"/>
              <a:r>
                <a:rPr lang="en-US" sz="1050" dirty="0" smtClean="0">
                  <a:solidFill>
                    <a:schemeClr val="bg2"/>
                  </a:solidFill>
                </a:rPr>
                <a:t>DBA</a:t>
              </a:r>
              <a:endParaRPr lang="en-US" sz="1050" dirty="0">
                <a:solidFill>
                  <a:schemeClr val="bg2"/>
                </a:solidFill>
              </a:endParaRPr>
            </a:p>
          </p:txBody>
        </p:sp>
        <p:pic>
          <p:nvPicPr>
            <p:cNvPr id="11" name="Picture 3" descr="E:\DVD27\Artwork_Imagery\HARDWARE_IMAGERY\Illustration - Misc Hardware\XML Icons\LCD flat panel and keyboard.png"/>
            <p:cNvPicPr>
              <a:picLocks noChangeAspect="1" noChangeArrowheads="1"/>
            </p:cNvPicPr>
            <p:nvPr/>
          </p:nvPicPr>
          <p:blipFill>
            <a:blip r:embed="rId5" cstate="print"/>
            <a:srcRect/>
            <a:stretch>
              <a:fillRect/>
            </a:stretch>
          </p:blipFill>
          <p:spPr bwMode="auto">
            <a:xfrm>
              <a:off x="3352800" y="4343400"/>
              <a:ext cx="609600" cy="803787"/>
            </a:xfrm>
            <a:prstGeom prst="rect">
              <a:avLst/>
            </a:prstGeom>
            <a:noFill/>
          </p:spPr>
        </p:pic>
      </p:grpSp>
      <p:cxnSp>
        <p:nvCxnSpPr>
          <p:cNvPr id="14" name="Straight Arrow Connector 13"/>
          <p:cNvCxnSpPr/>
          <p:nvPr/>
        </p:nvCxnSpPr>
        <p:spPr>
          <a:xfrm flipV="1">
            <a:off x="6179234" y="4222652"/>
            <a:ext cx="990600" cy="381000"/>
          </a:xfrm>
          <a:prstGeom prst="straightConnector1">
            <a:avLst/>
          </a:prstGeom>
          <a:ln w="12700">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16200000">
            <a:off x="6719321" y="2844366"/>
            <a:ext cx="506870" cy="215444"/>
          </a:xfrm>
          <a:prstGeom prst="rect">
            <a:avLst/>
          </a:prstGeom>
          <a:noFill/>
        </p:spPr>
        <p:txBody>
          <a:bodyPr wrap="none" rtlCol="0">
            <a:spAutoFit/>
          </a:bodyPr>
          <a:lstStyle/>
          <a:p>
            <a:r>
              <a:rPr lang="en-US" sz="800" dirty="0" smtClean="0">
                <a:solidFill>
                  <a:schemeClr val="accent4">
                    <a:lumMod val="60000"/>
                    <a:lumOff val="40000"/>
                  </a:schemeClr>
                </a:solidFill>
              </a:rPr>
              <a:t>SQL02</a:t>
            </a:r>
            <a:endParaRPr lang="en-US" sz="800" dirty="0">
              <a:solidFill>
                <a:schemeClr val="accent4">
                  <a:lumMod val="60000"/>
                  <a:lumOff val="40000"/>
                </a:schemeClr>
              </a:solidFill>
            </a:endParaRPr>
          </a:p>
        </p:txBody>
      </p:sp>
      <p:sp>
        <p:nvSpPr>
          <p:cNvPr id="16" name="TextBox 15"/>
          <p:cNvSpPr txBox="1"/>
          <p:nvPr/>
        </p:nvSpPr>
        <p:spPr>
          <a:xfrm rot="16200000">
            <a:off x="6871721" y="3834966"/>
            <a:ext cx="506870" cy="215444"/>
          </a:xfrm>
          <a:prstGeom prst="rect">
            <a:avLst/>
          </a:prstGeom>
          <a:noFill/>
        </p:spPr>
        <p:txBody>
          <a:bodyPr wrap="none" rtlCol="0">
            <a:spAutoFit/>
          </a:bodyPr>
          <a:lstStyle/>
          <a:p>
            <a:r>
              <a:rPr lang="en-US" sz="800" dirty="0" smtClean="0">
                <a:solidFill>
                  <a:schemeClr val="accent4">
                    <a:lumMod val="60000"/>
                    <a:lumOff val="40000"/>
                  </a:schemeClr>
                </a:solidFill>
              </a:rPr>
              <a:t>SQL03</a:t>
            </a:r>
            <a:endParaRPr lang="en-US" sz="800" dirty="0">
              <a:solidFill>
                <a:schemeClr val="accent4">
                  <a:lumMod val="60000"/>
                  <a:lumOff val="40000"/>
                </a:schemeClr>
              </a:solidFill>
            </a:endParaRPr>
          </a:p>
        </p:txBody>
      </p:sp>
      <p:sp>
        <p:nvSpPr>
          <p:cNvPr id="17" name="TextBox 16"/>
          <p:cNvSpPr txBox="1"/>
          <p:nvPr/>
        </p:nvSpPr>
        <p:spPr>
          <a:xfrm rot="16200000">
            <a:off x="7481321" y="4825566"/>
            <a:ext cx="506870" cy="215444"/>
          </a:xfrm>
          <a:prstGeom prst="rect">
            <a:avLst/>
          </a:prstGeom>
          <a:noFill/>
        </p:spPr>
        <p:txBody>
          <a:bodyPr wrap="none" rtlCol="0">
            <a:spAutoFit/>
          </a:bodyPr>
          <a:lstStyle/>
          <a:p>
            <a:r>
              <a:rPr lang="en-US" sz="800" dirty="0" smtClean="0">
                <a:solidFill>
                  <a:schemeClr val="accent4">
                    <a:lumMod val="60000"/>
                    <a:lumOff val="40000"/>
                  </a:schemeClr>
                </a:solidFill>
              </a:rPr>
              <a:t>SQL04</a:t>
            </a:r>
            <a:endParaRPr lang="en-US" sz="800" dirty="0">
              <a:solidFill>
                <a:schemeClr val="accent4">
                  <a:lumMod val="60000"/>
                  <a:lumOff val="40000"/>
                </a:schemeClr>
              </a:solidFill>
            </a:endParaRPr>
          </a:p>
        </p:txBody>
      </p:sp>
      <p:sp>
        <p:nvSpPr>
          <p:cNvPr id="18" name="TextBox 17"/>
          <p:cNvSpPr txBox="1"/>
          <p:nvPr/>
        </p:nvSpPr>
        <p:spPr>
          <a:xfrm rot="16200000">
            <a:off x="5728721" y="2920565"/>
            <a:ext cx="506870" cy="215444"/>
          </a:xfrm>
          <a:prstGeom prst="rect">
            <a:avLst/>
          </a:prstGeom>
          <a:noFill/>
        </p:spPr>
        <p:txBody>
          <a:bodyPr wrap="none" rtlCol="0">
            <a:spAutoFit/>
          </a:bodyPr>
          <a:lstStyle/>
          <a:p>
            <a:r>
              <a:rPr lang="en-US" sz="800" dirty="0" smtClean="0">
                <a:solidFill>
                  <a:schemeClr val="accent4">
                    <a:lumMod val="60000"/>
                    <a:lumOff val="40000"/>
                  </a:schemeClr>
                </a:solidFill>
              </a:rPr>
              <a:t>SQL01</a:t>
            </a:r>
            <a:endParaRPr lang="en-US" sz="800" dirty="0">
              <a:solidFill>
                <a:schemeClr val="accent4">
                  <a:lumMod val="60000"/>
                  <a:lumOff val="40000"/>
                </a:schemeClr>
              </a:solidFill>
            </a:endParaRPr>
          </a:p>
        </p:txBody>
      </p:sp>
      <p:sp>
        <p:nvSpPr>
          <p:cNvPr id="19" name="TextBox 18"/>
          <p:cNvSpPr txBox="1"/>
          <p:nvPr/>
        </p:nvSpPr>
        <p:spPr>
          <a:xfrm>
            <a:off x="7314022" y="5432637"/>
            <a:ext cx="1502228" cy="461665"/>
          </a:xfrm>
          <a:prstGeom prst="rect">
            <a:avLst/>
          </a:prstGeom>
          <a:noFill/>
        </p:spPr>
        <p:txBody>
          <a:bodyPr wrap="square" rtlCol="0">
            <a:spAutoFit/>
          </a:bodyPr>
          <a:lstStyle/>
          <a:p>
            <a:r>
              <a:rPr lang="en-US" sz="1200" b="1" dirty="0" smtClean="0">
                <a:solidFill>
                  <a:schemeClr val="bg2"/>
                </a:solidFill>
              </a:rPr>
              <a:t>Managed Instances</a:t>
            </a:r>
            <a:endParaRPr lang="en-US" sz="1200" b="1" dirty="0">
              <a:solidFill>
                <a:schemeClr val="bg2"/>
              </a:solidFill>
            </a:endParaRPr>
          </a:p>
        </p:txBody>
      </p:sp>
      <p:cxnSp>
        <p:nvCxnSpPr>
          <p:cNvPr id="20" name="Straight Connector 19"/>
          <p:cNvCxnSpPr/>
          <p:nvPr/>
        </p:nvCxnSpPr>
        <p:spPr>
          <a:xfrm>
            <a:off x="5241878" y="4974322"/>
            <a:ext cx="327756" cy="11918"/>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pic>
        <p:nvPicPr>
          <p:cNvPr id="21" name="Picture 2" descr="\\eventsql\dvd\Online_ART\DVD_ART35\Artwork_Imagery\Icons - Illustrations\_XML ICONS\Servers SQL database computer.png"/>
          <p:cNvPicPr>
            <a:picLocks noChangeAspect="1" noChangeArrowheads="1"/>
          </p:cNvPicPr>
          <p:nvPr/>
        </p:nvPicPr>
        <p:blipFill>
          <a:blip r:embed="rId6" cstate="print"/>
          <a:stretch>
            <a:fillRect/>
          </a:stretch>
        </p:blipFill>
        <p:spPr bwMode="auto">
          <a:xfrm>
            <a:off x="6026834" y="2622452"/>
            <a:ext cx="575238" cy="851428"/>
          </a:xfrm>
          <a:prstGeom prst="rect">
            <a:avLst/>
          </a:prstGeom>
          <a:noFill/>
        </p:spPr>
      </p:pic>
      <p:pic>
        <p:nvPicPr>
          <p:cNvPr id="22" name="Picture 2" descr="\\eventsql\dvd\Online_ART\DVD_ART35\Artwork_Imagery\Icons - Illustrations\_XML ICONS\Servers SQL database computer.png"/>
          <p:cNvPicPr>
            <a:picLocks noChangeAspect="1" noChangeArrowheads="1"/>
          </p:cNvPicPr>
          <p:nvPr/>
        </p:nvPicPr>
        <p:blipFill>
          <a:blip r:embed="rId6" cstate="print"/>
          <a:stretch>
            <a:fillRect/>
          </a:stretch>
        </p:blipFill>
        <p:spPr bwMode="auto">
          <a:xfrm>
            <a:off x="7017434" y="2546252"/>
            <a:ext cx="575238" cy="851428"/>
          </a:xfrm>
          <a:prstGeom prst="rect">
            <a:avLst/>
          </a:prstGeom>
          <a:noFill/>
        </p:spPr>
      </p:pic>
      <p:pic>
        <p:nvPicPr>
          <p:cNvPr id="23" name="Picture 2" descr="\\eventsql\dvd\Online_ART\DVD_ART35\Artwork_Imagery\Icons - Illustrations\_XML ICONS\Servers SQL database computer.png"/>
          <p:cNvPicPr>
            <a:picLocks noChangeAspect="1" noChangeArrowheads="1"/>
          </p:cNvPicPr>
          <p:nvPr/>
        </p:nvPicPr>
        <p:blipFill>
          <a:blip r:embed="rId6" cstate="print"/>
          <a:stretch>
            <a:fillRect/>
          </a:stretch>
        </p:blipFill>
        <p:spPr bwMode="auto">
          <a:xfrm>
            <a:off x="7169834" y="3536852"/>
            <a:ext cx="575238" cy="851428"/>
          </a:xfrm>
          <a:prstGeom prst="rect">
            <a:avLst/>
          </a:prstGeom>
          <a:noFill/>
        </p:spPr>
      </p:pic>
      <p:pic>
        <p:nvPicPr>
          <p:cNvPr id="24" name="Picture 2" descr="\\eventsql\dvd\Online_ART\DVD_ART35\Artwork_Imagery\Icons - Illustrations\_XML ICONS\Servers SQL database computer.png"/>
          <p:cNvPicPr>
            <a:picLocks noChangeAspect="1" noChangeArrowheads="1"/>
          </p:cNvPicPr>
          <p:nvPr/>
        </p:nvPicPr>
        <p:blipFill>
          <a:blip r:embed="rId6" cstate="print"/>
          <a:stretch>
            <a:fillRect/>
          </a:stretch>
        </p:blipFill>
        <p:spPr bwMode="auto">
          <a:xfrm>
            <a:off x="7779434" y="4527452"/>
            <a:ext cx="575238" cy="851428"/>
          </a:xfrm>
          <a:prstGeom prst="rect">
            <a:avLst/>
          </a:prstGeom>
          <a:noFill/>
        </p:spPr>
      </p:pic>
      <p:sp>
        <p:nvSpPr>
          <p:cNvPr id="25" name="TextBox 24"/>
          <p:cNvSpPr txBox="1"/>
          <p:nvPr/>
        </p:nvSpPr>
        <p:spPr>
          <a:xfrm rot="16200000">
            <a:off x="7896683" y="3897937"/>
            <a:ext cx="506870" cy="215444"/>
          </a:xfrm>
          <a:prstGeom prst="rect">
            <a:avLst/>
          </a:prstGeom>
          <a:noFill/>
        </p:spPr>
        <p:txBody>
          <a:bodyPr wrap="none" rtlCol="0">
            <a:spAutoFit/>
          </a:bodyPr>
          <a:lstStyle/>
          <a:p>
            <a:r>
              <a:rPr lang="en-US" sz="800" dirty="0" smtClean="0">
                <a:solidFill>
                  <a:schemeClr val="accent4">
                    <a:lumMod val="60000"/>
                    <a:lumOff val="40000"/>
                  </a:schemeClr>
                </a:solidFill>
              </a:rPr>
              <a:t>SQL05</a:t>
            </a:r>
            <a:endParaRPr lang="en-US" sz="800" dirty="0">
              <a:solidFill>
                <a:schemeClr val="accent4">
                  <a:lumMod val="60000"/>
                  <a:lumOff val="40000"/>
                </a:schemeClr>
              </a:solidFill>
            </a:endParaRPr>
          </a:p>
        </p:txBody>
      </p:sp>
      <p:pic>
        <p:nvPicPr>
          <p:cNvPr id="26" name="Picture 2" descr="\\eventsql\dvd\Online_ART\DVD_ART35\Artwork_Imagery\Icons - Illustrations\_XML ICONS\Servers SQL database computer.png"/>
          <p:cNvPicPr>
            <a:picLocks noChangeAspect="1" noChangeArrowheads="1"/>
          </p:cNvPicPr>
          <p:nvPr/>
        </p:nvPicPr>
        <p:blipFill>
          <a:blip r:embed="rId6" cstate="print"/>
          <a:stretch>
            <a:fillRect/>
          </a:stretch>
        </p:blipFill>
        <p:spPr bwMode="auto">
          <a:xfrm>
            <a:off x="8194796" y="3599823"/>
            <a:ext cx="575238" cy="851428"/>
          </a:xfrm>
          <a:prstGeom prst="rect">
            <a:avLst/>
          </a:prstGeom>
          <a:noFill/>
        </p:spPr>
      </p:pic>
      <p:cxnSp>
        <p:nvCxnSpPr>
          <p:cNvPr id="27" name="Straight Arrow Connector 26"/>
          <p:cNvCxnSpPr/>
          <p:nvPr/>
        </p:nvCxnSpPr>
        <p:spPr>
          <a:xfrm flipV="1">
            <a:off x="6179234" y="4375052"/>
            <a:ext cx="2057400" cy="381000"/>
          </a:xfrm>
          <a:prstGeom prst="straightConnector1">
            <a:avLst/>
          </a:prstGeom>
          <a:ln w="12700">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615672" y="5365652"/>
            <a:ext cx="732893" cy="461665"/>
          </a:xfrm>
          <a:prstGeom prst="rect">
            <a:avLst/>
          </a:prstGeom>
          <a:noFill/>
        </p:spPr>
        <p:txBody>
          <a:bodyPr wrap="none" rtlCol="0">
            <a:spAutoFit/>
          </a:bodyPr>
          <a:lstStyle/>
          <a:p>
            <a:r>
              <a:rPr lang="en-US" sz="1200" b="1" dirty="0" smtClean="0">
                <a:solidFill>
                  <a:schemeClr val="bg2"/>
                </a:solidFill>
              </a:rPr>
              <a:t>Control</a:t>
            </a:r>
          </a:p>
          <a:p>
            <a:pPr algn="ctr"/>
            <a:r>
              <a:rPr lang="en-US" sz="1200" b="1" dirty="0" smtClean="0">
                <a:solidFill>
                  <a:schemeClr val="bg2"/>
                </a:solidFill>
              </a:rPr>
              <a:t>Point</a:t>
            </a:r>
            <a:endParaRPr lang="en-US" sz="1200" b="1" dirty="0">
              <a:solidFill>
                <a:schemeClr val="bg2"/>
              </a:solidFill>
            </a:endParaRPr>
          </a:p>
        </p:txBody>
      </p:sp>
      <p:pic>
        <p:nvPicPr>
          <p:cNvPr id="29" name="Picture 2" descr="\\eventsql\dvd\Online_ART\DVD_ART35\Artwork_Imagery\Icons - Illustrations\_XML ICONS\Servers computer.png"/>
          <p:cNvPicPr>
            <a:picLocks noChangeAspect="1" noChangeArrowheads="1"/>
          </p:cNvPicPr>
          <p:nvPr/>
        </p:nvPicPr>
        <p:blipFill>
          <a:blip r:embed="rId7" cstate="print"/>
          <a:stretch>
            <a:fillRect/>
          </a:stretch>
        </p:blipFill>
        <p:spPr bwMode="auto">
          <a:xfrm>
            <a:off x="5569634" y="4527452"/>
            <a:ext cx="576503" cy="850391"/>
          </a:xfrm>
          <a:prstGeom prst="rect">
            <a:avLst/>
          </a:prstGeom>
          <a:noFill/>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68991" y="2761488"/>
            <a:ext cx="7699521" cy="1143000"/>
          </a:xfrm>
        </p:spPr>
        <p:txBody>
          <a:bodyPr/>
          <a:lstStyle/>
          <a:p>
            <a:r>
              <a:rPr lang="en-AU" sz="4000" spc="-150" dirty="0" smtClean="0">
                <a:gradFill flip="none" rotWithShape="1">
                  <a:gsLst>
                    <a:gs pos="42000">
                      <a:srgbClr val="FFFFFF"/>
                    </a:gs>
                    <a:gs pos="80000">
                      <a:srgbClr val="9F9F9F"/>
                    </a:gs>
                  </a:gsLst>
                  <a:lin ang="5400000" scaled="0"/>
                  <a:tileRect/>
                </a:gradFill>
                <a:effectLst>
                  <a:outerShdw blurRad="50800" dist="38100" dir="2700000" algn="tl" rotWithShape="0">
                    <a:prstClr val="black">
                      <a:alpha val="40000"/>
                    </a:prstClr>
                  </a:outerShdw>
                </a:effectLst>
                <a:cs typeface="Arial" charset="0"/>
              </a:rPr>
              <a:t>Creating a Utility Control Point</a:t>
            </a:r>
            <a:endParaRPr lang="en-AU" dirty="0"/>
          </a:p>
        </p:txBody>
      </p:sp>
      <p:sp>
        <p:nvSpPr>
          <p:cNvPr id="5" name="Subtitle 4"/>
          <p:cNvSpPr>
            <a:spLocks noGrp="1"/>
          </p:cNvSpPr>
          <p:nvPr>
            <p:ph type="subTitle" idx="1"/>
          </p:nvPr>
        </p:nvSpPr>
        <p:spPr>
          <a:xfrm>
            <a:off x="4087368" y="2472191"/>
            <a:ext cx="4581144" cy="466344"/>
          </a:xfrm>
        </p:spPr>
        <p:txBody>
          <a:bodyPr/>
          <a:lstStyle/>
          <a:p>
            <a:r>
              <a:rPr lang="en-US" dirty="0" smtClean="0">
                <a:effectLst>
                  <a:reflection blurRad="6350" stA="55000" endA="300" endPos="45500" dir="5400000" sy="-100000" algn="bl" rotWithShape="0"/>
                </a:effectLst>
              </a:rPr>
              <a:t>Demo</a:t>
            </a:r>
            <a:endParaRPr lang="en-US" dirty="0">
              <a:effectLst>
                <a:reflection blurRad="6350" stA="55000" endA="300" endPos="45500" dir="5400000" sy="-100000" algn="bl" rotWithShape="0"/>
              </a:effectLst>
            </a:endParaRPr>
          </a:p>
        </p:txBody>
      </p:sp>
      <p:sp>
        <p:nvSpPr>
          <p:cNvPr id="9" name="Subtitle 7"/>
          <p:cNvSpPr txBox="1">
            <a:spLocks/>
          </p:cNvSpPr>
          <p:nvPr/>
        </p:nvSpPr>
        <p:spPr>
          <a:xfrm>
            <a:off x="5444375" y="4053258"/>
            <a:ext cx="3244241" cy="1392477"/>
          </a:xfrm>
          <a:prstGeom prst="rect">
            <a:avLst/>
          </a:prstGeom>
        </p:spPr>
        <p:txBody>
          <a:bodyPr vert="horz" lIns="0" tIns="0" rIns="0" bIns="0" rtlCol="0">
            <a:normAutofit/>
          </a:bodyPr>
          <a:lstStyle/>
          <a:p>
            <a:pPr marL="0" marR="0" lvl="0" indent="0" algn="r" defTabSz="914363" rtl="0" eaLnBrk="1" fontAlgn="auto" latinLnBrk="0" hangingPunct="1">
              <a:lnSpc>
                <a:spcPct val="90000"/>
              </a:lnSpc>
              <a:spcBef>
                <a:spcPts val="0"/>
              </a:spcBef>
              <a:spcAft>
                <a:spcPts val="0"/>
              </a:spcAft>
              <a:buClr>
                <a:srgbClr val="777777"/>
              </a:buClr>
              <a:buSzPct val="130000"/>
              <a:buFont typeface="Arial" pitchFamily="34" charset="0"/>
              <a:buNone/>
              <a:tabLst/>
              <a:defRPr/>
            </a:pPr>
            <a:endParaRPr kumimoji="0" lang="en-US" sz="1200" b="0" i="0" u="none" strike="noStrike" kern="1200" cap="none" spc="0" normalizeH="0" baseline="0" noProof="0" dirty="0" smtClean="0">
              <a:ln>
                <a:noFill/>
              </a:ln>
              <a:gradFill>
                <a:gsLst>
                  <a:gs pos="0">
                    <a:schemeClr val="bg1">
                      <a:lumMod val="75000"/>
                    </a:schemeClr>
                  </a:gs>
                  <a:gs pos="100000">
                    <a:schemeClr val="bg1">
                      <a:lumMod val="75000"/>
                    </a:schemeClr>
                  </a:gs>
                </a:gsLst>
                <a:lin ang="5400000" scaled="0"/>
              </a:gradFill>
              <a:effectLst/>
              <a:uLnTx/>
              <a:uFillTx/>
              <a:latin typeface="Segoe UI" pitchFamily="34" charset="0"/>
              <a:ea typeface="Segoe UI" pitchFamily="34" charset="0"/>
              <a:cs typeface="Segoe UI" pitchFamily="34" charset="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30188"/>
            <a:ext cx="8382000" cy="443198"/>
          </a:xfrm>
        </p:spPr>
        <p:txBody>
          <a:bodyPr/>
          <a:lstStyle/>
          <a:p>
            <a:r>
              <a:rPr lang="en-AU" dirty="0"/>
              <a:t>Working with Data-Tier Applications</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Data Application Vision</a:t>
            </a:r>
            <a:endParaRPr lang="en-AU" dirty="0"/>
          </a:p>
        </p:txBody>
      </p:sp>
      <p:sp>
        <p:nvSpPr>
          <p:cNvPr id="5" name="Content Placeholder 4"/>
          <p:cNvSpPr>
            <a:spLocks noGrp="1"/>
          </p:cNvSpPr>
          <p:nvPr>
            <p:ph idx="1"/>
          </p:nvPr>
        </p:nvSpPr>
        <p:spPr/>
        <p:txBody>
          <a:bodyPr/>
          <a:lstStyle/>
          <a:p>
            <a:r>
              <a:rPr lang="en-AU" dirty="0" smtClean="0"/>
              <a:t>T-SQL development experience should be</a:t>
            </a:r>
          </a:p>
          <a:p>
            <a:pPr lvl="1"/>
            <a:r>
              <a:rPr lang="en-AU" dirty="0" smtClean="0"/>
              <a:t>First-class during development</a:t>
            </a:r>
          </a:p>
          <a:p>
            <a:pPr lvl="1"/>
            <a:r>
              <a:rPr lang="en-AU" dirty="0" smtClean="0"/>
              <a:t>Productive</a:t>
            </a:r>
          </a:p>
          <a:p>
            <a:pPr lvl="1"/>
            <a:r>
              <a:rPr lang="en-AU" dirty="0" smtClean="0"/>
              <a:t>Based on understanding of deployment intent</a:t>
            </a:r>
          </a:p>
          <a:p>
            <a:r>
              <a:rPr lang="en-AU" dirty="0" smtClean="0"/>
              <a:t>Common tooling from Visual Studio 2010</a:t>
            </a:r>
          </a:p>
          <a:p>
            <a:pPr lvl="1"/>
            <a:r>
              <a:rPr lang="en-AU" dirty="0" smtClean="0"/>
              <a:t>Rich T-SQL editor</a:t>
            </a:r>
          </a:p>
          <a:p>
            <a:pPr lvl="1"/>
            <a:r>
              <a:rPr lang="en-AU" dirty="0" err="1" smtClean="0"/>
              <a:t>Intellisense</a:t>
            </a:r>
            <a:endParaRPr lang="en-AU" dirty="0" smtClean="0"/>
          </a:p>
          <a:p>
            <a:pPr lvl="1"/>
            <a:r>
              <a:rPr lang="en-AU" dirty="0" smtClean="0"/>
              <a:t>Debugger</a:t>
            </a:r>
          </a:p>
          <a:p>
            <a:pPr lvl="1"/>
            <a:r>
              <a:rPr lang="en-AU" dirty="0" smtClean="0"/>
              <a:t>Deep integration with project system</a:t>
            </a:r>
            <a:endParaRPr lang="en-AU"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Data-Tier Application Component</a:t>
            </a:r>
            <a:endParaRPr lang="en-AU" dirty="0"/>
          </a:p>
        </p:txBody>
      </p:sp>
      <p:sp>
        <p:nvSpPr>
          <p:cNvPr id="3" name="Content Placeholder 2"/>
          <p:cNvSpPr>
            <a:spLocks noGrp="1"/>
          </p:cNvSpPr>
          <p:nvPr>
            <p:ph idx="1"/>
          </p:nvPr>
        </p:nvSpPr>
        <p:spPr>
          <a:xfrm>
            <a:off x="457200" y="1453020"/>
            <a:ext cx="4578096" cy="4673144"/>
          </a:xfrm>
        </p:spPr>
        <p:txBody>
          <a:bodyPr>
            <a:normAutofit/>
          </a:bodyPr>
          <a:lstStyle/>
          <a:p>
            <a:r>
              <a:rPr lang="en-AU" dirty="0" smtClean="0"/>
              <a:t>Unit of deployment for T-SQL applications</a:t>
            </a:r>
          </a:p>
          <a:p>
            <a:r>
              <a:rPr lang="en-AU" dirty="0" smtClean="0"/>
              <a:t>Defines contents of the application</a:t>
            </a:r>
          </a:p>
          <a:p>
            <a:r>
              <a:rPr lang="en-AU" dirty="0" smtClean="0"/>
              <a:t>Wraps deployment intent as policies</a:t>
            </a:r>
          </a:p>
          <a:p>
            <a:r>
              <a:rPr lang="en-AU" dirty="0" smtClean="0"/>
              <a:t>Simplifies deployment and administration</a:t>
            </a:r>
          </a:p>
          <a:p>
            <a:pPr lvl="1"/>
            <a:r>
              <a:rPr lang="en-AU" dirty="0" smtClean="0"/>
              <a:t>Install</a:t>
            </a:r>
          </a:p>
          <a:p>
            <a:pPr lvl="1"/>
            <a:r>
              <a:rPr lang="en-AU" dirty="0" smtClean="0"/>
              <a:t>Uninstall</a:t>
            </a:r>
          </a:p>
          <a:p>
            <a:pPr lvl="1"/>
            <a:r>
              <a:rPr lang="en-AU" dirty="0" smtClean="0"/>
              <a:t>Upgrade</a:t>
            </a:r>
          </a:p>
          <a:p>
            <a:pPr lvl="1"/>
            <a:r>
              <a:rPr lang="en-AU" dirty="0" smtClean="0"/>
              <a:t>Repair (not in V1)</a:t>
            </a:r>
            <a:endParaRPr lang="en-AU" dirty="0"/>
          </a:p>
        </p:txBody>
      </p:sp>
      <p:sp>
        <p:nvSpPr>
          <p:cNvPr id="15" name="Rounded Rectangle 14"/>
          <p:cNvSpPr/>
          <p:nvPr/>
        </p:nvSpPr>
        <p:spPr bwMode="auto">
          <a:xfrm>
            <a:off x="5201628" y="1524000"/>
            <a:ext cx="3352801" cy="3604478"/>
          </a:xfrm>
          <a:prstGeom prst="round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l">
              <a:rot lat="0" lon="0" rev="8700000"/>
            </a:lightRig>
          </a:scene3d>
          <a:sp3d>
            <a:bevelT w="190500" h="38100"/>
          </a:sp3d>
        </p:spPr>
        <p:txBody>
          <a:bodyPr vert="horz" wrap="square" lIns="91436" tIns="45718" rIns="91436" bIns="45718" numCol="1" rtlCol="0" anchor="t"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rPr>
              <a:t>Data-Tier Application Component</a:t>
            </a:r>
          </a:p>
        </p:txBody>
      </p:sp>
      <p:sp>
        <p:nvSpPr>
          <p:cNvPr id="16" name="Rounded Rectangle 15"/>
          <p:cNvSpPr/>
          <p:nvPr/>
        </p:nvSpPr>
        <p:spPr bwMode="auto">
          <a:xfrm>
            <a:off x="5298295" y="2117052"/>
            <a:ext cx="3102428" cy="1735620"/>
          </a:xfrm>
          <a:prstGeom prst="roundRect">
            <a:avLst/>
          </a:prstGeom>
          <a:solidFill>
            <a:srgbClr val="FFC000"/>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36" tIns="45718" rIns="91436" bIns="45718" numCol="1" rtlCol="0" anchor="t"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Segoe"/>
                <a:ea typeface="+mn-ea"/>
                <a:cs typeface="+mn-cs"/>
              </a:rPr>
              <a:t>Schema</a:t>
            </a:r>
          </a:p>
        </p:txBody>
      </p:sp>
      <p:sp>
        <p:nvSpPr>
          <p:cNvPr id="17" name="Rounded Rectangle 16"/>
          <p:cNvSpPr/>
          <p:nvPr/>
        </p:nvSpPr>
        <p:spPr bwMode="auto">
          <a:xfrm>
            <a:off x="5363611" y="2569901"/>
            <a:ext cx="1458686" cy="1148659"/>
          </a:xfrm>
          <a:prstGeom prst="roundRect">
            <a:avLst/>
          </a:prstGeom>
          <a:solidFill>
            <a:srgbClr val="005825">
              <a:lumMod val="75000"/>
              <a:lumOff val="25000"/>
            </a:srgbClr>
          </a:solidFill>
          <a:ln w="9525" cap="flat" cmpd="sng" algn="ctr">
            <a:solidFill>
              <a:srgbClr val="112E58">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t"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Segoe"/>
                <a:ea typeface="+mn-ea"/>
                <a:cs typeface="+mn-cs"/>
              </a:rPr>
              <a:t>LOGICAL</a:t>
            </a:r>
            <a:endParaRPr kumimoji="0" lang="en-US" sz="1100" b="1" i="0" u="none" strike="noStrike" kern="0" cap="none" spc="0" normalizeH="0" baseline="0" noProof="0" dirty="0">
              <a:ln>
                <a:noFill/>
              </a:ln>
              <a:solidFill>
                <a:srgbClr val="000000"/>
              </a:solidFill>
              <a:effectLst/>
              <a:uLnTx/>
              <a:uFillTx/>
              <a:latin typeface="Segoe"/>
              <a:ea typeface="+mn-ea"/>
              <a:cs typeface="+mn-cs"/>
            </a:endParaRP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smtClean="0">
                <a:ln>
                  <a:noFill/>
                </a:ln>
                <a:solidFill>
                  <a:srgbClr val="000000"/>
                </a:solidFill>
                <a:effectLst/>
                <a:uLnTx/>
                <a:uFillTx/>
                <a:latin typeface="Segoe"/>
                <a:ea typeface="+mn-ea"/>
                <a:cs typeface="+mn-cs"/>
              </a:rPr>
              <a:t>Tables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smtClean="0">
                <a:ln>
                  <a:noFill/>
                </a:ln>
                <a:solidFill>
                  <a:srgbClr val="000000"/>
                </a:solidFill>
                <a:effectLst/>
                <a:uLnTx/>
                <a:uFillTx/>
                <a:latin typeface="Segoe"/>
                <a:ea typeface="+mn-ea"/>
                <a:cs typeface="+mn-cs"/>
              </a:rPr>
              <a:t>Views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smtClean="0">
                <a:ln>
                  <a:noFill/>
                </a:ln>
                <a:solidFill>
                  <a:srgbClr val="000000"/>
                </a:solidFill>
                <a:effectLst/>
                <a:uLnTx/>
                <a:uFillTx/>
                <a:latin typeface="Segoe"/>
                <a:ea typeface="+mn-ea"/>
                <a:cs typeface="+mn-cs"/>
              </a:rPr>
              <a:t>Constraints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err="1" smtClean="0">
                <a:ln>
                  <a:noFill/>
                </a:ln>
                <a:solidFill>
                  <a:srgbClr val="000000"/>
                </a:solidFill>
                <a:effectLst/>
                <a:uLnTx/>
                <a:uFillTx/>
                <a:latin typeface="Segoe"/>
                <a:ea typeface="+mn-ea"/>
                <a:cs typeface="+mn-cs"/>
              </a:rPr>
              <a:t>Sprocs</a:t>
            </a:r>
            <a:endParaRPr kumimoji="0" lang="en-US" sz="1100" b="0" i="0" u="none" strike="noStrike" kern="0" cap="none" spc="0" normalizeH="0" baseline="0" noProof="0" dirty="0" smtClean="0">
              <a:ln>
                <a:noFill/>
              </a:ln>
              <a:solidFill>
                <a:srgbClr val="000000"/>
              </a:solidFill>
              <a:effectLst/>
              <a:uLnTx/>
              <a:uFillTx/>
              <a:latin typeface="Segoe"/>
              <a:ea typeface="+mn-ea"/>
              <a:cs typeface="+mn-cs"/>
            </a:endParaRP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smtClean="0">
                <a:ln>
                  <a:noFill/>
                </a:ln>
                <a:solidFill>
                  <a:srgbClr val="000000"/>
                </a:solidFill>
                <a:effectLst/>
                <a:uLnTx/>
                <a:uFillTx/>
                <a:latin typeface="Segoe"/>
                <a:ea typeface="+mn-ea"/>
                <a:cs typeface="+mn-cs"/>
              </a:rPr>
              <a:t>UDFs</a:t>
            </a:r>
            <a:r>
              <a:rPr kumimoji="0" lang="en-US" sz="1400" b="0" i="0" u="none" strike="noStrike" kern="0" cap="none" spc="0" normalizeH="0" baseline="0" noProof="0" dirty="0" smtClean="0">
                <a:ln>
                  <a:noFill/>
                </a:ln>
                <a:solidFill>
                  <a:srgbClr val="000000"/>
                </a:solidFill>
                <a:effectLst/>
                <a:uLnTx/>
                <a:uFillTx/>
                <a:latin typeface="Segoe"/>
                <a:ea typeface="+mn-ea"/>
                <a:cs typeface="+mn-cs"/>
              </a:rPr>
              <a:t> </a:t>
            </a:r>
          </a:p>
        </p:txBody>
      </p:sp>
      <p:sp>
        <p:nvSpPr>
          <p:cNvPr id="18" name="Rounded Rectangle 17"/>
          <p:cNvSpPr/>
          <p:nvPr/>
        </p:nvSpPr>
        <p:spPr bwMode="auto">
          <a:xfrm>
            <a:off x="6875420" y="2571207"/>
            <a:ext cx="1458686" cy="1147353"/>
          </a:xfrm>
          <a:prstGeom prst="roundRect">
            <a:avLst/>
          </a:prstGeom>
          <a:solidFill>
            <a:srgbClr val="005825">
              <a:lumMod val="75000"/>
              <a:lumOff val="25000"/>
            </a:srgbClr>
          </a:solidFill>
          <a:ln w="9525" cap="flat" cmpd="sng" algn="ctr">
            <a:solidFill>
              <a:srgbClr val="FFCC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t"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Segoe"/>
                <a:ea typeface="+mn-ea"/>
                <a:cs typeface="+mn-cs"/>
              </a:rPr>
              <a:t>PHYSICAL</a:t>
            </a:r>
            <a:endParaRPr kumimoji="0" lang="en-US" sz="1100" b="1" i="0" u="none" strike="noStrike" kern="0" cap="none" spc="0" normalizeH="0" baseline="0" noProof="0" dirty="0">
              <a:ln>
                <a:noFill/>
              </a:ln>
              <a:solidFill>
                <a:srgbClr val="000000"/>
              </a:solidFill>
              <a:effectLst/>
              <a:uLnTx/>
              <a:uFillTx/>
              <a:latin typeface="Segoe"/>
              <a:ea typeface="+mn-ea"/>
              <a:cs typeface="+mn-cs"/>
            </a:endParaRP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smtClean="0">
                <a:ln>
                  <a:noFill/>
                </a:ln>
                <a:solidFill>
                  <a:srgbClr val="000000"/>
                </a:solidFill>
                <a:effectLst/>
                <a:uLnTx/>
                <a:uFillTx/>
                <a:latin typeface="Segoe"/>
                <a:ea typeface="+mn-ea"/>
                <a:cs typeface="+mn-cs"/>
              </a:rPr>
              <a:t>Users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smtClean="0">
                <a:ln>
                  <a:noFill/>
                </a:ln>
                <a:solidFill>
                  <a:srgbClr val="000000"/>
                </a:solidFill>
                <a:effectLst/>
                <a:uLnTx/>
                <a:uFillTx/>
                <a:latin typeface="Segoe"/>
                <a:ea typeface="+mn-ea"/>
                <a:cs typeface="+mn-cs"/>
              </a:rPr>
              <a:t>Logins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smtClean="0">
                <a:ln>
                  <a:noFill/>
                </a:ln>
                <a:solidFill>
                  <a:srgbClr val="000000"/>
                </a:solidFill>
                <a:effectLst/>
                <a:uLnTx/>
                <a:uFillTx/>
                <a:latin typeface="Segoe"/>
                <a:ea typeface="+mn-ea"/>
                <a:cs typeface="+mn-cs"/>
              </a:rPr>
              <a:t>Indexes</a:t>
            </a:r>
          </a:p>
        </p:txBody>
      </p:sp>
      <p:sp>
        <p:nvSpPr>
          <p:cNvPr id="19" name="Rounded Rectangle 18"/>
          <p:cNvSpPr/>
          <p:nvPr/>
        </p:nvSpPr>
        <p:spPr bwMode="auto">
          <a:xfrm>
            <a:off x="5386687" y="3974593"/>
            <a:ext cx="2993571" cy="890015"/>
          </a:xfrm>
          <a:prstGeom prst="roundRect">
            <a:avLst/>
          </a:prstGeom>
          <a:solidFill>
            <a:srgbClr val="FFCC00"/>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36" tIns="45718" rIns="91436" bIns="45718" numCol="1" rtlCol="0" anchor="t"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latin typeface="Segoe"/>
                <a:ea typeface="+mn-ea"/>
                <a:cs typeface="+mn-cs"/>
              </a:rPr>
              <a:t>DEPLOYMENT PROFILE</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Requirements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Management Policies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Failover </a:t>
            </a:r>
            <a:r>
              <a:rPr kumimoji="0" lang="en-US" sz="1200" b="0" i="0" u="none" strike="noStrike" kern="0" cap="none" spc="0" normalizeH="0" baseline="0" noProof="0" dirty="0">
                <a:ln>
                  <a:noFill/>
                </a:ln>
                <a:solidFill>
                  <a:srgbClr val="000000"/>
                </a:solidFill>
                <a:effectLst/>
                <a:uLnTx/>
                <a:uFillTx/>
                <a:latin typeface="Segoe"/>
                <a:ea typeface="+mn-ea"/>
                <a:cs typeface="+mn-cs"/>
              </a:rPr>
              <a:t>Policies</a:t>
            </a:r>
          </a:p>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srgbClr val="000000"/>
              </a:solidFill>
              <a:effectLst/>
              <a:uLnTx/>
              <a:uFillTx/>
              <a:latin typeface="Segoe"/>
              <a:ea typeface="+mn-ea"/>
              <a:cs typeface="+mn-cs"/>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Data-Tier Application</a:t>
            </a:r>
            <a:endParaRPr lang="en-AU" dirty="0"/>
          </a:p>
        </p:txBody>
      </p:sp>
      <p:sp>
        <p:nvSpPr>
          <p:cNvPr id="3" name="Content Placeholder 2"/>
          <p:cNvSpPr>
            <a:spLocks noGrp="1"/>
          </p:cNvSpPr>
          <p:nvPr>
            <p:ph idx="1"/>
          </p:nvPr>
        </p:nvSpPr>
        <p:spPr>
          <a:xfrm>
            <a:off x="457200" y="1453020"/>
            <a:ext cx="4956048" cy="2622256"/>
          </a:xfrm>
        </p:spPr>
        <p:txBody>
          <a:bodyPr/>
          <a:lstStyle/>
          <a:p>
            <a:r>
              <a:rPr lang="en-AU" dirty="0" smtClean="0"/>
              <a:t>Deployed instance of a Data-tier application component</a:t>
            </a:r>
          </a:p>
          <a:p>
            <a:r>
              <a:rPr lang="en-AU" dirty="0" smtClean="0"/>
              <a:t>Maps to a database</a:t>
            </a:r>
          </a:p>
          <a:p>
            <a:r>
              <a:rPr lang="en-AU" dirty="0" smtClean="0"/>
              <a:t>Has direct and strict relationship with .</a:t>
            </a:r>
            <a:r>
              <a:rPr lang="en-AU" dirty="0" err="1" smtClean="0"/>
              <a:t>dacpac</a:t>
            </a:r>
            <a:r>
              <a:rPr lang="en-AU" dirty="0" smtClean="0"/>
              <a:t> file definition</a:t>
            </a:r>
          </a:p>
          <a:p>
            <a:endParaRPr lang="en-AU" dirty="0" smtClean="0"/>
          </a:p>
          <a:p>
            <a:endParaRPr lang="en-AU" dirty="0"/>
          </a:p>
        </p:txBody>
      </p:sp>
      <p:sp>
        <p:nvSpPr>
          <p:cNvPr id="16" name="Rounded Rectangle 15"/>
          <p:cNvSpPr/>
          <p:nvPr/>
        </p:nvSpPr>
        <p:spPr bwMode="auto">
          <a:xfrm>
            <a:off x="5422391" y="1255776"/>
            <a:ext cx="3352801" cy="4376928"/>
          </a:xfrm>
          <a:prstGeom prst="round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t="100000"/>
            </a:path>
            <a:tileRect r="-100000" b="-100000"/>
          </a:gra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l">
              <a:rot lat="0" lon="0" rev="8700000"/>
            </a:lightRig>
          </a:scene3d>
          <a:sp3d>
            <a:bevelT w="190500" h="38100"/>
          </a:sp3d>
        </p:spPr>
        <p:txBody>
          <a:bodyPr vert="horz" wrap="square" lIns="91436" tIns="45718" rIns="91436" bIns="45718" numCol="1" rtlCol="0" anchor="t"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rPr>
              <a:t>Data-Tier Application</a:t>
            </a:r>
          </a:p>
        </p:txBody>
      </p:sp>
      <p:sp>
        <p:nvSpPr>
          <p:cNvPr id="17" name="Rounded Rectangle 16"/>
          <p:cNvSpPr/>
          <p:nvPr/>
        </p:nvSpPr>
        <p:spPr bwMode="auto">
          <a:xfrm>
            <a:off x="5519058" y="1816608"/>
            <a:ext cx="3102428" cy="2450592"/>
          </a:xfrm>
          <a:prstGeom prst="roundRect">
            <a:avLst/>
          </a:prstGeom>
          <a:solidFill>
            <a:srgbClr val="FFC000"/>
          </a:solidFill>
          <a:ln>
            <a:no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36" tIns="45718" rIns="91436" bIns="45718" numCol="1" rtlCol="0" anchor="t"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Segoe"/>
                <a:ea typeface="+mn-ea"/>
                <a:cs typeface="+mn-cs"/>
              </a:rPr>
              <a:t>Schema</a:t>
            </a:r>
          </a:p>
        </p:txBody>
      </p:sp>
      <p:sp>
        <p:nvSpPr>
          <p:cNvPr id="18" name="Rounded Rectangle 17"/>
          <p:cNvSpPr/>
          <p:nvPr/>
        </p:nvSpPr>
        <p:spPr bwMode="auto">
          <a:xfrm>
            <a:off x="5633141" y="2231136"/>
            <a:ext cx="2840299" cy="1840992"/>
          </a:xfrm>
          <a:prstGeom prst="roundRect">
            <a:avLst/>
          </a:prstGeom>
          <a:solidFill>
            <a:srgbClr val="005825">
              <a:lumMod val="75000"/>
              <a:lumOff val="25000"/>
            </a:srgbClr>
          </a:solidFill>
          <a:ln w="9525" cap="flat" cmpd="sng" algn="ctr">
            <a:solidFill>
              <a:srgbClr val="112E58">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t"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Segoe"/>
                <a:ea typeface="+mn-ea"/>
                <a:cs typeface="+mn-cs"/>
              </a:rPr>
              <a:t>DATABASE SCHEMA</a:t>
            </a:r>
            <a:endParaRPr kumimoji="0" lang="en-US" sz="1100" b="1" i="0" u="none" strike="noStrike" kern="0" cap="none" spc="0" normalizeH="0" baseline="0" noProof="0" dirty="0">
              <a:ln>
                <a:noFill/>
              </a:ln>
              <a:solidFill>
                <a:srgbClr val="000000"/>
              </a:solidFill>
              <a:effectLst/>
              <a:uLnTx/>
              <a:uFillTx/>
              <a:latin typeface="Segoe"/>
              <a:ea typeface="+mn-ea"/>
              <a:cs typeface="+mn-cs"/>
            </a:endParaRP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Tables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Views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Constraints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err="1" smtClean="0">
                <a:ln>
                  <a:noFill/>
                </a:ln>
                <a:solidFill>
                  <a:srgbClr val="000000"/>
                </a:solidFill>
                <a:effectLst/>
                <a:uLnTx/>
                <a:uFillTx/>
                <a:latin typeface="Segoe"/>
                <a:ea typeface="+mn-ea"/>
                <a:cs typeface="+mn-cs"/>
              </a:rPr>
              <a:t>Sprocs</a:t>
            </a:r>
            <a:endParaRPr kumimoji="0" lang="en-US" sz="1200" b="0" i="0" u="none" strike="noStrike" kern="0" cap="none" spc="0" normalizeH="0" baseline="0" noProof="0" dirty="0" smtClean="0">
              <a:ln>
                <a:noFill/>
              </a:ln>
              <a:solidFill>
                <a:srgbClr val="000000"/>
              </a:solidFill>
              <a:effectLst/>
              <a:uLnTx/>
              <a:uFillTx/>
              <a:latin typeface="Segoe"/>
              <a:ea typeface="+mn-ea"/>
              <a:cs typeface="+mn-cs"/>
            </a:endParaRP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UDFs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Users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Logins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err="1" smtClean="0">
                <a:ln>
                  <a:noFill/>
                </a:ln>
                <a:solidFill>
                  <a:srgbClr val="000000"/>
                </a:solidFill>
                <a:effectLst/>
                <a:uLnTx/>
                <a:uFillTx/>
                <a:latin typeface="Segoe"/>
                <a:ea typeface="+mn-ea"/>
                <a:cs typeface="+mn-cs"/>
              </a:rPr>
              <a:t>Filegroups</a:t>
            </a:r>
            <a:endParaRPr kumimoji="0" lang="en-US" sz="1200" b="0" i="0" u="none" strike="noStrike" kern="0" cap="none" spc="0" normalizeH="0" baseline="0" noProof="0" dirty="0" smtClean="0">
              <a:ln>
                <a:noFill/>
              </a:ln>
              <a:solidFill>
                <a:srgbClr val="000000"/>
              </a:solidFill>
              <a:effectLst/>
              <a:uLnTx/>
              <a:uFillTx/>
              <a:latin typeface="Segoe"/>
              <a:ea typeface="+mn-ea"/>
              <a:cs typeface="+mn-cs"/>
            </a:endParaRPr>
          </a:p>
        </p:txBody>
      </p:sp>
      <p:sp>
        <p:nvSpPr>
          <p:cNvPr id="19" name="Rounded Rectangle 18"/>
          <p:cNvSpPr/>
          <p:nvPr/>
        </p:nvSpPr>
        <p:spPr bwMode="auto">
          <a:xfrm>
            <a:off x="5596563" y="4349060"/>
            <a:ext cx="3015344" cy="966652"/>
          </a:xfrm>
          <a:prstGeom prst="roundRect">
            <a:avLst/>
          </a:prstGeom>
          <a:solidFill>
            <a:srgbClr val="FFC000"/>
          </a:solidFill>
          <a:ln w="9525" cap="flat" cmpd="sng" algn="ctr">
            <a:solidFill>
              <a:srgbClr val="FF3300">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vert="horz" wrap="square" lIns="91436" tIns="45718" rIns="91436" bIns="45718" numCol="1" rtlCol="0" anchor="t"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latin typeface="Segoe"/>
                <a:ea typeface="+mn-ea"/>
                <a:cs typeface="+mn-cs"/>
              </a:rPr>
              <a:t>PROPERTIES &amp; METADATA</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Requirements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Management Policies</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Segoe"/>
                <a:ea typeface="+mn-ea"/>
                <a:cs typeface="+mn-cs"/>
              </a:rPr>
              <a:t>Failover </a:t>
            </a:r>
            <a:r>
              <a:rPr kumimoji="0" lang="en-US" sz="1200" b="0" i="0" u="none" strike="noStrike" kern="0" cap="none" spc="0" normalizeH="0" baseline="0" noProof="0" dirty="0">
                <a:ln>
                  <a:noFill/>
                </a:ln>
                <a:solidFill>
                  <a:srgbClr val="000000"/>
                </a:solidFill>
                <a:effectLst/>
                <a:uLnTx/>
                <a:uFillTx/>
                <a:latin typeface="Segoe"/>
                <a:ea typeface="+mn-ea"/>
                <a:cs typeface="+mn-cs"/>
              </a:rPr>
              <a:t>Policies</a:t>
            </a:r>
          </a:p>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rgbClr val="000000"/>
              </a:solidFill>
              <a:effectLst/>
              <a:uLnTx/>
              <a:uFillTx/>
              <a:latin typeface="Segoe"/>
              <a:ea typeface="+mn-ea"/>
              <a:cs typeface="+mn-cs"/>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Data-Tier Applications in Visual Studio 2010</a:t>
            </a:r>
            <a:endParaRPr lang="en-US" dirty="0"/>
          </a:p>
        </p:txBody>
      </p:sp>
      <p:sp>
        <p:nvSpPr>
          <p:cNvPr id="3" name="Content Placeholder 2"/>
          <p:cNvSpPr>
            <a:spLocks noGrp="1"/>
          </p:cNvSpPr>
          <p:nvPr>
            <p:ph idx="1"/>
          </p:nvPr>
        </p:nvSpPr>
        <p:spPr>
          <a:xfrm>
            <a:off x="381000" y="1447799"/>
            <a:ext cx="8382000" cy="4669972"/>
          </a:xfrm>
        </p:spPr>
        <p:txBody>
          <a:bodyPr>
            <a:normAutofit/>
          </a:bodyPr>
          <a:lstStyle/>
          <a:p>
            <a:r>
              <a:rPr lang="en-US" dirty="0"/>
              <a:t>Business goals and vision </a:t>
            </a:r>
          </a:p>
          <a:p>
            <a:pPr lvl="1"/>
            <a:r>
              <a:rPr lang="en-US" dirty="0" smtClean="0"/>
              <a:t>First-class T-SQL/DAC </a:t>
            </a:r>
            <a:r>
              <a:rPr lang="en-US" dirty="0"/>
              <a:t>development experience in </a:t>
            </a:r>
            <a:r>
              <a:rPr lang="en-US" dirty="0" smtClean="0"/>
              <a:t>VS</a:t>
            </a:r>
          </a:p>
          <a:p>
            <a:pPr lvl="2"/>
            <a:r>
              <a:rPr lang="en-US" dirty="0" smtClean="0"/>
              <a:t>“</a:t>
            </a:r>
            <a:r>
              <a:rPr lang="en-US" dirty="0"/>
              <a:t>Develop, Deploy, Manage”</a:t>
            </a:r>
          </a:p>
          <a:p>
            <a:pPr lvl="1"/>
            <a:r>
              <a:rPr lang="en-US" dirty="0" smtClean="0"/>
              <a:t>Common tools and experiences </a:t>
            </a:r>
            <a:r>
              <a:rPr lang="en-US" dirty="0"/>
              <a:t>in SSMS </a:t>
            </a:r>
            <a:r>
              <a:rPr lang="en-US" dirty="0" smtClean="0"/>
              <a:t>and VS</a:t>
            </a:r>
          </a:p>
          <a:p>
            <a:pPr lvl="2"/>
            <a:r>
              <a:rPr lang="en-US" dirty="0" smtClean="0"/>
              <a:t>Editor</a:t>
            </a:r>
            <a:r>
              <a:rPr lang="en-US" dirty="0"/>
              <a:t>, </a:t>
            </a:r>
            <a:r>
              <a:rPr lang="en-US" dirty="0" smtClean="0"/>
              <a:t>IntelliSense</a:t>
            </a:r>
            <a:r>
              <a:rPr lang="en-US" dirty="0"/>
              <a:t>, </a:t>
            </a:r>
            <a:r>
              <a:rPr lang="en-US" dirty="0" smtClean="0"/>
              <a:t>debugging, …</a:t>
            </a:r>
            <a:endParaRPr lang="en-US" dirty="0"/>
          </a:p>
          <a:p>
            <a:r>
              <a:rPr lang="en-US" dirty="0" smtClean="0"/>
              <a:t>Key </a:t>
            </a:r>
            <a:r>
              <a:rPr lang="en-US" dirty="0"/>
              <a:t>scenarios</a:t>
            </a:r>
          </a:p>
          <a:p>
            <a:pPr lvl="1"/>
            <a:r>
              <a:rPr lang="en-US" dirty="0"/>
              <a:t>Deep integration with project </a:t>
            </a:r>
            <a:r>
              <a:rPr lang="en-US" dirty="0" smtClean="0"/>
              <a:t>system</a:t>
            </a:r>
            <a:endParaRPr lang="en-US" dirty="0"/>
          </a:p>
          <a:p>
            <a:pPr lvl="1"/>
            <a:r>
              <a:rPr lang="en-US" dirty="0" smtClean="0"/>
              <a:t>Highly </a:t>
            </a:r>
            <a:r>
              <a:rPr lang="en-US" dirty="0"/>
              <a:t>productive </a:t>
            </a:r>
            <a:r>
              <a:rPr lang="en-US" dirty="0" smtClean="0"/>
              <a:t>T-SQL editor (IntelliSense</a:t>
            </a:r>
            <a:r>
              <a:rPr lang="en-US" dirty="0"/>
              <a:t>, </a:t>
            </a:r>
            <a:r>
              <a:rPr lang="en-US" dirty="0" smtClean="0"/>
              <a:t>debugger, …)</a:t>
            </a:r>
          </a:p>
          <a:p>
            <a:pPr lvl="1"/>
            <a:r>
              <a:rPr lang="en-US" dirty="0" smtClean="0"/>
              <a:t>DAC Projects in Pro+ SKUs</a:t>
            </a:r>
          </a:p>
          <a:p>
            <a:pPr lvl="1"/>
            <a:r>
              <a:rPr lang="en-US" dirty="0" smtClean="0"/>
              <a:t>Application Lifecycle Management scenarios in Premium &amp; Ultimate SKUs</a:t>
            </a:r>
          </a:p>
          <a:p>
            <a:pPr lvl="1">
              <a:buNone/>
            </a:pPr>
            <a:endParaRPr lang="en-US" dirty="0"/>
          </a:p>
        </p:txBody>
      </p:sp>
    </p:spTree>
    <p:extLst>
      <p:ext uri="{BB962C8B-B14F-4D97-AF65-F5344CB8AC3E}">
        <p14:creationId xmlns="" xmlns:p14="http://schemas.microsoft.com/office/powerpoint/2007/7/12/main" val="3115625077"/>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6427515" y="756363"/>
            <a:ext cx="2600516" cy="2190162"/>
            <a:chOff x="6427515" y="756363"/>
            <a:chExt cx="2600516" cy="2190162"/>
          </a:xfrm>
        </p:grpSpPr>
        <p:grpSp>
          <p:nvGrpSpPr>
            <p:cNvPr id="3" name="Group 181"/>
            <p:cNvGrpSpPr/>
            <p:nvPr/>
          </p:nvGrpSpPr>
          <p:grpSpPr>
            <a:xfrm>
              <a:off x="6427515" y="972314"/>
              <a:ext cx="2600516" cy="1974211"/>
              <a:chOff x="6427515" y="972314"/>
              <a:chExt cx="2600516" cy="1974211"/>
            </a:xfrm>
          </p:grpSpPr>
          <p:pic>
            <p:nvPicPr>
              <p:cNvPr id="184" name="Picture 18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27515" y="972314"/>
                <a:ext cx="2600516" cy="16847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4" name="Group 112"/>
              <p:cNvGrpSpPr/>
              <p:nvPr/>
            </p:nvGrpSpPr>
            <p:grpSpPr>
              <a:xfrm>
                <a:off x="6440036" y="2302592"/>
                <a:ext cx="500358" cy="643933"/>
                <a:chOff x="4017508" y="3899000"/>
                <a:chExt cx="500358" cy="643933"/>
              </a:xfrm>
            </p:grpSpPr>
            <p:pic>
              <p:nvPicPr>
                <p:cNvPr id="186" name="Picture 3" descr="E:\DVD27\Artwork_Imagery\HARDWARE_IMAGERY\Illustration - Misc Hardware\XML Icons\User yellow.png"/>
                <p:cNvPicPr>
                  <a:picLocks noChangeAspect="1" noChangeArrowheads="1"/>
                </p:cNvPicPr>
                <p:nvPr/>
              </p:nvPicPr>
              <p:blipFill>
                <a:blip r:embed="rId4" cstate="print"/>
                <a:srcRect/>
                <a:stretch>
                  <a:fillRect/>
                </a:stretch>
              </p:blipFill>
              <p:spPr bwMode="auto">
                <a:xfrm>
                  <a:off x="4094466" y="3899000"/>
                  <a:ext cx="333776" cy="452330"/>
                </a:xfrm>
                <a:prstGeom prst="rect">
                  <a:avLst/>
                </a:prstGeom>
                <a:noFill/>
              </p:spPr>
            </p:pic>
            <p:sp>
              <p:nvSpPr>
                <p:cNvPr id="187" name="TextBox 186"/>
                <p:cNvSpPr txBox="1"/>
                <p:nvPr/>
              </p:nvSpPr>
              <p:spPr>
                <a:xfrm>
                  <a:off x="4017508" y="4289017"/>
                  <a:ext cx="500358"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DBA</a:t>
                  </a:r>
                  <a:endParaRPr kumimoji="0" lang="en-US" sz="1050" b="0" i="0" u="none" strike="noStrike" kern="0" cap="none" spc="0" normalizeH="0" baseline="0" noProof="0" dirty="0">
                    <a:ln>
                      <a:noFill/>
                    </a:ln>
                    <a:solidFill>
                      <a:srgbClr val="FFFFFF"/>
                    </a:solidFill>
                    <a:effectLst/>
                    <a:uLnTx/>
                    <a:uFillTx/>
                  </a:endParaRPr>
                </a:p>
              </p:txBody>
            </p:sp>
          </p:grpSp>
        </p:grpSp>
        <p:sp>
          <p:nvSpPr>
            <p:cNvPr id="183" name="TextBox 182"/>
            <p:cNvSpPr txBox="1"/>
            <p:nvPr/>
          </p:nvSpPr>
          <p:spPr>
            <a:xfrm>
              <a:off x="6436592" y="756363"/>
              <a:ext cx="2278811"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SQL Server Management Studio</a:t>
              </a:r>
              <a:endParaRPr kumimoji="0" lang="en-US" sz="1050" b="0" i="0" u="none" strike="noStrike" kern="0" cap="none" spc="0" normalizeH="0" baseline="0" noProof="0" dirty="0">
                <a:ln>
                  <a:noFill/>
                </a:ln>
                <a:solidFill>
                  <a:srgbClr val="FFFFFF"/>
                </a:solidFill>
                <a:effectLst/>
                <a:uLnTx/>
                <a:uFillTx/>
              </a:endParaRPr>
            </a:p>
          </p:txBody>
        </p:sp>
      </p:grpSp>
      <p:pic>
        <p:nvPicPr>
          <p:cNvPr id="188"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912336" y="1126061"/>
            <a:ext cx="2063810" cy="15064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5" name="Group 124"/>
          <p:cNvGrpSpPr/>
          <p:nvPr/>
        </p:nvGrpSpPr>
        <p:grpSpPr>
          <a:xfrm>
            <a:off x="6889827" y="2526044"/>
            <a:ext cx="2254173" cy="3792197"/>
            <a:chOff x="6877428" y="2755233"/>
            <a:chExt cx="2254173" cy="3792197"/>
          </a:xfrm>
        </p:grpSpPr>
        <p:sp>
          <p:nvSpPr>
            <p:cNvPr id="190" name="Oval 189"/>
            <p:cNvSpPr/>
            <p:nvPr/>
          </p:nvSpPr>
          <p:spPr bwMode="auto">
            <a:xfrm>
              <a:off x="8205535" y="2755233"/>
              <a:ext cx="276726" cy="288757"/>
            </a:xfrm>
            <a:prstGeom prst="ellipse">
              <a:avLst/>
            </a:prstGeom>
            <a:gradFill rotWithShape="1">
              <a:gsLst>
                <a:gs pos="0">
                  <a:srgbClr val="FF3300">
                    <a:shade val="51000"/>
                    <a:satMod val="130000"/>
                  </a:srgbClr>
                </a:gs>
                <a:gs pos="80000">
                  <a:srgbClr val="FF3300">
                    <a:shade val="93000"/>
                    <a:satMod val="130000"/>
                  </a:srgbClr>
                </a:gs>
                <a:gs pos="100000">
                  <a:srgbClr val="FF3300">
                    <a:shade val="94000"/>
                    <a:satMod val="135000"/>
                  </a:srgbClr>
                </a:gs>
              </a:gsLst>
              <a:lin ang="16200000" scaled="0"/>
            </a:gradFill>
            <a:ln w="9525" cap="flat" cmpd="sng" algn="ctr">
              <a:solidFill>
                <a:srgbClr val="FF33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rPr>
                <a:t>9</a:t>
              </a:r>
            </a:p>
          </p:txBody>
        </p:sp>
        <p:grpSp>
          <p:nvGrpSpPr>
            <p:cNvPr id="6" name="Group 123"/>
            <p:cNvGrpSpPr/>
            <p:nvPr/>
          </p:nvGrpSpPr>
          <p:grpSpPr>
            <a:xfrm>
              <a:off x="6877428" y="2911429"/>
              <a:ext cx="2254173" cy="3636001"/>
              <a:chOff x="6877428" y="2911429"/>
              <a:chExt cx="2254173" cy="3636001"/>
            </a:xfrm>
          </p:grpSpPr>
          <p:sp>
            <p:nvSpPr>
              <p:cNvPr id="192" name="Oval 191"/>
              <p:cNvSpPr/>
              <p:nvPr/>
            </p:nvSpPr>
            <p:spPr>
              <a:xfrm rot="1459235">
                <a:off x="6877428" y="3934636"/>
                <a:ext cx="2254173" cy="2258611"/>
              </a:xfrm>
              <a:prstGeom prst="ellipse">
                <a:avLst/>
              </a:prstGeom>
              <a:solidFill>
                <a:srgbClr val="0099FF">
                  <a:alpha val="42000"/>
                </a:srgbClr>
              </a:solidFill>
              <a:ln w="19050" cap="flat" cmpd="sng" algn="ctr">
                <a:solidFill>
                  <a:srgbClr val="777777">
                    <a:alpha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Segoe"/>
                  <a:ea typeface="+mn-ea"/>
                  <a:cs typeface="+mn-cs"/>
                </a:endParaRPr>
              </a:p>
            </p:txBody>
          </p:sp>
          <p:cxnSp>
            <p:nvCxnSpPr>
              <p:cNvPr id="193" name="Straight Arrow Connector 192"/>
              <p:cNvCxnSpPr/>
              <p:nvPr/>
            </p:nvCxnSpPr>
            <p:spPr>
              <a:xfrm flipH="1">
                <a:off x="7758352" y="4117729"/>
                <a:ext cx="125297" cy="465330"/>
              </a:xfrm>
              <a:prstGeom prst="straightConnector1">
                <a:avLst/>
              </a:prstGeom>
              <a:noFill/>
              <a:ln w="12700" cap="flat" cmpd="sng" algn="ctr">
                <a:solidFill>
                  <a:srgbClr val="0099FF">
                    <a:shade val="95000"/>
                    <a:satMod val="105000"/>
                  </a:srgbClr>
                </a:solidFill>
                <a:prstDash val="solid"/>
                <a:headEnd type="arrow"/>
                <a:tailEnd type="arrow"/>
              </a:ln>
              <a:effectLst/>
            </p:spPr>
          </p:cxnSp>
          <p:cxnSp>
            <p:nvCxnSpPr>
              <p:cNvPr id="194" name="Straight Arrow Connector 193"/>
              <p:cNvCxnSpPr/>
              <p:nvPr/>
            </p:nvCxnSpPr>
            <p:spPr>
              <a:xfrm flipH="1" flipV="1">
                <a:off x="8412397" y="4117729"/>
                <a:ext cx="142267" cy="474306"/>
              </a:xfrm>
              <a:prstGeom prst="straightConnector1">
                <a:avLst/>
              </a:prstGeom>
              <a:noFill/>
              <a:ln w="12700" cap="flat" cmpd="sng" algn="ctr">
                <a:solidFill>
                  <a:srgbClr val="0099FF">
                    <a:shade val="95000"/>
                    <a:satMod val="105000"/>
                  </a:srgbClr>
                </a:solidFill>
                <a:prstDash val="solid"/>
                <a:headEnd type="arrow"/>
                <a:tailEnd type="arrow"/>
              </a:ln>
              <a:effectLst/>
            </p:spPr>
          </p:cxnSp>
          <p:sp>
            <p:nvSpPr>
              <p:cNvPr id="195" name="TextBox 194"/>
              <p:cNvSpPr txBox="1"/>
              <p:nvPr/>
            </p:nvSpPr>
            <p:spPr>
              <a:xfrm>
                <a:off x="7877718" y="6116543"/>
                <a:ext cx="980758" cy="4308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Managed Instances</a:t>
                </a:r>
                <a:endParaRPr kumimoji="0" lang="en-US" sz="1050" b="0" i="0" u="none" strike="noStrike" kern="0" cap="none" spc="0" normalizeH="0" baseline="0" noProof="0" dirty="0">
                  <a:ln>
                    <a:noFill/>
                  </a:ln>
                  <a:solidFill>
                    <a:srgbClr val="FFFFFF"/>
                  </a:solidFill>
                  <a:effectLst/>
                  <a:uLnTx/>
                  <a:uFillTx/>
                </a:endParaRPr>
              </a:p>
            </p:txBody>
          </p:sp>
          <p:pic>
            <p:nvPicPr>
              <p:cNvPr id="196" name="Picture 2" descr="\\eventsql\dvd\Online_ART\DVD_ART35\Artwork_Imagery\Icons - Illustrations\_XML ICONS\Servers SQL database computer.png"/>
              <p:cNvPicPr>
                <a:picLocks noChangeAspect="1" noChangeArrowheads="1"/>
              </p:cNvPicPr>
              <p:nvPr/>
            </p:nvPicPr>
            <p:blipFill>
              <a:blip r:embed="rId6" cstate="print"/>
              <a:stretch>
                <a:fillRect/>
              </a:stretch>
            </p:blipFill>
            <p:spPr bwMode="auto">
              <a:xfrm>
                <a:off x="8465576" y="4499299"/>
                <a:ext cx="575238" cy="851428"/>
              </a:xfrm>
              <a:prstGeom prst="rect">
                <a:avLst/>
              </a:prstGeom>
              <a:noFill/>
            </p:spPr>
          </p:pic>
          <p:cxnSp>
            <p:nvCxnSpPr>
              <p:cNvPr id="197" name="Straight Arrow Connector 196"/>
              <p:cNvCxnSpPr>
                <a:stCxn id="199" idx="0"/>
              </p:cNvCxnSpPr>
              <p:nvPr/>
            </p:nvCxnSpPr>
            <p:spPr>
              <a:xfrm flipV="1">
                <a:off x="8124778" y="4184443"/>
                <a:ext cx="0" cy="1105098"/>
              </a:xfrm>
              <a:prstGeom prst="straightConnector1">
                <a:avLst/>
              </a:prstGeom>
              <a:noFill/>
              <a:ln w="12700" cap="flat" cmpd="sng" algn="ctr">
                <a:solidFill>
                  <a:srgbClr val="0099FF">
                    <a:shade val="95000"/>
                    <a:satMod val="105000"/>
                  </a:srgbClr>
                </a:solidFill>
                <a:prstDash val="solid"/>
                <a:headEnd type="arrow"/>
                <a:tailEnd type="arrow"/>
              </a:ln>
              <a:effectLst/>
            </p:spPr>
          </p:cxnSp>
          <p:grpSp>
            <p:nvGrpSpPr>
              <p:cNvPr id="7" name="Group 111"/>
              <p:cNvGrpSpPr/>
              <p:nvPr/>
            </p:nvGrpSpPr>
            <p:grpSpPr>
              <a:xfrm>
                <a:off x="7799306" y="3267338"/>
                <a:ext cx="1176565" cy="850391"/>
                <a:chOff x="7799306" y="3267338"/>
                <a:chExt cx="1176565" cy="850391"/>
              </a:xfrm>
            </p:grpSpPr>
            <p:sp>
              <p:nvSpPr>
                <p:cNvPr id="201" name="TextBox 200"/>
                <p:cNvSpPr txBox="1"/>
                <p:nvPr/>
              </p:nvSpPr>
              <p:spPr>
                <a:xfrm>
                  <a:off x="8335952" y="3353459"/>
                  <a:ext cx="639919" cy="43088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Control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Point</a:t>
                  </a:r>
                  <a:endParaRPr kumimoji="0" lang="en-US" sz="1050" b="0" i="0" u="none" strike="noStrike" kern="0" cap="none" spc="0" normalizeH="0" baseline="0" noProof="0" dirty="0">
                    <a:ln>
                      <a:noFill/>
                    </a:ln>
                    <a:solidFill>
                      <a:srgbClr val="FFFFFF"/>
                    </a:solidFill>
                    <a:effectLst/>
                    <a:uLnTx/>
                    <a:uFillTx/>
                  </a:endParaRPr>
                </a:p>
              </p:txBody>
            </p:sp>
            <p:pic>
              <p:nvPicPr>
                <p:cNvPr id="202" name="Picture 2" descr="\\eventsql\dvd\Online_ART\DVD_ART35\Artwork_Imagery\Icons - Illustrations\_XML ICONS\Servers computer.png"/>
                <p:cNvPicPr>
                  <a:picLocks noChangeAspect="1" noChangeArrowheads="1"/>
                </p:cNvPicPr>
                <p:nvPr/>
              </p:nvPicPr>
              <p:blipFill>
                <a:blip r:embed="rId7" cstate="print"/>
                <a:stretch>
                  <a:fillRect/>
                </a:stretch>
              </p:blipFill>
              <p:spPr bwMode="auto">
                <a:xfrm>
                  <a:off x="7799306" y="3267338"/>
                  <a:ext cx="576503" cy="850391"/>
                </a:xfrm>
                <a:prstGeom prst="rect">
                  <a:avLst/>
                </a:prstGeom>
                <a:noFill/>
              </p:spPr>
            </p:pic>
          </p:grpSp>
          <p:pic>
            <p:nvPicPr>
              <p:cNvPr id="199" name="Picture 2" descr="\\eventsql\dvd\Online_ART\DVD_ART35\Artwork_Imagery\Icons - Illustrations\_XML ICONS\Servers SQL database computer.png"/>
              <p:cNvPicPr>
                <a:picLocks noChangeAspect="1" noChangeArrowheads="1"/>
              </p:cNvPicPr>
              <p:nvPr/>
            </p:nvPicPr>
            <p:blipFill>
              <a:blip r:embed="rId6" cstate="print"/>
              <a:stretch>
                <a:fillRect/>
              </a:stretch>
            </p:blipFill>
            <p:spPr bwMode="auto">
              <a:xfrm>
                <a:off x="7837159" y="5289541"/>
                <a:ext cx="575238" cy="851428"/>
              </a:xfrm>
              <a:prstGeom prst="rect">
                <a:avLst/>
              </a:prstGeom>
              <a:noFill/>
            </p:spPr>
          </p:pic>
          <p:cxnSp>
            <p:nvCxnSpPr>
              <p:cNvPr id="200" name="Curved Connector 81"/>
              <p:cNvCxnSpPr/>
              <p:nvPr/>
            </p:nvCxnSpPr>
            <p:spPr>
              <a:xfrm rot="16200000" flipV="1">
                <a:off x="7873817" y="3169469"/>
                <a:ext cx="517572" cy="1491"/>
              </a:xfrm>
              <a:prstGeom prst="straightConnector1">
                <a:avLst/>
              </a:prstGeom>
              <a:noFill/>
              <a:ln w="25400" cap="flat" cmpd="sng" algn="ctr">
                <a:solidFill>
                  <a:srgbClr val="0099FF"/>
                </a:solidFill>
                <a:prstDash val="solid"/>
                <a:tailEnd type="none"/>
              </a:ln>
              <a:effectLst>
                <a:outerShdw blurRad="40000" dist="20000" dir="5400000" rotWithShape="0">
                  <a:srgbClr val="000000">
                    <a:alpha val="38000"/>
                  </a:srgbClr>
                </a:outerShdw>
              </a:effectLst>
            </p:spPr>
          </p:cxnSp>
        </p:grpSp>
      </p:grpSp>
      <p:cxnSp>
        <p:nvCxnSpPr>
          <p:cNvPr id="203" name="Straight Connector 202"/>
          <p:cNvCxnSpPr/>
          <p:nvPr/>
        </p:nvCxnSpPr>
        <p:spPr>
          <a:xfrm>
            <a:off x="3148056" y="311285"/>
            <a:ext cx="0" cy="6089515"/>
          </a:xfrm>
          <a:prstGeom prst="line">
            <a:avLst/>
          </a:prstGeom>
          <a:noFill/>
          <a:ln w="12700" cap="flat" cmpd="sng" algn="ctr">
            <a:solidFill>
              <a:srgbClr val="0099FF">
                <a:shade val="95000"/>
                <a:satMod val="105000"/>
              </a:srgbClr>
            </a:solidFill>
            <a:prstDash val="dash"/>
          </a:ln>
          <a:effectLst/>
        </p:spPr>
      </p:cxnSp>
      <p:cxnSp>
        <p:nvCxnSpPr>
          <p:cNvPr id="204" name="Straight Connector 203"/>
          <p:cNvCxnSpPr/>
          <p:nvPr/>
        </p:nvCxnSpPr>
        <p:spPr>
          <a:xfrm>
            <a:off x="6229408" y="299254"/>
            <a:ext cx="0" cy="6124999"/>
          </a:xfrm>
          <a:prstGeom prst="line">
            <a:avLst/>
          </a:prstGeom>
          <a:noFill/>
          <a:ln w="12700" cap="flat" cmpd="sng" algn="ctr">
            <a:solidFill>
              <a:srgbClr val="0099FF">
                <a:shade val="95000"/>
                <a:satMod val="105000"/>
              </a:srgbClr>
            </a:solidFill>
            <a:prstDash val="dash"/>
          </a:ln>
          <a:effectLst/>
        </p:spPr>
      </p:cxnSp>
      <p:sp>
        <p:nvSpPr>
          <p:cNvPr id="205" name="TextBox 11"/>
          <p:cNvSpPr txBox="1"/>
          <p:nvPr/>
        </p:nvSpPr>
        <p:spPr>
          <a:xfrm>
            <a:off x="501779" y="268892"/>
            <a:ext cx="2017485" cy="338554"/>
          </a:xfrm>
          <a:prstGeom prst="rect">
            <a:avLst/>
          </a:prstGeom>
          <a:solidFill>
            <a:srgbClr val="0099FF">
              <a:lumMod val="75000"/>
            </a:srgbClr>
          </a:solidFill>
          <a:ln w="9525" cap="flat" cmpd="sng" algn="ctr">
            <a:solidFill>
              <a:srgbClr val="112E58">
                <a:shade val="95000"/>
                <a:satMod val="105000"/>
              </a:srgbClr>
            </a:solidFill>
            <a:prstDash val="solid"/>
          </a:ln>
          <a:effectLst>
            <a:outerShdw blurRad="40000" dist="23000" dir="5400000" rotWithShape="0">
              <a:srgbClr val="000000">
                <a:alpha val="35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chemeClr val="bg1"/>
                </a:solidFill>
                <a:effectLst/>
                <a:uLnTx/>
                <a:uFillTx/>
                <a:latin typeface="Segoe"/>
                <a:ea typeface="+mn-ea"/>
                <a:cs typeface="+mn-cs"/>
              </a:rPr>
              <a:t>DEVELOP</a:t>
            </a:r>
            <a:endParaRPr kumimoji="0" lang="en-US" sz="1600" b="1" i="0" u="none" strike="noStrike" kern="0" cap="none" spc="0" normalizeH="0" baseline="0" noProof="0" dirty="0">
              <a:ln>
                <a:noFill/>
              </a:ln>
              <a:solidFill>
                <a:schemeClr val="bg1"/>
              </a:solidFill>
              <a:effectLst/>
              <a:uLnTx/>
              <a:uFillTx/>
              <a:latin typeface="Segoe"/>
              <a:ea typeface="+mn-ea"/>
              <a:cs typeface="+mn-cs"/>
            </a:endParaRPr>
          </a:p>
        </p:txBody>
      </p:sp>
      <p:sp>
        <p:nvSpPr>
          <p:cNvPr id="206" name="TextBox 205"/>
          <p:cNvSpPr txBox="1"/>
          <p:nvPr/>
        </p:nvSpPr>
        <p:spPr>
          <a:xfrm>
            <a:off x="3718365" y="268892"/>
            <a:ext cx="2017485" cy="338554"/>
          </a:xfrm>
          <a:prstGeom prst="rect">
            <a:avLst/>
          </a:prstGeom>
          <a:solidFill>
            <a:srgbClr val="0099FF">
              <a:lumMod val="75000"/>
            </a:srgbClr>
          </a:solidFill>
          <a:ln w="9525" cap="flat" cmpd="sng" algn="ctr">
            <a:solidFill>
              <a:srgbClr val="112E58">
                <a:shade val="95000"/>
                <a:satMod val="105000"/>
              </a:srgbClr>
            </a:solidFill>
            <a:prstDash val="solid"/>
          </a:ln>
          <a:effectLst>
            <a:outerShdw blurRad="40000" dist="23000" dir="5400000" rotWithShape="0">
              <a:srgbClr val="000000">
                <a:alpha val="35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chemeClr val="bg1"/>
                </a:solidFill>
                <a:effectLst/>
                <a:uLnTx/>
                <a:uFillTx/>
                <a:latin typeface="Segoe"/>
                <a:ea typeface="+mn-ea"/>
                <a:cs typeface="+mn-cs"/>
              </a:rPr>
              <a:t>DEPLOY</a:t>
            </a:r>
            <a:endParaRPr kumimoji="0" lang="en-US" sz="1600" b="1" i="0" u="none" strike="noStrike" kern="0" cap="none" spc="0" normalizeH="0" baseline="0" noProof="0" dirty="0">
              <a:ln>
                <a:noFill/>
              </a:ln>
              <a:solidFill>
                <a:schemeClr val="bg1"/>
              </a:solidFill>
              <a:effectLst/>
              <a:uLnTx/>
              <a:uFillTx/>
              <a:latin typeface="Segoe"/>
              <a:ea typeface="+mn-ea"/>
              <a:cs typeface="+mn-cs"/>
            </a:endParaRPr>
          </a:p>
        </p:txBody>
      </p:sp>
      <p:sp>
        <p:nvSpPr>
          <p:cNvPr id="207" name="TextBox 206"/>
          <p:cNvSpPr txBox="1"/>
          <p:nvPr/>
        </p:nvSpPr>
        <p:spPr>
          <a:xfrm>
            <a:off x="6778068" y="268892"/>
            <a:ext cx="2017485" cy="338554"/>
          </a:xfrm>
          <a:prstGeom prst="rect">
            <a:avLst/>
          </a:prstGeom>
          <a:solidFill>
            <a:srgbClr val="0099FF">
              <a:lumMod val="75000"/>
            </a:srgbClr>
          </a:solidFill>
          <a:ln w="9525" cap="flat" cmpd="sng" algn="ctr">
            <a:solidFill>
              <a:srgbClr val="112E58">
                <a:shade val="95000"/>
                <a:satMod val="105000"/>
              </a:srgbClr>
            </a:solidFill>
            <a:prstDash val="solid"/>
          </a:ln>
          <a:effectLst>
            <a:outerShdw blurRad="40000" dist="23000" dir="5400000" rotWithShape="0">
              <a:srgbClr val="000000">
                <a:alpha val="35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chemeClr val="bg1"/>
                </a:solidFill>
                <a:effectLst/>
                <a:uLnTx/>
                <a:uFillTx/>
                <a:latin typeface="Segoe"/>
                <a:ea typeface="+mn-ea"/>
                <a:cs typeface="+mn-cs"/>
              </a:rPr>
              <a:t>MANAGE</a:t>
            </a:r>
            <a:endParaRPr kumimoji="0" lang="en-US" sz="1600" b="1" i="0" u="none" strike="noStrike" kern="0" cap="none" spc="0" normalizeH="0" baseline="0" noProof="0" dirty="0">
              <a:ln>
                <a:noFill/>
              </a:ln>
              <a:solidFill>
                <a:schemeClr val="bg1"/>
              </a:solidFill>
              <a:effectLst/>
              <a:uLnTx/>
              <a:uFillTx/>
              <a:latin typeface="Segoe"/>
              <a:ea typeface="+mn-ea"/>
              <a:cs typeface="+mn-cs"/>
            </a:endParaRPr>
          </a:p>
        </p:txBody>
      </p:sp>
      <p:grpSp>
        <p:nvGrpSpPr>
          <p:cNvPr id="8" name="Group 88"/>
          <p:cNvGrpSpPr/>
          <p:nvPr/>
        </p:nvGrpSpPr>
        <p:grpSpPr>
          <a:xfrm>
            <a:off x="101275" y="3267430"/>
            <a:ext cx="2052259" cy="1961000"/>
            <a:chOff x="101275" y="3267430"/>
            <a:chExt cx="2052259" cy="1961000"/>
          </a:xfrm>
        </p:grpSpPr>
        <p:sp>
          <p:nvSpPr>
            <p:cNvPr id="209" name="TextBox 208"/>
            <p:cNvSpPr txBox="1"/>
            <p:nvPr/>
          </p:nvSpPr>
          <p:spPr>
            <a:xfrm>
              <a:off x="120313" y="3267430"/>
              <a:ext cx="1404488"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Visual Studio 2010</a:t>
              </a:r>
              <a:endParaRPr kumimoji="0" lang="en-US" sz="1050" b="0" i="0" u="none" strike="noStrike" kern="0" cap="none" spc="0" normalizeH="0" baseline="0" noProof="0" dirty="0">
                <a:ln>
                  <a:noFill/>
                </a:ln>
                <a:solidFill>
                  <a:srgbClr val="FFFFFF"/>
                </a:solidFill>
                <a:effectLst/>
                <a:uLnTx/>
                <a:uFillTx/>
              </a:endParaRPr>
            </a:p>
          </p:txBody>
        </p:sp>
        <p:grpSp>
          <p:nvGrpSpPr>
            <p:cNvPr id="9" name="Group 44"/>
            <p:cNvGrpSpPr/>
            <p:nvPr/>
          </p:nvGrpSpPr>
          <p:grpSpPr>
            <a:xfrm>
              <a:off x="101275" y="3495600"/>
              <a:ext cx="2052259" cy="1732830"/>
              <a:chOff x="101275" y="3495600"/>
              <a:chExt cx="2052259" cy="1732830"/>
            </a:xfrm>
          </p:grpSpPr>
          <p:pic>
            <p:nvPicPr>
              <p:cNvPr id="211" name="Picture 2"/>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217884" y="3495600"/>
                <a:ext cx="1935650" cy="1410865"/>
              </a:xfrm>
              <a:prstGeom prst="rect">
                <a:avLst/>
              </a:prstGeom>
              <a:noFill/>
              <a:ln>
                <a:noFill/>
              </a:ln>
              <a:effectLst/>
              <a:extLst/>
            </p:spPr>
          </p:pic>
          <p:grpSp>
            <p:nvGrpSpPr>
              <p:cNvPr id="10" name="Group 50"/>
              <p:cNvGrpSpPr/>
              <p:nvPr/>
            </p:nvGrpSpPr>
            <p:grpSpPr>
              <a:xfrm>
                <a:off x="101275" y="4584497"/>
                <a:ext cx="831794" cy="643933"/>
                <a:chOff x="369266" y="5211596"/>
                <a:chExt cx="831794" cy="643933"/>
              </a:xfrm>
            </p:grpSpPr>
            <p:pic>
              <p:nvPicPr>
                <p:cNvPr id="213" name="Picture 3" descr="E:\DVD27\Artwork_Imagery\HARDWARE_IMAGERY\Illustration - Misc Hardware\XML Icons\User yellow.png"/>
                <p:cNvPicPr>
                  <a:picLocks noChangeAspect="1" noChangeArrowheads="1"/>
                </p:cNvPicPr>
                <p:nvPr/>
              </p:nvPicPr>
              <p:blipFill>
                <a:blip r:embed="rId4" cstate="print"/>
                <a:srcRect/>
                <a:stretch>
                  <a:fillRect/>
                </a:stretch>
              </p:blipFill>
              <p:spPr bwMode="auto">
                <a:xfrm>
                  <a:off x="596371" y="5211596"/>
                  <a:ext cx="333776" cy="452330"/>
                </a:xfrm>
                <a:prstGeom prst="rect">
                  <a:avLst/>
                </a:prstGeom>
                <a:noFill/>
              </p:spPr>
            </p:pic>
            <p:sp>
              <p:nvSpPr>
                <p:cNvPr id="214" name="TextBox 213"/>
                <p:cNvSpPr txBox="1"/>
                <p:nvPr/>
              </p:nvSpPr>
              <p:spPr>
                <a:xfrm>
                  <a:off x="369266" y="5601613"/>
                  <a:ext cx="831794"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Developer</a:t>
                  </a:r>
                  <a:endParaRPr kumimoji="0" lang="en-US" sz="1050" b="0" i="0" u="none" strike="noStrike" kern="0" cap="none" spc="0" normalizeH="0" baseline="0" noProof="0" dirty="0">
                    <a:ln>
                      <a:noFill/>
                    </a:ln>
                    <a:solidFill>
                      <a:srgbClr val="FFFFFF"/>
                    </a:solidFill>
                    <a:effectLst/>
                    <a:uLnTx/>
                    <a:uFillTx/>
                  </a:endParaRPr>
                </a:p>
              </p:txBody>
            </p:sp>
          </p:grpSp>
        </p:grpSp>
      </p:grpSp>
      <p:grpSp>
        <p:nvGrpSpPr>
          <p:cNvPr id="11" name="Group 97"/>
          <p:cNvGrpSpPr/>
          <p:nvPr/>
        </p:nvGrpSpPr>
        <p:grpSpPr>
          <a:xfrm>
            <a:off x="6943061" y="4496192"/>
            <a:ext cx="790325" cy="1108451"/>
            <a:chOff x="6943061" y="4496192"/>
            <a:chExt cx="790325" cy="1108451"/>
          </a:xfrm>
        </p:grpSpPr>
        <p:sp>
          <p:nvSpPr>
            <p:cNvPr id="216" name="TextBox 215"/>
            <p:cNvSpPr txBox="1"/>
            <p:nvPr/>
          </p:nvSpPr>
          <p:spPr>
            <a:xfrm>
              <a:off x="6943061" y="5350727"/>
              <a:ext cx="757453"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Prod  DB</a:t>
              </a:r>
              <a:endParaRPr kumimoji="0" lang="en-US" sz="1050" b="0" i="0" u="none" strike="noStrike" kern="0" cap="none" spc="0" normalizeH="0" baseline="0" noProof="0" dirty="0">
                <a:ln>
                  <a:noFill/>
                </a:ln>
                <a:solidFill>
                  <a:srgbClr val="FFFFFF"/>
                </a:solidFill>
                <a:effectLst/>
                <a:uLnTx/>
                <a:uFillTx/>
              </a:endParaRPr>
            </a:p>
          </p:txBody>
        </p:sp>
        <p:pic>
          <p:nvPicPr>
            <p:cNvPr id="217" name="Picture 2" descr="\\eventsql\dvd\Online_ART\DVD_ART35\Artwork_Imagery\Icons - Illustrations\_XML ICONS\Servers SQL database computer.png"/>
            <p:cNvPicPr>
              <a:picLocks noChangeAspect="1" noChangeArrowheads="1"/>
            </p:cNvPicPr>
            <p:nvPr/>
          </p:nvPicPr>
          <p:blipFill>
            <a:blip r:embed="rId6" cstate="print"/>
            <a:stretch>
              <a:fillRect/>
            </a:stretch>
          </p:blipFill>
          <p:spPr bwMode="auto">
            <a:xfrm>
              <a:off x="7158148" y="4496192"/>
              <a:ext cx="575238" cy="851428"/>
            </a:xfrm>
            <a:prstGeom prst="rect">
              <a:avLst/>
            </a:prstGeom>
            <a:noFill/>
          </p:spPr>
        </p:pic>
      </p:grpSp>
      <p:grpSp>
        <p:nvGrpSpPr>
          <p:cNvPr id="12" name="Group 118"/>
          <p:cNvGrpSpPr/>
          <p:nvPr/>
        </p:nvGrpSpPr>
        <p:grpSpPr>
          <a:xfrm>
            <a:off x="3460503" y="2529963"/>
            <a:ext cx="2278811" cy="1966311"/>
            <a:chOff x="3460503" y="2529963"/>
            <a:chExt cx="2278811" cy="1966311"/>
          </a:xfrm>
        </p:grpSpPr>
        <p:pic>
          <p:nvPicPr>
            <p:cNvPr id="219" name="Picture 218"/>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3549110" y="2773341"/>
              <a:ext cx="2073477" cy="1337661"/>
            </a:xfrm>
            <a:prstGeom prst="rect">
              <a:avLst/>
            </a:prstGeom>
          </p:spPr>
        </p:pic>
        <p:grpSp>
          <p:nvGrpSpPr>
            <p:cNvPr id="13" name="Group 72"/>
            <p:cNvGrpSpPr/>
            <p:nvPr/>
          </p:nvGrpSpPr>
          <p:grpSpPr>
            <a:xfrm>
              <a:off x="3636642" y="3852341"/>
              <a:ext cx="500358" cy="643933"/>
              <a:chOff x="4017508" y="3899000"/>
              <a:chExt cx="500358" cy="643933"/>
            </a:xfrm>
          </p:grpSpPr>
          <p:pic>
            <p:nvPicPr>
              <p:cNvPr id="222" name="Picture 3" descr="E:\DVD27\Artwork_Imagery\HARDWARE_IMAGERY\Illustration - Misc Hardware\XML Icons\User yellow.png"/>
              <p:cNvPicPr>
                <a:picLocks noChangeAspect="1" noChangeArrowheads="1"/>
              </p:cNvPicPr>
              <p:nvPr/>
            </p:nvPicPr>
            <p:blipFill>
              <a:blip r:embed="rId4" cstate="print"/>
              <a:srcRect/>
              <a:stretch>
                <a:fillRect/>
              </a:stretch>
            </p:blipFill>
            <p:spPr bwMode="auto">
              <a:xfrm>
                <a:off x="4094466" y="3899000"/>
                <a:ext cx="333776" cy="452330"/>
              </a:xfrm>
              <a:prstGeom prst="rect">
                <a:avLst/>
              </a:prstGeom>
              <a:noFill/>
            </p:spPr>
          </p:pic>
          <p:sp>
            <p:nvSpPr>
              <p:cNvPr id="223" name="TextBox 222"/>
              <p:cNvSpPr txBox="1"/>
              <p:nvPr/>
            </p:nvSpPr>
            <p:spPr>
              <a:xfrm>
                <a:off x="4017508" y="4289017"/>
                <a:ext cx="500358"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DBA</a:t>
                </a:r>
                <a:endParaRPr kumimoji="0" lang="en-US" sz="1050" b="0" i="0" u="none" strike="noStrike" kern="0" cap="none" spc="0" normalizeH="0" baseline="0" noProof="0" dirty="0">
                  <a:ln>
                    <a:noFill/>
                  </a:ln>
                  <a:solidFill>
                    <a:srgbClr val="FFFFFF"/>
                  </a:solidFill>
                  <a:effectLst/>
                  <a:uLnTx/>
                  <a:uFillTx/>
                </a:endParaRPr>
              </a:p>
            </p:txBody>
          </p:sp>
        </p:grpSp>
        <p:sp>
          <p:nvSpPr>
            <p:cNvPr id="221" name="TextBox 220"/>
            <p:cNvSpPr txBox="1"/>
            <p:nvPr/>
          </p:nvSpPr>
          <p:spPr>
            <a:xfrm>
              <a:off x="3460503" y="2529963"/>
              <a:ext cx="2278811"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FFFFFF"/>
                  </a:solidFill>
                  <a:effectLst/>
                  <a:uLnTx/>
                  <a:uFillTx/>
                </a:rPr>
                <a:t>SQL Server Management Studio</a:t>
              </a:r>
              <a:endParaRPr kumimoji="0" lang="en-US" sz="1050" b="0" i="0" u="none" strike="noStrike" kern="0" cap="none" spc="0" normalizeH="0" baseline="0" noProof="0" dirty="0">
                <a:ln>
                  <a:noFill/>
                </a:ln>
                <a:solidFill>
                  <a:srgbClr val="FFFFFF"/>
                </a:solidFill>
                <a:effectLst/>
                <a:uLnTx/>
                <a:uFillTx/>
              </a:endParaRPr>
            </a:p>
          </p:txBody>
        </p:sp>
      </p:grpSp>
      <p:pic>
        <p:nvPicPr>
          <p:cNvPr id="224" name="Content Placeholder 3"/>
          <p:cNvPicPr>
            <a:picLocks noChangeAspect="1"/>
          </p:cNvPicPr>
          <p:nvPr/>
        </p:nvPicPr>
        <p:blipFill>
          <a:blip r:embed="rId10" cstate="print">
            <a:extLst>
              <a:ext uri="{28A0092B-C50C-407E-A947-70E740481C1C}">
                <a14:useLocalDpi xmlns="" xmlns:a14="http://schemas.microsoft.com/office/drawing/2010/main" val="0"/>
              </a:ext>
            </a:extLst>
          </a:blip>
          <a:stretch>
            <a:fillRect/>
          </a:stretch>
        </p:blipFill>
        <p:spPr>
          <a:xfrm>
            <a:off x="4687244" y="3490222"/>
            <a:ext cx="1108953" cy="877294"/>
          </a:xfrm>
          <a:prstGeom prst="rect">
            <a:avLst/>
          </a:prstGeom>
        </p:spPr>
      </p:pic>
      <p:grpSp>
        <p:nvGrpSpPr>
          <p:cNvPr id="14" name="Group 119"/>
          <p:cNvGrpSpPr/>
          <p:nvPr/>
        </p:nvGrpSpPr>
        <p:grpSpPr>
          <a:xfrm>
            <a:off x="397042" y="795720"/>
            <a:ext cx="873724" cy="851428"/>
            <a:chOff x="397042" y="795720"/>
            <a:chExt cx="873724" cy="851428"/>
          </a:xfrm>
        </p:grpSpPr>
        <p:pic>
          <p:nvPicPr>
            <p:cNvPr id="226" name="Picture 2" descr="\\eventsql\dvd\Online_ART\DVD_ART35\Artwork_Imagery\Icons - Illustrations\_XML ICONS\Servers SQL database computer.png"/>
            <p:cNvPicPr>
              <a:picLocks noChangeAspect="1" noChangeArrowheads="1"/>
            </p:cNvPicPr>
            <p:nvPr/>
          </p:nvPicPr>
          <p:blipFill>
            <a:blip r:embed="rId6" cstate="print"/>
            <a:stretch>
              <a:fillRect/>
            </a:stretch>
          </p:blipFill>
          <p:spPr bwMode="auto">
            <a:xfrm>
              <a:off x="695528" y="795720"/>
              <a:ext cx="575238" cy="851428"/>
            </a:xfrm>
            <a:prstGeom prst="rect">
              <a:avLst/>
            </a:prstGeom>
            <a:noFill/>
          </p:spPr>
        </p:pic>
        <p:sp>
          <p:nvSpPr>
            <p:cNvPr id="227" name="Oval 226"/>
            <p:cNvSpPr/>
            <p:nvPr/>
          </p:nvSpPr>
          <p:spPr bwMode="auto">
            <a:xfrm>
              <a:off x="397042" y="1022684"/>
              <a:ext cx="276726" cy="288757"/>
            </a:xfrm>
            <a:prstGeom prst="ellipse">
              <a:avLst/>
            </a:prstGeom>
            <a:gradFill rotWithShape="1">
              <a:gsLst>
                <a:gs pos="0">
                  <a:srgbClr val="FF3300">
                    <a:shade val="51000"/>
                    <a:satMod val="130000"/>
                  </a:srgbClr>
                </a:gs>
                <a:gs pos="80000">
                  <a:srgbClr val="FF3300">
                    <a:shade val="93000"/>
                    <a:satMod val="130000"/>
                  </a:srgbClr>
                </a:gs>
                <a:gs pos="100000">
                  <a:srgbClr val="FF3300">
                    <a:shade val="94000"/>
                    <a:satMod val="135000"/>
                  </a:srgbClr>
                </a:gs>
              </a:gsLst>
              <a:lin ang="16200000" scaled="0"/>
            </a:gradFill>
            <a:ln w="9525" cap="flat" cmpd="sng" algn="ctr">
              <a:solidFill>
                <a:srgbClr val="FF33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rPr>
                <a:t>1</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endParaRPr>
            </a:p>
          </p:txBody>
        </p:sp>
      </p:grpSp>
      <p:grpSp>
        <p:nvGrpSpPr>
          <p:cNvPr id="15" name="Group 57"/>
          <p:cNvGrpSpPr/>
          <p:nvPr/>
        </p:nvGrpSpPr>
        <p:grpSpPr>
          <a:xfrm>
            <a:off x="1131227" y="1792706"/>
            <a:ext cx="1078572" cy="2141619"/>
            <a:chOff x="1131227" y="1792706"/>
            <a:chExt cx="1078572" cy="2141619"/>
          </a:xfrm>
        </p:grpSpPr>
        <p:cxnSp>
          <p:nvCxnSpPr>
            <p:cNvPr id="229" name="Straight Arrow Connector 228"/>
            <p:cNvCxnSpPr/>
            <p:nvPr/>
          </p:nvCxnSpPr>
          <p:spPr>
            <a:xfrm rot="16200000" flipH="1">
              <a:off x="294775" y="2689058"/>
              <a:ext cx="2141619" cy="348916"/>
            </a:xfrm>
            <a:prstGeom prst="straightConnector1">
              <a:avLst/>
            </a:prstGeom>
            <a:noFill/>
            <a:ln w="25400" cap="flat" cmpd="sng" algn="ctr">
              <a:solidFill>
                <a:srgbClr val="0099FF"/>
              </a:solidFill>
              <a:prstDash val="solid"/>
              <a:tailEnd type="triangle"/>
            </a:ln>
            <a:effectLst>
              <a:outerShdw blurRad="40000" dist="20000" dir="5400000" rotWithShape="0">
                <a:srgbClr val="000000">
                  <a:alpha val="38000"/>
                </a:srgbClr>
              </a:outerShdw>
            </a:effectLst>
          </p:spPr>
        </p:cxnSp>
        <p:sp>
          <p:nvSpPr>
            <p:cNvPr id="230" name="TextBox 229"/>
            <p:cNvSpPr txBox="1"/>
            <p:nvPr/>
          </p:nvSpPr>
          <p:spPr>
            <a:xfrm>
              <a:off x="1131227" y="2183601"/>
              <a:ext cx="801845" cy="577081"/>
            </a:xfrm>
            <a:prstGeom prst="rect">
              <a:avLst/>
            </a:prstGeom>
            <a:gradFill rotWithShape="1">
              <a:gsLst>
                <a:gs pos="0">
                  <a:srgbClr val="FFCC00">
                    <a:tint val="50000"/>
                    <a:satMod val="300000"/>
                  </a:srgbClr>
                </a:gs>
                <a:gs pos="35000">
                  <a:srgbClr val="FFCC00">
                    <a:tint val="37000"/>
                    <a:satMod val="300000"/>
                  </a:srgbClr>
                </a:gs>
                <a:gs pos="100000">
                  <a:srgbClr val="FFCC00">
                    <a:tint val="15000"/>
                    <a:satMod val="350000"/>
                  </a:srgbClr>
                </a:gs>
              </a:gsLst>
              <a:lin ang="16200000" scaled="1"/>
            </a:gradFill>
            <a:ln w="9525" cap="flat" cmpd="sng" algn="ctr">
              <a:solidFill>
                <a:srgbClr val="FFCC00">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Reverse- engineer DAC</a:t>
              </a:r>
              <a:endParaRPr kumimoji="0" lang="en-US" sz="1050" b="0" i="0" u="none" strike="noStrike" kern="0" cap="none" spc="0" normalizeH="0" baseline="0" noProof="0" dirty="0">
                <a:ln>
                  <a:noFill/>
                </a:ln>
                <a:solidFill>
                  <a:srgbClr val="000000"/>
                </a:solidFill>
                <a:effectLst/>
                <a:uLnTx/>
                <a:uFillTx/>
                <a:latin typeface="Segoe"/>
                <a:ea typeface="+mn-ea"/>
                <a:cs typeface="+mn-cs"/>
              </a:endParaRPr>
            </a:p>
          </p:txBody>
        </p:sp>
        <p:sp>
          <p:nvSpPr>
            <p:cNvPr id="231" name="Oval 230"/>
            <p:cNvSpPr/>
            <p:nvPr/>
          </p:nvSpPr>
          <p:spPr bwMode="auto">
            <a:xfrm>
              <a:off x="1933073" y="2257926"/>
              <a:ext cx="276726" cy="288757"/>
            </a:xfrm>
            <a:prstGeom prst="ellipse">
              <a:avLst/>
            </a:prstGeom>
            <a:gradFill rotWithShape="1">
              <a:gsLst>
                <a:gs pos="0">
                  <a:srgbClr val="FF3300">
                    <a:shade val="51000"/>
                    <a:satMod val="130000"/>
                  </a:srgbClr>
                </a:gs>
                <a:gs pos="80000">
                  <a:srgbClr val="FF3300">
                    <a:shade val="93000"/>
                    <a:satMod val="130000"/>
                  </a:srgbClr>
                </a:gs>
                <a:gs pos="100000">
                  <a:srgbClr val="FF3300">
                    <a:shade val="94000"/>
                    <a:satMod val="135000"/>
                  </a:srgbClr>
                </a:gs>
              </a:gsLst>
              <a:lin ang="16200000" scaled="0"/>
            </a:gradFill>
            <a:ln w="9525" cap="flat" cmpd="sng" algn="ctr">
              <a:solidFill>
                <a:srgbClr val="FF33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gradFill>
                    <a:gsLst>
                      <a:gs pos="0">
                        <a:srgbClr val="FFFFFF"/>
                      </a:gs>
                      <a:gs pos="100000">
                        <a:srgbClr val="FFFFFF"/>
                      </a:gs>
                    </a:gsLst>
                    <a:lin ang="5400000" scaled="0"/>
                  </a:gradFill>
                  <a:effectLst/>
                  <a:uLnTx/>
                  <a:uFillTx/>
                  <a:latin typeface="Segoe"/>
                  <a:ea typeface="+mn-ea"/>
                  <a:cs typeface="+mn-cs"/>
                </a:rPr>
                <a:t>2</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endParaRPr>
            </a:p>
          </p:txBody>
        </p:sp>
      </p:grpSp>
      <p:grpSp>
        <p:nvGrpSpPr>
          <p:cNvPr id="16" name="Group 63"/>
          <p:cNvGrpSpPr/>
          <p:nvPr/>
        </p:nvGrpSpPr>
        <p:grpSpPr>
          <a:xfrm>
            <a:off x="2218474" y="4029585"/>
            <a:ext cx="721822" cy="750961"/>
            <a:chOff x="2218474" y="4029585"/>
            <a:chExt cx="721822" cy="750961"/>
          </a:xfrm>
        </p:grpSpPr>
        <p:sp>
          <p:nvSpPr>
            <p:cNvPr id="233" name="TextBox 232"/>
            <p:cNvSpPr txBox="1"/>
            <p:nvPr/>
          </p:nvSpPr>
          <p:spPr>
            <a:xfrm>
              <a:off x="2218474" y="4029585"/>
              <a:ext cx="721822" cy="415498"/>
            </a:xfrm>
            <a:prstGeom prst="rect">
              <a:avLst/>
            </a:prstGeom>
            <a:gradFill rotWithShape="1">
              <a:gsLst>
                <a:gs pos="0">
                  <a:srgbClr val="FFCC00">
                    <a:tint val="50000"/>
                    <a:satMod val="300000"/>
                  </a:srgbClr>
                </a:gs>
                <a:gs pos="35000">
                  <a:srgbClr val="FFCC00">
                    <a:tint val="37000"/>
                    <a:satMod val="300000"/>
                  </a:srgbClr>
                </a:gs>
                <a:gs pos="100000">
                  <a:srgbClr val="FFCC00">
                    <a:tint val="15000"/>
                    <a:satMod val="350000"/>
                  </a:srgbClr>
                </a:gs>
              </a:gsLst>
              <a:lin ang="16200000" scaled="1"/>
            </a:gradFill>
            <a:ln w="9525" cap="flat" cmpd="sng" algn="ctr">
              <a:solidFill>
                <a:srgbClr val="FFCC00">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Create policies</a:t>
              </a:r>
              <a:endParaRPr kumimoji="0" lang="en-US" sz="1050" b="0" i="0" u="none" strike="noStrike" kern="0" cap="none" spc="0" normalizeH="0" baseline="0" noProof="0" dirty="0">
                <a:ln>
                  <a:noFill/>
                </a:ln>
                <a:solidFill>
                  <a:srgbClr val="000000"/>
                </a:solidFill>
                <a:effectLst/>
                <a:uLnTx/>
                <a:uFillTx/>
                <a:latin typeface="Segoe"/>
                <a:ea typeface="+mn-ea"/>
                <a:cs typeface="+mn-cs"/>
              </a:endParaRPr>
            </a:p>
          </p:txBody>
        </p:sp>
        <p:sp>
          <p:nvSpPr>
            <p:cNvPr id="234" name="Oval 233"/>
            <p:cNvSpPr/>
            <p:nvPr/>
          </p:nvSpPr>
          <p:spPr bwMode="auto">
            <a:xfrm>
              <a:off x="2398294" y="4491789"/>
              <a:ext cx="276726" cy="288757"/>
            </a:xfrm>
            <a:prstGeom prst="ellipse">
              <a:avLst/>
            </a:prstGeom>
            <a:gradFill rotWithShape="1">
              <a:gsLst>
                <a:gs pos="0">
                  <a:srgbClr val="FF3300">
                    <a:shade val="51000"/>
                    <a:satMod val="130000"/>
                  </a:srgbClr>
                </a:gs>
                <a:gs pos="80000">
                  <a:srgbClr val="FF3300">
                    <a:shade val="93000"/>
                    <a:satMod val="130000"/>
                  </a:srgbClr>
                </a:gs>
                <a:gs pos="100000">
                  <a:srgbClr val="FF3300">
                    <a:shade val="94000"/>
                    <a:satMod val="135000"/>
                  </a:srgbClr>
                </a:gs>
              </a:gsLst>
              <a:lin ang="16200000" scaled="0"/>
            </a:gradFill>
            <a:ln w="9525" cap="flat" cmpd="sng" algn="ctr">
              <a:solidFill>
                <a:srgbClr val="FF33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rPr>
                <a:t>3</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endParaRPr>
            </a:p>
          </p:txBody>
        </p:sp>
      </p:grpSp>
      <p:grpSp>
        <p:nvGrpSpPr>
          <p:cNvPr id="17" name="Group 51"/>
          <p:cNvGrpSpPr/>
          <p:nvPr/>
        </p:nvGrpSpPr>
        <p:grpSpPr>
          <a:xfrm>
            <a:off x="189644" y="1720517"/>
            <a:ext cx="736787" cy="2117560"/>
            <a:chOff x="189644" y="1720517"/>
            <a:chExt cx="736787" cy="2117560"/>
          </a:xfrm>
        </p:grpSpPr>
        <p:cxnSp>
          <p:nvCxnSpPr>
            <p:cNvPr id="236" name="Straight Arrow Connector 235"/>
            <p:cNvCxnSpPr/>
            <p:nvPr/>
          </p:nvCxnSpPr>
          <p:spPr>
            <a:xfrm rot="5400000" flipH="1" flipV="1">
              <a:off x="-469231" y="2610856"/>
              <a:ext cx="2117560" cy="336882"/>
            </a:xfrm>
            <a:prstGeom prst="straightConnector1">
              <a:avLst/>
            </a:prstGeom>
            <a:noFill/>
            <a:ln w="25400" cap="flat" cmpd="sng" algn="ctr">
              <a:solidFill>
                <a:srgbClr val="0099FF"/>
              </a:solidFill>
              <a:prstDash val="solid"/>
              <a:tailEnd type="triangle"/>
            </a:ln>
            <a:effectLst>
              <a:outerShdw blurRad="40000" dist="20000" dir="5400000" rotWithShape="0">
                <a:srgbClr val="000000">
                  <a:alpha val="38000"/>
                </a:srgbClr>
              </a:outerShdw>
            </a:effectLst>
          </p:spPr>
        </p:cxnSp>
        <p:sp>
          <p:nvSpPr>
            <p:cNvPr id="237" name="TextBox 236"/>
            <p:cNvSpPr txBox="1"/>
            <p:nvPr/>
          </p:nvSpPr>
          <p:spPr>
            <a:xfrm>
              <a:off x="189644" y="2183514"/>
              <a:ext cx="702244" cy="577081"/>
            </a:xfrm>
            <a:prstGeom prst="rect">
              <a:avLst/>
            </a:prstGeom>
            <a:gradFill rotWithShape="1">
              <a:gsLst>
                <a:gs pos="0">
                  <a:srgbClr val="66CC33">
                    <a:tint val="50000"/>
                    <a:satMod val="300000"/>
                  </a:srgbClr>
                </a:gs>
                <a:gs pos="35000">
                  <a:srgbClr val="66CC33">
                    <a:tint val="37000"/>
                    <a:satMod val="300000"/>
                  </a:srgbClr>
                </a:gs>
                <a:gs pos="100000">
                  <a:srgbClr val="66CC33">
                    <a:tint val="15000"/>
                    <a:satMod val="350000"/>
                  </a:srgbClr>
                </a:gs>
              </a:gsLst>
              <a:lin ang="16200000" scaled="1"/>
            </a:gradFill>
            <a:ln w="9525" cap="flat" cmpd="sng" algn="ctr">
              <a:solidFill>
                <a:srgbClr val="66CC33">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Deploy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upgrade DAC</a:t>
              </a:r>
              <a:endParaRPr kumimoji="0" lang="en-US" sz="1050" b="0" i="0" u="none" strike="noStrike" kern="0" cap="none" spc="0" normalizeH="0" baseline="0" noProof="0" dirty="0">
                <a:ln>
                  <a:noFill/>
                </a:ln>
                <a:solidFill>
                  <a:srgbClr val="000000"/>
                </a:solidFill>
                <a:effectLst/>
                <a:uLnTx/>
                <a:uFillTx/>
                <a:latin typeface="Segoe"/>
                <a:ea typeface="+mn-ea"/>
                <a:cs typeface="+mn-cs"/>
              </a:endParaRPr>
            </a:p>
          </p:txBody>
        </p:sp>
        <p:sp>
          <p:nvSpPr>
            <p:cNvPr id="238" name="Oval 237"/>
            <p:cNvSpPr/>
            <p:nvPr/>
          </p:nvSpPr>
          <p:spPr bwMode="auto">
            <a:xfrm>
              <a:off x="649705" y="2791327"/>
              <a:ext cx="276726" cy="288757"/>
            </a:xfrm>
            <a:prstGeom prst="ellipse">
              <a:avLst/>
            </a:prstGeom>
            <a:gradFill rotWithShape="1">
              <a:gsLst>
                <a:gs pos="0">
                  <a:srgbClr val="FF3300">
                    <a:shade val="51000"/>
                    <a:satMod val="130000"/>
                  </a:srgbClr>
                </a:gs>
                <a:gs pos="80000">
                  <a:srgbClr val="FF3300">
                    <a:shade val="93000"/>
                    <a:satMod val="130000"/>
                  </a:srgbClr>
                </a:gs>
                <a:gs pos="100000">
                  <a:srgbClr val="FF3300">
                    <a:shade val="94000"/>
                    <a:satMod val="135000"/>
                  </a:srgbClr>
                </a:gs>
              </a:gsLst>
              <a:lin ang="16200000" scaled="0"/>
            </a:gradFill>
            <a:ln w="9525" cap="flat" cmpd="sng" algn="ctr">
              <a:solidFill>
                <a:srgbClr val="FF33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gradFill>
                    <a:gsLst>
                      <a:gs pos="0">
                        <a:srgbClr val="FFFFFF"/>
                      </a:gs>
                      <a:gs pos="100000">
                        <a:srgbClr val="FFFFFF"/>
                      </a:gs>
                    </a:gsLst>
                    <a:lin ang="5400000" scaled="0"/>
                  </a:gradFill>
                  <a:effectLst/>
                  <a:uLnTx/>
                  <a:uFillTx/>
                  <a:latin typeface="Segoe"/>
                  <a:ea typeface="+mn-ea"/>
                  <a:cs typeface="+mn-cs"/>
                </a:rPr>
                <a:t>4</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endParaRPr>
            </a:p>
          </p:txBody>
        </p:sp>
      </p:grpSp>
      <p:grpSp>
        <p:nvGrpSpPr>
          <p:cNvPr id="18" name="Group 64"/>
          <p:cNvGrpSpPr/>
          <p:nvPr/>
        </p:nvGrpSpPr>
        <p:grpSpPr>
          <a:xfrm>
            <a:off x="1065266" y="4559971"/>
            <a:ext cx="1736457" cy="1694869"/>
            <a:chOff x="1065266" y="4559971"/>
            <a:chExt cx="1736457" cy="1694869"/>
          </a:xfrm>
        </p:grpSpPr>
        <p:grpSp>
          <p:nvGrpSpPr>
            <p:cNvPr id="19" name="Group 47"/>
            <p:cNvGrpSpPr/>
            <p:nvPr/>
          </p:nvGrpSpPr>
          <p:grpSpPr>
            <a:xfrm>
              <a:off x="2052691" y="5505810"/>
              <a:ext cx="749032" cy="749030"/>
              <a:chOff x="3706235" y="4844374"/>
              <a:chExt cx="749032" cy="749030"/>
            </a:xfrm>
          </p:grpSpPr>
          <p:sp>
            <p:nvSpPr>
              <p:cNvPr id="244" name="Document"/>
              <p:cNvSpPr>
                <a:spLocks noEditPoints="1" noChangeArrowheads="1"/>
              </p:cNvSpPr>
              <p:nvPr/>
            </p:nvSpPr>
            <p:spPr bwMode="auto">
              <a:xfrm rot="10800000">
                <a:off x="3706236" y="4844374"/>
                <a:ext cx="749031" cy="749030"/>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45" name="TextBox 244"/>
              <p:cNvSpPr txBox="1"/>
              <p:nvPr/>
            </p:nvSpPr>
            <p:spPr>
              <a:xfrm>
                <a:off x="3706235" y="5080389"/>
                <a:ext cx="715390"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rPr>
                  <a:t>.</a:t>
                </a:r>
                <a:r>
                  <a:rPr kumimoji="0" lang="en-US" sz="1200" b="0" i="0" u="none" strike="noStrike" kern="0" cap="none" spc="0" normalizeH="0" baseline="0" noProof="0" dirty="0" err="1" smtClean="0">
                    <a:ln>
                      <a:noFill/>
                    </a:ln>
                    <a:solidFill>
                      <a:srgbClr val="000000"/>
                    </a:solidFill>
                    <a:effectLst/>
                    <a:uLnTx/>
                    <a:uFillTx/>
                  </a:rPr>
                  <a:t>dacpac</a:t>
                </a:r>
                <a:endParaRPr kumimoji="0" lang="en-US" sz="1200" b="0" i="0" u="none" strike="noStrike" kern="0" cap="none" spc="0" normalizeH="0" baseline="0" noProof="0" dirty="0">
                  <a:ln>
                    <a:noFill/>
                  </a:ln>
                  <a:solidFill>
                    <a:srgbClr val="000000"/>
                  </a:solidFill>
                  <a:effectLst/>
                  <a:uLnTx/>
                  <a:uFillTx/>
                </a:endParaRPr>
              </a:p>
            </p:txBody>
          </p:sp>
        </p:grpSp>
        <p:cxnSp>
          <p:nvCxnSpPr>
            <p:cNvPr id="241" name="Curved Connector 52"/>
            <p:cNvCxnSpPr>
              <a:endCxn id="244" idx="3"/>
            </p:cNvCxnSpPr>
            <p:nvPr/>
          </p:nvCxnSpPr>
          <p:spPr>
            <a:xfrm rot="16200000" flipH="1">
              <a:off x="915219" y="4751660"/>
              <a:ext cx="1325486" cy="942108"/>
            </a:xfrm>
            <a:prstGeom prst="curvedConnector2">
              <a:avLst/>
            </a:prstGeom>
            <a:noFill/>
            <a:ln w="25400" cap="flat" cmpd="sng" algn="ctr">
              <a:solidFill>
                <a:srgbClr val="0099FF"/>
              </a:solidFill>
              <a:prstDash val="solid"/>
              <a:tailEnd type="triangle"/>
            </a:ln>
            <a:effectLst>
              <a:outerShdw blurRad="40000" dist="20000" dir="5400000" rotWithShape="0">
                <a:srgbClr val="000000">
                  <a:alpha val="38000"/>
                </a:srgbClr>
              </a:outerShdw>
            </a:effectLst>
          </p:spPr>
        </p:cxnSp>
        <p:sp>
          <p:nvSpPr>
            <p:cNvPr id="242" name="TextBox 241"/>
            <p:cNvSpPr txBox="1"/>
            <p:nvPr/>
          </p:nvSpPr>
          <p:spPr>
            <a:xfrm>
              <a:off x="1065266" y="5253066"/>
              <a:ext cx="700774" cy="415498"/>
            </a:xfrm>
            <a:prstGeom prst="rect">
              <a:avLst/>
            </a:prstGeom>
            <a:gradFill rotWithShape="1">
              <a:gsLst>
                <a:gs pos="0">
                  <a:srgbClr val="FFCC00">
                    <a:tint val="50000"/>
                    <a:satMod val="300000"/>
                  </a:srgbClr>
                </a:gs>
                <a:gs pos="35000">
                  <a:srgbClr val="FFCC00">
                    <a:tint val="37000"/>
                    <a:satMod val="300000"/>
                  </a:srgbClr>
                </a:gs>
                <a:gs pos="100000">
                  <a:srgbClr val="FFCC00">
                    <a:tint val="15000"/>
                    <a:satMod val="350000"/>
                  </a:srgbClr>
                </a:gs>
              </a:gsLst>
              <a:lin ang="16200000" scaled="1"/>
            </a:gradFill>
            <a:ln w="9525" cap="flat" cmpd="sng" algn="ctr">
              <a:solidFill>
                <a:srgbClr val="FFCC00">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Compile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&amp; build</a:t>
              </a:r>
              <a:endParaRPr kumimoji="0" lang="en-US" sz="1050" b="0" i="0" u="none" strike="noStrike" kern="0" cap="none" spc="0" normalizeH="0" baseline="0" noProof="0" dirty="0">
                <a:ln>
                  <a:noFill/>
                </a:ln>
                <a:solidFill>
                  <a:srgbClr val="000000"/>
                </a:solidFill>
                <a:effectLst/>
                <a:uLnTx/>
                <a:uFillTx/>
                <a:latin typeface="Segoe"/>
                <a:ea typeface="+mn-ea"/>
                <a:cs typeface="+mn-cs"/>
              </a:endParaRPr>
            </a:p>
          </p:txBody>
        </p:sp>
        <p:sp>
          <p:nvSpPr>
            <p:cNvPr id="243" name="Oval 242"/>
            <p:cNvSpPr/>
            <p:nvPr/>
          </p:nvSpPr>
          <p:spPr bwMode="auto">
            <a:xfrm>
              <a:off x="1106905" y="5751096"/>
              <a:ext cx="276726" cy="288757"/>
            </a:xfrm>
            <a:prstGeom prst="ellipse">
              <a:avLst/>
            </a:prstGeom>
            <a:gradFill rotWithShape="1">
              <a:gsLst>
                <a:gs pos="0">
                  <a:srgbClr val="FF3300">
                    <a:shade val="51000"/>
                    <a:satMod val="130000"/>
                  </a:srgbClr>
                </a:gs>
                <a:gs pos="80000">
                  <a:srgbClr val="FF3300">
                    <a:shade val="93000"/>
                    <a:satMod val="130000"/>
                  </a:srgbClr>
                </a:gs>
                <a:gs pos="100000">
                  <a:srgbClr val="FF3300">
                    <a:shade val="94000"/>
                    <a:satMod val="135000"/>
                  </a:srgbClr>
                </a:gs>
              </a:gsLst>
              <a:lin ang="16200000" scaled="0"/>
            </a:gradFill>
            <a:ln w="9525" cap="flat" cmpd="sng" algn="ctr">
              <a:solidFill>
                <a:srgbClr val="FF33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rPr>
                <a:t>5</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endParaRPr>
            </a:p>
          </p:txBody>
        </p:sp>
      </p:grpSp>
      <p:grpSp>
        <p:nvGrpSpPr>
          <p:cNvPr id="20" name="Group 92"/>
          <p:cNvGrpSpPr/>
          <p:nvPr/>
        </p:nvGrpSpPr>
        <p:grpSpPr>
          <a:xfrm>
            <a:off x="2719137" y="4367516"/>
            <a:ext cx="2598821" cy="1636242"/>
            <a:chOff x="2719137" y="4367516"/>
            <a:chExt cx="2598821" cy="1636242"/>
          </a:xfrm>
        </p:grpSpPr>
        <p:cxnSp>
          <p:nvCxnSpPr>
            <p:cNvPr id="247" name="Curved Connector 73"/>
            <p:cNvCxnSpPr>
              <a:endCxn id="224" idx="2"/>
            </p:cNvCxnSpPr>
            <p:nvPr/>
          </p:nvCxnSpPr>
          <p:spPr>
            <a:xfrm flipV="1">
              <a:off x="2719137" y="4367516"/>
              <a:ext cx="2522584" cy="1636242"/>
            </a:xfrm>
            <a:prstGeom prst="curvedConnector2">
              <a:avLst/>
            </a:prstGeom>
            <a:noFill/>
            <a:ln w="25400" cap="flat" cmpd="sng" algn="ctr">
              <a:solidFill>
                <a:srgbClr val="0099FF"/>
              </a:solidFill>
              <a:prstDash val="solid"/>
              <a:tailEnd type="triangle"/>
            </a:ln>
            <a:effectLst>
              <a:outerShdw blurRad="40000" dist="20000" dir="5400000" rotWithShape="0">
                <a:srgbClr val="000000">
                  <a:alpha val="38000"/>
                </a:srgbClr>
              </a:outerShdw>
            </a:effectLst>
          </p:spPr>
        </p:cxnSp>
        <p:sp>
          <p:nvSpPr>
            <p:cNvPr id="248" name="TextBox 247"/>
            <p:cNvSpPr txBox="1"/>
            <p:nvPr/>
          </p:nvSpPr>
          <p:spPr>
            <a:xfrm>
              <a:off x="3748542" y="5236214"/>
              <a:ext cx="1569416" cy="253916"/>
            </a:xfrm>
            <a:prstGeom prst="rect">
              <a:avLst/>
            </a:prstGeom>
            <a:gradFill rotWithShape="1">
              <a:gsLst>
                <a:gs pos="0">
                  <a:srgbClr val="FFCC00">
                    <a:tint val="50000"/>
                    <a:satMod val="300000"/>
                  </a:srgbClr>
                </a:gs>
                <a:gs pos="35000">
                  <a:srgbClr val="FFCC00">
                    <a:tint val="37000"/>
                    <a:satMod val="300000"/>
                  </a:srgbClr>
                </a:gs>
                <a:gs pos="100000">
                  <a:srgbClr val="FFCC00">
                    <a:tint val="15000"/>
                    <a:satMod val="350000"/>
                  </a:srgbClr>
                </a:gs>
              </a:gsLst>
              <a:lin ang="16200000" scaled="1"/>
            </a:gradFill>
            <a:ln w="9525" cap="flat" cmpd="sng" algn="ctr">
              <a:solidFill>
                <a:srgbClr val="FFCC00">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Hand off to DBA</a:t>
              </a:r>
            </a:p>
          </p:txBody>
        </p:sp>
        <p:sp>
          <p:nvSpPr>
            <p:cNvPr id="249" name="Oval 248"/>
            <p:cNvSpPr/>
            <p:nvPr/>
          </p:nvSpPr>
          <p:spPr bwMode="auto">
            <a:xfrm>
              <a:off x="4459704" y="5566612"/>
              <a:ext cx="276726" cy="288757"/>
            </a:xfrm>
            <a:prstGeom prst="ellipse">
              <a:avLst/>
            </a:prstGeom>
            <a:gradFill rotWithShape="1">
              <a:gsLst>
                <a:gs pos="0">
                  <a:srgbClr val="FF3300">
                    <a:shade val="51000"/>
                    <a:satMod val="130000"/>
                  </a:srgbClr>
                </a:gs>
                <a:gs pos="80000">
                  <a:srgbClr val="FF3300">
                    <a:shade val="93000"/>
                    <a:satMod val="130000"/>
                  </a:srgbClr>
                </a:gs>
                <a:gs pos="100000">
                  <a:srgbClr val="FF3300">
                    <a:shade val="94000"/>
                    <a:satMod val="135000"/>
                  </a:srgbClr>
                </a:gs>
              </a:gsLst>
              <a:lin ang="16200000" scaled="0"/>
            </a:gradFill>
            <a:ln w="9525" cap="flat" cmpd="sng" algn="ctr">
              <a:solidFill>
                <a:srgbClr val="FF33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gradFill>
                    <a:gsLst>
                      <a:gs pos="0">
                        <a:srgbClr val="FFFFFF"/>
                      </a:gs>
                      <a:gs pos="100000">
                        <a:srgbClr val="FFFFFF"/>
                      </a:gs>
                    </a:gsLst>
                    <a:lin ang="5400000" scaled="0"/>
                  </a:gradFill>
                  <a:effectLst/>
                  <a:uLnTx/>
                  <a:uFillTx/>
                  <a:latin typeface="Segoe"/>
                  <a:ea typeface="+mn-ea"/>
                  <a:cs typeface="+mn-cs"/>
                </a:rPr>
                <a:t>6</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endParaRPr>
            </a:p>
          </p:txBody>
        </p:sp>
      </p:grpSp>
      <p:grpSp>
        <p:nvGrpSpPr>
          <p:cNvPr id="21" name="Group 136"/>
          <p:cNvGrpSpPr/>
          <p:nvPr/>
        </p:nvGrpSpPr>
        <p:grpSpPr>
          <a:xfrm>
            <a:off x="5534526" y="4211053"/>
            <a:ext cx="1623622" cy="995639"/>
            <a:chOff x="5534526" y="4211053"/>
            <a:chExt cx="1623622" cy="995639"/>
          </a:xfrm>
        </p:grpSpPr>
        <p:cxnSp>
          <p:nvCxnSpPr>
            <p:cNvPr id="251" name="Straight Arrow Connector 89"/>
            <p:cNvCxnSpPr>
              <a:endCxn id="217" idx="1"/>
            </p:cNvCxnSpPr>
            <p:nvPr/>
          </p:nvCxnSpPr>
          <p:spPr>
            <a:xfrm>
              <a:off x="5534526" y="4211053"/>
              <a:ext cx="1623622" cy="710853"/>
            </a:xfrm>
            <a:prstGeom prst="bentConnector3">
              <a:avLst>
                <a:gd name="adj1" fmla="val -390"/>
              </a:avLst>
            </a:prstGeom>
            <a:noFill/>
            <a:ln w="25400" cap="flat" cmpd="sng" algn="ctr">
              <a:solidFill>
                <a:srgbClr val="0099FF"/>
              </a:solidFill>
              <a:prstDash val="solid"/>
              <a:tailEnd type="triangle"/>
            </a:ln>
            <a:effectLst>
              <a:outerShdw blurRad="40000" dist="20000" dir="5400000" rotWithShape="0">
                <a:srgbClr val="000000">
                  <a:alpha val="38000"/>
                </a:srgbClr>
              </a:outerShdw>
            </a:effectLst>
          </p:spPr>
        </p:cxnSp>
        <p:sp>
          <p:nvSpPr>
            <p:cNvPr id="252" name="TextBox 251"/>
            <p:cNvSpPr txBox="1"/>
            <p:nvPr/>
          </p:nvSpPr>
          <p:spPr>
            <a:xfrm>
              <a:off x="5866581" y="4629611"/>
              <a:ext cx="702244" cy="577081"/>
            </a:xfrm>
            <a:prstGeom prst="rect">
              <a:avLst/>
            </a:prstGeom>
            <a:gradFill rotWithShape="1">
              <a:gsLst>
                <a:gs pos="0">
                  <a:srgbClr val="66CC33">
                    <a:tint val="50000"/>
                    <a:satMod val="300000"/>
                  </a:srgbClr>
                </a:gs>
                <a:gs pos="35000">
                  <a:srgbClr val="66CC33">
                    <a:tint val="37000"/>
                    <a:satMod val="300000"/>
                  </a:srgbClr>
                </a:gs>
                <a:gs pos="100000">
                  <a:srgbClr val="66CC33">
                    <a:tint val="15000"/>
                    <a:satMod val="350000"/>
                  </a:srgbClr>
                </a:gs>
              </a:gsLst>
              <a:lin ang="16200000" scaled="1"/>
            </a:gradFill>
            <a:ln w="9525" cap="flat" cmpd="sng" algn="ctr">
              <a:solidFill>
                <a:srgbClr val="66CC33">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Deploy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upgrade DAC</a:t>
              </a:r>
              <a:endParaRPr kumimoji="0" lang="en-US" sz="1050" b="0" i="0" u="none" strike="noStrike" kern="0" cap="none" spc="0" normalizeH="0" baseline="0" noProof="0" dirty="0">
                <a:ln>
                  <a:noFill/>
                </a:ln>
                <a:solidFill>
                  <a:srgbClr val="000000"/>
                </a:solidFill>
                <a:effectLst/>
                <a:uLnTx/>
                <a:uFillTx/>
                <a:latin typeface="Segoe"/>
                <a:ea typeface="+mn-ea"/>
                <a:cs typeface="+mn-cs"/>
              </a:endParaRPr>
            </a:p>
          </p:txBody>
        </p:sp>
        <p:sp>
          <p:nvSpPr>
            <p:cNvPr id="253" name="Oval 252"/>
            <p:cNvSpPr/>
            <p:nvPr/>
          </p:nvSpPr>
          <p:spPr bwMode="auto">
            <a:xfrm>
              <a:off x="6007767" y="4299285"/>
              <a:ext cx="276726" cy="288757"/>
            </a:xfrm>
            <a:prstGeom prst="ellipse">
              <a:avLst/>
            </a:prstGeom>
            <a:gradFill rotWithShape="1">
              <a:gsLst>
                <a:gs pos="0">
                  <a:srgbClr val="FF3300">
                    <a:shade val="51000"/>
                    <a:satMod val="130000"/>
                  </a:srgbClr>
                </a:gs>
                <a:gs pos="80000">
                  <a:srgbClr val="FF3300">
                    <a:shade val="93000"/>
                    <a:satMod val="130000"/>
                  </a:srgbClr>
                </a:gs>
                <a:gs pos="100000">
                  <a:srgbClr val="FF3300">
                    <a:shade val="94000"/>
                    <a:satMod val="135000"/>
                  </a:srgbClr>
                </a:gs>
              </a:gsLst>
              <a:lin ang="16200000" scaled="0"/>
            </a:gradFill>
            <a:ln w="9525" cap="flat" cmpd="sng" algn="ctr">
              <a:solidFill>
                <a:srgbClr val="FF33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rPr>
                <a:t>7</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endParaRPr>
            </a:p>
          </p:txBody>
        </p:sp>
      </p:grpSp>
      <p:grpSp>
        <p:nvGrpSpPr>
          <p:cNvPr id="22" name="Group 7"/>
          <p:cNvGrpSpPr/>
          <p:nvPr/>
        </p:nvGrpSpPr>
        <p:grpSpPr>
          <a:xfrm>
            <a:off x="6687575" y="2656921"/>
            <a:ext cx="1438046" cy="1839271"/>
            <a:chOff x="6687575" y="2656921"/>
            <a:chExt cx="1438046" cy="1839271"/>
          </a:xfrm>
        </p:grpSpPr>
        <p:cxnSp>
          <p:nvCxnSpPr>
            <p:cNvPr id="255" name="Straight Arrow Connector 89"/>
            <p:cNvCxnSpPr>
              <a:endCxn id="217" idx="0"/>
            </p:cNvCxnSpPr>
            <p:nvPr/>
          </p:nvCxnSpPr>
          <p:spPr>
            <a:xfrm>
              <a:off x="7445767" y="2656921"/>
              <a:ext cx="0" cy="1839271"/>
            </a:xfrm>
            <a:prstGeom prst="straightConnector1">
              <a:avLst/>
            </a:prstGeom>
            <a:noFill/>
            <a:ln w="25400" cap="flat" cmpd="sng" algn="ctr">
              <a:solidFill>
                <a:srgbClr val="0099FF"/>
              </a:solidFill>
              <a:prstDash val="solid"/>
              <a:tailEnd type="triangle"/>
            </a:ln>
            <a:effectLst>
              <a:outerShdw blurRad="40000" dist="20000" dir="5400000" rotWithShape="0">
                <a:srgbClr val="000000">
                  <a:alpha val="38000"/>
                </a:srgbClr>
              </a:outerShdw>
            </a:effectLst>
          </p:spPr>
        </p:cxnSp>
        <p:sp>
          <p:nvSpPr>
            <p:cNvPr id="256" name="TextBox 255"/>
            <p:cNvSpPr txBox="1"/>
            <p:nvPr/>
          </p:nvSpPr>
          <p:spPr>
            <a:xfrm>
              <a:off x="6687575" y="3313597"/>
              <a:ext cx="1438046" cy="577081"/>
            </a:xfrm>
            <a:prstGeom prst="rect">
              <a:avLst/>
            </a:prstGeom>
            <a:gradFill rotWithShape="1">
              <a:gsLst>
                <a:gs pos="0">
                  <a:srgbClr val="66CC33">
                    <a:tint val="50000"/>
                    <a:satMod val="300000"/>
                  </a:srgbClr>
                </a:gs>
                <a:gs pos="35000">
                  <a:srgbClr val="66CC33">
                    <a:tint val="37000"/>
                    <a:satMod val="300000"/>
                  </a:srgbClr>
                </a:gs>
                <a:gs pos="100000">
                  <a:srgbClr val="66CC33">
                    <a:tint val="15000"/>
                    <a:satMod val="350000"/>
                  </a:srgbClr>
                </a:gs>
              </a:gsLst>
              <a:lin ang="16200000" scaled="1"/>
            </a:gradFill>
            <a:ln w="9525" cap="flat" cmpd="sng" algn="ctr">
              <a:solidFill>
                <a:srgbClr val="66CC33">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Segoe"/>
                  <a:ea typeface="+mn-ea"/>
                  <a:cs typeface="+mn-cs"/>
                </a:rPr>
                <a:t>Manage, register, uninstall, extract, upgrade DAC</a:t>
              </a:r>
              <a:endParaRPr kumimoji="0" lang="en-US" sz="1050" b="0" i="0" u="none" strike="noStrike" kern="0" cap="none" spc="0" normalizeH="0" baseline="0" noProof="0" dirty="0">
                <a:ln>
                  <a:noFill/>
                </a:ln>
                <a:solidFill>
                  <a:srgbClr val="000000"/>
                </a:solidFill>
                <a:effectLst/>
                <a:uLnTx/>
                <a:uFillTx/>
                <a:latin typeface="Segoe"/>
                <a:ea typeface="+mn-ea"/>
                <a:cs typeface="+mn-cs"/>
              </a:endParaRPr>
            </a:p>
          </p:txBody>
        </p:sp>
        <p:sp>
          <p:nvSpPr>
            <p:cNvPr id="257" name="Oval 256"/>
            <p:cNvSpPr/>
            <p:nvPr/>
          </p:nvSpPr>
          <p:spPr bwMode="auto">
            <a:xfrm>
              <a:off x="7081011" y="2972320"/>
              <a:ext cx="276726" cy="288757"/>
            </a:xfrm>
            <a:prstGeom prst="ellipse">
              <a:avLst/>
            </a:prstGeom>
            <a:gradFill rotWithShape="1">
              <a:gsLst>
                <a:gs pos="0">
                  <a:srgbClr val="FF3300">
                    <a:shade val="51000"/>
                    <a:satMod val="130000"/>
                  </a:srgbClr>
                </a:gs>
                <a:gs pos="80000">
                  <a:srgbClr val="FF3300">
                    <a:shade val="93000"/>
                    <a:satMod val="130000"/>
                  </a:srgbClr>
                </a:gs>
                <a:gs pos="100000">
                  <a:srgbClr val="FF3300">
                    <a:shade val="94000"/>
                    <a:satMod val="135000"/>
                  </a:srgbClr>
                </a:gs>
              </a:gsLst>
              <a:lin ang="16200000" scaled="0"/>
            </a:gradFill>
            <a:ln w="9525" cap="flat" cmpd="sng" algn="ctr">
              <a:solidFill>
                <a:srgbClr val="FF3300">
                  <a:shade val="95000"/>
                  <a:satMod val="105000"/>
                </a:srgbClr>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gradFill>
                    <a:gsLst>
                      <a:gs pos="0">
                        <a:srgbClr val="FFFFFF"/>
                      </a:gs>
                      <a:gs pos="100000">
                        <a:srgbClr val="FFFFFF"/>
                      </a:gs>
                    </a:gsLst>
                    <a:lin ang="5400000" scaled="0"/>
                  </a:gradFill>
                  <a:effectLst/>
                  <a:uLnTx/>
                  <a:uFillTx/>
                  <a:latin typeface="Segoe"/>
                  <a:ea typeface="+mn-ea"/>
                  <a:cs typeface="+mn-cs"/>
                </a:rPr>
                <a:t>8</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a typeface="+mn-ea"/>
                <a:cs typeface="+mn-cs"/>
              </a:endParaRPr>
            </a:p>
          </p:txBody>
        </p:sp>
      </p:grpSp>
    </p:spTree>
    <p:extLst>
      <p:ext uri="{BB962C8B-B14F-4D97-AF65-F5344CB8AC3E}">
        <p14:creationId xmlns="" xmlns:p14="http://schemas.microsoft.com/office/powerpoint/2010/main" val="33890312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Data-Tier Application Elements</a:t>
            </a:r>
            <a:endParaRPr lang="en-AU" dirty="0"/>
          </a:p>
        </p:txBody>
      </p:sp>
      <p:sp>
        <p:nvSpPr>
          <p:cNvPr id="3" name="Content Placeholder 2"/>
          <p:cNvSpPr>
            <a:spLocks noGrp="1"/>
          </p:cNvSpPr>
          <p:nvPr>
            <p:ph idx="1"/>
          </p:nvPr>
        </p:nvSpPr>
        <p:spPr/>
        <p:txBody>
          <a:bodyPr/>
          <a:lstStyle/>
          <a:p>
            <a:r>
              <a:rPr lang="en-AU" dirty="0" smtClean="0"/>
              <a:t>Application properties (</a:t>
            </a:r>
            <a:r>
              <a:rPr lang="en-AU" dirty="0" err="1" smtClean="0"/>
              <a:t>appname</a:t>
            </a:r>
            <a:r>
              <a:rPr lang="en-AU" dirty="0" smtClean="0"/>
              <a:t>, version)</a:t>
            </a:r>
          </a:p>
          <a:p>
            <a:r>
              <a:rPr lang="en-AU" dirty="0" smtClean="0"/>
              <a:t>Database object definitions</a:t>
            </a:r>
          </a:p>
          <a:p>
            <a:r>
              <a:rPr lang="en-AU" dirty="0" smtClean="0"/>
              <a:t>Instance-level object definitions (logins, collations, compatibility level)</a:t>
            </a:r>
          </a:p>
          <a:p>
            <a:r>
              <a:rPr lang="en-AU" dirty="0" smtClean="0"/>
              <a:t>Server-selection policy</a:t>
            </a:r>
          </a:p>
          <a:p>
            <a:r>
              <a:rPr lang="en-AU" dirty="0" smtClean="0"/>
              <a:t>Files &amp; scripts (pre/post-deployment scripts)</a:t>
            </a:r>
          </a:p>
          <a:p>
            <a:r>
              <a:rPr lang="en-AU" dirty="0" smtClean="0"/>
              <a:t>.</a:t>
            </a:r>
            <a:r>
              <a:rPr lang="en-AU" dirty="0" err="1" smtClean="0"/>
              <a:t>dacpac</a:t>
            </a:r>
            <a:r>
              <a:rPr lang="en-AU" dirty="0" smtClean="0"/>
              <a:t> is a .zip file</a:t>
            </a:r>
          </a:p>
          <a:p>
            <a:pPr lvl="1"/>
            <a:r>
              <a:rPr lang="en-AU" dirty="0" smtClean="0"/>
              <a:t>Contains multiple XML files</a:t>
            </a:r>
          </a:p>
          <a:p>
            <a:pPr lvl="1"/>
            <a:r>
              <a:rPr lang="en-AU" dirty="0" smtClean="0"/>
              <a:t>Does not contain any user data</a:t>
            </a:r>
            <a:endParaRPr lang="en-AU"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Supported Objects</a:t>
            </a:r>
            <a:endParaRPr lang="en-AU" dirty="0"/>
          </a:p>
        </p:txBody>
      </p:sp>
      <p:sp>
        <p:nvSpPr>
          <p:cNvPr id="3" name="Text Placeholder 2"/>
          <p:cNvSpPr>
            <a:spLocks noGrp="1"/>
          </p:cNvSpPr>
          <p:nvPr>
            <p:ph type="body" sz="quarter" idx="10"/>
          </p:nvPr>
        </p:nvSpPr>
        <p:spPr>
          <a:xfrm>
            <a:off x="381000" y="1411552"/>
            <a:ext cx="8382000" cy="4842944"/>
          </a:xfrm>
        </p:spPr>
        <p:txBody>
          <a:bodyPr>
            <a:normAutofit/>
          </a:bodyPr>
          <a:lstStyle/>
          <a:p>
            <a:r>
              <a:rPr lang="en-AU" dirty="0" smtClean="0"/>
              <a:t>Only the most common objects supported for authoring/editing</a:t>
            </a:r>
          </a:p>
          <a:p>
            <a:r>
              <a:rPr lang="en-AU" dirty="0" smtClean="0"/>
              <a:t>Applications with unsupported objects are not supported</a:t>
            </a:r>
            <a:endParaRPr lang="en-AU" dirty="0"/>
          </a:p>
        </p:txBody>
      </p:sp>
      <p:graphicFrame>
        <p:nvGraphicFramePr>
          <p:cNvPr id="6" name="Table 5"/>
          <p:cNvGraphicFramePr>
            <a:graphicFrameLocks noGrp="1"/>
          </p:cNvGraphicFramePr>
          <p:nvPr/>
        </p:nvGraphicFramePr>
        <p:xfrm>
          <a:off x="1289812" y="2481072"/>
          <a:ext cx="6096000" cy="3708400"/>
        </p:xfrm>
        <a:graphic>
          <a:graphicData uri="http://schemas.openxmlformats.org/drawingml/2006/table">
            <a:tbl>
              <a:tblPr firstRow="1" bandRow="1"/>
              <a:tblGrid>
                <a:gridCol w="3048000"/>
                <a:gridCol w="3048000"/>
              </a:tblGrid>
              <a:tr h="370840">
                <a:tc>
                  <a:txBody>
                    <a:bodyPr/>
                    <a:lstStyle>
                      <a:defPPr>
                        <a:defRPr lang="en-US"/>
                      </a:defPPr>
                      <a:lvl1pPr marL="0" algn="l" defTabSz="914363" rtl="0" eaLnBrk="1" latinLnBrk="0" hangingPunct="1">
                        <a:defRPr sz="1800" b="1" kern="1200">
                          <a:solidFill>
                            <a:schemeClr val="lt1"/>
                          </a:solidFill>
                          <a:latin typeface="Segoe"/>
                        </a:defRPr>
                      </a:lvl1pPr>
                      <a:lvl2pPr marL="457182" algn="l" defTabSz="914363" rtl="0" eaLnBrk="1" latinLnBrk="0" hangingPunct="1">
                        <a:defRPr sz="1800" b="1" kern="1200">
                          <a:solidFill>
                            <a:schemeClr val="lt1"/>
                          </a:solidFill>
                          <a:latin typeface="Segoe"/>
                        </a:defRPr>
                      </a:lvl2pPr>
                      <a:lvl3pPr marL="914363" algn="l" defTabSz="914363" rtl="0" eaLnBrk="1" latinLnBrk="0" hangingPunct="1">
                        <a:defRPr sz="1800" b="1" kern="1200">
                          <a:solidFill>
                            <a:schemeClr val="lt1"/>
                          </a:solidFill>
                          <a:latin typeface="Segoe"/>
                        </a:defRPr>
                      </a:lvl3pPr>
                      <a:lvl4pPr marL="1371545" algn="l" defTabSz="914363" rtl="0" eaLnBrk="1" latinLnBrk="0" hangingPunct="1">
                        <a:defRPr sz="1800" b="1" kern="1200">
                          <a:solidFill>
                            <a:schemeClr val="lt1"/>
                          </a:solidFill>
                          <a:latin typeface="Segoe"/>
                        </a:defRPr>
                      </a:lvl4pPr>
                      <a:lvl5pPr marL="1828727" algn="l" defTabSz="914363" rtl="0" eaLnBrk="1" latinLnBrk="0" hangingPunct="1">
                        <a:defRPr sz="1800" b="1" kern="1200">
                          <a:solidFill>
                            <a:schemeClr val="lt1"/>
                          </a:solidFill>
                          <a:latin typeface="Segoe"/>
                        </a:defRPr>
                      </a:lvl5pPr>
                      <a:lvl6pPr marL="2285909" algn="l" defTabSz="914363" rtl="0" eaLnBrk="1" latinLnBrk="0" hangingPunct="1">
                        <a:defRPr sz="1800" b="1" kern="1200">
                          <a:solidFill>
                            <a:schemeClr val="lt1"/>
                          </a:solidFill>
                          <a:latin typeface="Segoe"/>
                        </a:defRPr>
                      </a:lvl6pPr>
                      <a:lvl7pPr marL="2743090" algn="l" defTabSz="914363" rtl="0" eaLnBrk="1" latinLnBrk="0" hangingPunct="1">
                        <a:defRPr sz="1800" b="1" kern="1200">
                          <a:solidFill>
                            <a:schemeClr val="lt1"/>
                          </a:solidFill>
                          <a:latin typeface="Segoe"/>
                        </a:defRPr>
                      </a:lvl7pPr>
                      <a:lvl8pPr marL="3200272" algn="l" defTabSz="914363" rtl="0" eaLnBrk="1" latinLnBrk="0" hangingPunct="1">
                        <a:defRPr sz="1800" b="1" kern="1200">
                          <a:solidFill>
                            <a:schemeClr val="lt1"/>
                          </a:solidFill>
                          <a:latin typeface="Segoe"/>
                        </a:defRPr>
                      </a:lvl8pPr>
                      <a:lvl9pPr marL="3657454" algn="l" defTabSz="914363" rtl="0" eaLnBrk="1" latinLnBrk="0" hangingPunct="1">
                        <a:defRPr sz="1800" b="1" kern="1200">
                          <a:solidFill>
                            <a:schemeClr val="lt1"/>
                          </a:solidFill>
                          <a:latin typeface="Segoe"/>
                        </a:defRPr>
                      </a:lvl9pPr>
                    </a:lstStyle>
                    <a:p>
                      <a:endParaRPr lang="en-AU" dirty="0"/>
                    </a:p>
                  </a:txBody>
                  <a:tcPr>
                    <a:lnL w="12700" cmpd="sng">
                      <a:solidFill>
                        <a:srgbClr val="000000"/>
                      </a:solidFill>
                    </a:lnL>
                    <a:lnR w="12700" cmpd="sng">
                      <a:solidFill>
                        <a:srgbClr val="000000"/>
                      </a:solidFill>
                    </a:lnR>
                    <a:lnT w="12700" cmpd="sng">
                      <a:solidFill>
                        <a:srgbClr val="000000"/>
                      </a:solidFill>
                    </a:lnT>
                    <a:lnB w="38100" cmpd="sng">
                      <a:solidFill>
                        <a:srgbClr val="000000"/>
                      </a:solidFill>
                    </a:lnB>
                    <a:lnTlToBr w="12700" cmpd="sng">
                      <a:noFill/>
                      <a:prstDash val="solid"/>
                    </a:lnTlToBr>
                    <a:lnBlToTr w="12700" cmpd="sng">
                      <a:noFill/>
                      <a:prstDash val="solid"/>
                    </a:lnBlToTr>
                    <a:solidFill>
                      <a:srgbClr val="0099FF"/>
                    </a:solidFill>
                  </a:tcPr>
                </a:tc>
                <a:tc>
                  <a:txBody>
                    <a:bodyPr/>
                    <a:lstStyle>
                      <a:defPPr>
                        <a:defRPr lang="en-US"/>
                      </a:defPPr>
                      <a:lvl1pPr marL="0" algn="l" defTabSz="914363" rtl="0" eaLnBrk="1" latinLnBrk="0" hangingPunct="1">
                        <a:defRPr sz="1800" b="1" kern="1200">
                          <a:solidFill>
                            <a:schemeClr val="lt1"/>
                          </a:solidFill>
                          <a:latin typeface="Segoe"/>
                        </a:defRPr>
                      </a:lvl1pPr>
                      <a:lvl2pPr marL="457182" algn="l" defTabSz="914363" rtl="0" eaLnBrk="1" latinLnBrk="0" hangingPunct="1">
                        <a:defRPr sz="1800" b="1" kern="1200">
                          <a:solidFill>
                            <a:schemeClr val="lt1"/>
                          </a:solidFill>
                          <a:latin typeface="Segoe"/>
                        </a:defRPr>
                      </a:lvl2pPr>
                      <a:lvl3pPr marL="914363" algn="l" defTabSz="914363" rtl="0" eaLnBrk="1" latinLnBrk="0" hangingPunct="1">
                        <a:defRPr sz="1800" b="1" kern="1200">
                          <a:solidFill>
                            <a:schemeClr val="lt1"/>
                          </a:solidFill>
                          <a:latin typeface="Segoe"/>
                        </a:defRPr>
                      </a:lvl3pPr>
                      <a:lvl4pPr marL="1371545" algn="l" defTabSz="914363" rtl="0" eaLnBrk="1" latinLnBrk="0" hangingPunct="1">
                        <a:defRPr sz="1800" b="1" kern="1200">
                          <a:solidFill>
                            <a:schemeClr val="lt1"/>
                          </a:solidFill>
                          <a:latin typeface="Segoe"/>
                        </a:defRPr>
                      </a:lvl4pPr>
                      <a:lvl5pPr marL="1828727" algn="l" defTabSz="914363" rtl="0" eaLnBrk="1" latinLnBrk="0" hangingPunct="1">
                        <a:defRPr sz="1800" b="1" kern="1200">
                          <a:solidFill>
                            <a:schemeClr val="lt1"/>
                          </a:solidFill>
                          <a:latin typeface="Segoe"/>
                        </a:defRPr>
                      </a:lvl5pPr>
                      <a:lvl6pPr marL="2285909" algn="l" defTabSz="914363" rtl="0" eaLnBrk="1" latinLnBrk="0" hangingPunct="1">
                        <a:defRPr sz="1800" b="1" kern="1200">
                          <a:solidFill>
                            <a:schemeClr val="lt1"/>
                          </a:solidFill>
                          <a:latin typeface="Segoe"/>
                        </a:defRPr>
                      </a:lvl6pPr>
                      <a:lvl7pPr marL="2743090" algn="l" defTabSz="914363" rtl="0" eaLnBrk="1" latinLnBrk="0" hangingPunct="1">
                        <a:defRPr sz="1800" b="1" kern="1200">
                          <a:solidFill>
                            <a:schemeClr val="lt1"/>
                          </a:solidFill>
                          <a:latin typeface="Segoe"/>
                        </a:defRPr>
                      </a:lvl7pPr>
                      <a:lvl8pPr marL="3200272" algn="l" defTabSz="914363" rtl="0" eaLnBrk="1" latinLnBrk="0" hangingPunct="1">
                        <a:defRPr sz="1800" b="1" kern="1200">
                          <a:solidFill>
                            <a:schemeClr val="lt1"/>
                          </a:solidFill>
                          <a:latin typeface="Segoe"/>
                        </a:defRPr>
                      </a:lvl8pPr>
                      <a:lvl9pPr marL="3657454" algn="l" defTabSz="914363" rtl="0" eaLnBrk="1" latinLnBrk="0" hangingPunct="1">
                        <a:defRPr sz="1800" b="1" kern="1200">
                          <a:solidFill>
                            <a:schemeClr val="lt1"/>
                          </a:solidFill>
                          <a:latin typeface="Segoe"/>
                        </a:defRPr>
                      </a:lvl9pPr>
                    </a:lstStyle>
                    <a:p>
                      <a:endParaRPr lang="en-AU" dirty="0"/>
                    </a:p>
                  </a:txBody>
                  <a:tcPr>
                    <a:lnL w="12700" cmpd="sng">
                      <a:solidFill>
                        <a:srgbClr val="000000"/>
                      </a:solidFill>
                    </a:lnL>
                    <a:lnR w="12700" cmpd="sng">
                      <a:solidFill>
                        <a:srgbClr val="000000"/>
                      </a:solidFill>
                    </a:lnR>
                    <a:lnT w="12700" cmpd="sng">
                      <a:solidFill>
                        <a:srgbClr val="000000"/>
                      </a:solidFill>
                    </a:lnT>
                    <a:lnB w="38100" cmpd="sng">
                      <a:solidFill>
                        <a:srgbClr val="000000"/>
                      </a:solidFill>
                    </a:lnB>
                    <a:lnTlToBr w="12700" cmpd="sng">
                      <a:noFill/>
                      <a:prstDash val="solid"/>
                    </a:lnTlToBr>
                    <a:lnBlToTr w="12700" cmpd="sng">
                      <a:noFill/>
                      <a:prstDash val="solid"/>
                    </a:lnBlToTr>
                    <a:solidFill>
                      <a:srgbClr val="0099FF"/>
                    </a:solidFill>
                  </a:tcPr>
                </a:tc>
              </a:tr>
              <a:tr h="370840">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chemeClr val="tx1"/>
                          </a:solidFill>
                        </a:rPr>
                        <a:t>Views</a:t>
                      </a:r>
                    </a:p>
                  </a:txBody>
                  <a:tcPr>
                    <a:lnL w="12700" cmpd="sng">
                      <a:solidFill>
                        <a:srgbClr val="000000"/>
                      </a:solidFill>
                    </a:lnL>
                    <a:lnR w="12700" cmpd="sng">
                      <a:solidFill>
                        <a:srgbClr val="000000"/>
                      </a:solidFill>
                    </a:lnR>
                    <a:lnT w="381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Database roles</a:t>
                      </a:r>
                      <a:endParaRPr lang="en-AU" dirty="0">
                        <a:solidFill>
                          <a:schemeClr val="tx1"/>
                        </a:solidFill>
                      </a:endParaRPr>
                    </a:p>
                  </a:txBody>
                  <a:tcPr>
                    <a:lnL w="12700" cmpd="sng">
                      <a:solidFill>
                        <a:srgbClr val="000000"/>
                      </a:solidFill>
                    </a:lnL>
                    <a:lnR w="12700" cmpd="sng">
                      <a:solidFill>
                        <a:srgbClr val="000000"/>
                      </a:solidFill>
                    </a:lnR>
                    <a:lnT w="381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r>
              <a:tr h="370840">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Clustered</a:t>
                      </a:r>
                      <a:r>
                        <a:rPr lang="en-AU" baseline="0" dirty="0" smtClean="0">
                          <a:solidFill>
                            <a:schemeClr val="tx1"/>
                          </a:solidFill>
                        </a:rPr>
                        <a:t> indexes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20000"/>
                      </a:srgbClr>
                    </a:solidFill>
                  </a:tcPr>
                </a:tc>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Schemas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20000"/>
                      </a:srgbClr>
                    </a:solidFill>
                  </a:tcPr>
                </a:tc>
              </a:tr>
              <a:tr h="370840">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Non-clustered indexes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Logins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r>
              <a:tr h="370840">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T-SQL stored procedures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20000"/>
                      </a:srgbClr>
                    </a:solidFill>
                  </a:tcPr>
                </a:tc>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Users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20000"/>
                      </a:srgbClr>
                    </a:solidFill>
                  </a:tcPr>
                </a:tc>
              </a:tr>
              <a:tr h="370840">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Check constraints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Computed</a:t>
                      </a:r>
                      <a:r>
                        <a:rPr lang="en-AU" baseline="0" dirty="0" smtClean="0">
                          <a:solidFill>
                            <a:schemeClr val="tx1"/>
                          </a:solidFill>
                        </a:rPr>
                        <a:t> columns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r>
              <a:tr h="370840">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Primary</a:t>
                      </a:r>
                      <a:r>
                        <a:rPr lang="en-AU" baseline="0" dirty="0" smtClean="0">
                          <a:solidFill>
                            <a:schemeClr val="tx1"/>
                          </a:solidFill>
                        </a:rPr>
                        <a:t> </a:t>
                      </a:r>
                      <a:r>
                        <a:rPr lang="en-AU" dirty="0" smtClean="0">
                          <a:solidFill>
                            <a:schemeClr val="tx1"/>
                          </a:solidFill>
                        </a:rPr>
                        <a:t>key constraints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20000"/>
                      </a:srgbClr>
                    </a:solidFill>
                  </a:tcPr>
                </a:tc>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Triggers (DML)</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20000"/>
                      </a:srgbClr>
                    </a:solidFill>
                  </a:tcPr>
                </a:tc>
              </a:tr>
              <a:tr h="370840">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Foreign key constraints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Alias types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r>
              <a:tr h="370840">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Unique constraints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20000"/>
                      </a:srgbClr>
                    </a:solidFill>
                  </a:tcPr>
                </a:tc>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Table types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20000"/>
                      </a:srgbClr>
                    </a:solidFill>
                  </a:tcPr>
                </a:tc>
              </a:tr>
              <a:tr h="370840">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Table-valued</a:t>
                      </a:r>
                      <a:r>
                        <a:rPr lang="en-AU" baseline="0" dirty="0" smtClean="0">
                          <a:solidFill>
                            <a:schemeClr val="tx1"/>
                          </a:solidFill>
                        </a:rPr>
                        <a:t> functions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c>
                  <a:txBody>
                    <a:bodyPr/>
                    <a:lstStyle>
                      <a:defPPr>
                        <a:defRPr lang="en-US"/>
                      </a:defPPr>
                      <a:lvl1pPr marL="0" algn="l" defTabSz="914363" rtl="0" eaLnBrk="1" latinLnBrk="0" hangingPunct="1">
                        <a:defRPr sz="1800" kern="1200">
                          <a:solidFill>
                            <a:schemeClr val="dk1"/>
                          </a:solidFill>
                          <a:latin typeface="Segoe"/>
                        </a:defRPr>
                      </a:lvl1pPr>
                      <a:lvl2pPr marL="457182" algn="l" defTabSz="914363" rtl="0" eaLnBrk="1" latinLnBrk="0" hangingPunct="1">
                        <a:defRPr sz="1800" kern="1200">
                          <a:solidFill>
                            <a:schemeClr val="dk1"/>
                          </a:solidFill>
                          <a:latin typeface="Segoe"/>
                        </a:defRPr>
                      </a:lvl2pPr>
                      <a:lvl3pPr marL="914363" algn="l" defTabSz="914363" rtl="0" eaLnBrk="1" latinLnBrk="0" hangingPunct="1">
                        <a:defRPr sz="1800" kern="1200">
                          <a:solidFill>
                            <a:schemeClr val="dk1"/>
                          </a:solidFill>
                          <a:latin typeface="Segoe"/>
                        </a:defRPr>
                      </a:lvl3pPr>
                      <a:lvl4pPr marL="1371545" algn="l" defTabSz="914363" rtl="0" eaLnBrk="1" latinLnBrk="0" hangingPunct="1">
                        <a:defRPr sz="1800" kern="1200">
                          <a:solidFill>
                            <a:schemeClr val="dk1"/>
                          </a:solidFill>
                          <a:latin typeface="Segoe"/>
                        </a:defRPr>
                      </a:lvl4pPr>
                      <a:lvl5pPr marL="1828727" algn="l" defTabSz="914363" rtl="0" eaLnBrk="1" latinLnBrk="0" hangingPunct="1">
                        <a:defRPr sz="1800" kern="1200">
                          <a:solidFill>
                            <a:schemeClr val="dk1"/>
                          </a:solidFill>
                          <a:latin typeface="Segoe"/>
                        </a:defRPr>
                      </a:lvl5pPr>
                      <a:lvl6pPr marL="2285909" algn="l" defTabSz="914363" rtl="0" eaLnBrk="1" latinLnBrk="0" hangingPunct="1">
                        <a:defRPr sz="1800" kern="1200">
                          <a:solidFill>
                            <a:schemeClr val="dk1"/>
                          </a:solidFill>
                          <a:latin typeface="Segoe"/>
                        </a:defRPr>
                      </a:lvl6pPr>
                      <a:lvl7pPr marL="2743090" algn="l" defTabSz="914363" rtl="0" eaLnBrk="1" latinLnBrk="0" hangingPunct="1">
                        <a:defRPr sz="1800" kern="1200">
                          <a:solidFill>
                            <a:schemeClr val="dk1"/>
                          </a:solidFill>
                          <a:latin typeface="Segoe"/>
                        </a:defRPr>
                      </a:lvl7pPr>
                      <a:lvl8pPr marL="3200272" algn="l" defTabSz="914363" rtl="0" eaLnBrk="1" latinLnBrk="0" hangingPunct="1">
                        <a:defRPr sz="1800" kern="1200">
                          <a:solidFill>
                            <a:schemeClr val="dk1"/>
                          </a:solidFill>
                          <a:latin typeface="Segoe"/>
                        </a:defRPr>
                      </a:lvl8pPr>
                      <a:lvl9pPr marL="3657454" algn="l" defTabSz="914363" rtl="0" eaLnBrk="1" latinLnBrk="0" hangingPunct="1">
                        <a:defRPr sz="1800" kern="1200">
                          <a:solidFill>
                            <a:schemeClr val="dk1"/>
                          </a:solidFill>
                          <a:latin typeface="Segoe"/>
                        </a:defRPr>
                      </a:lvl9pPr>
                    </a:lstStyle>
                    <a:p>
                      <a:r>
                        <a:rPr lang="en-AU" dirty="0" smtClean="0">
                          <a:solidFill>
                            <a:schemeClr val="tx1"/>
                          </a:solidFill>
                        </a:rPr>
                        <a:t>Scalar functions</a:t>
                      </a:r>
                      <a:endParaRPr lang="en-AU" dirty="0">
                        <a:solidFill>
                          <a:schemeClr val="tx1"/>
                        </a:solidFill>
                      </a:endParaRPr>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99FF">
                        <a:tint val="40000"/>
                      </a:srgbClr>
                    </a:solidFill>
                  </a:tcPr>
                </a:tc>
              </a:tr>
            </a:tbl>
          </a:graphicData>
        </a:graphic>
      </p:graphicFrame>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Initial Deployment</a:t>
            </a:r>
            <a:endParaRPr lang="en-AU" dirty="0"/>
          </a:p>
        </p:txBody>
      </p:sp>
      <p:sp>
        <p:nvSpPr>
          <p:cNvPr id="3" name="Text Placeholder 2"/>
          <p:cNvSpPr>
            <a:spLocks noGrp="1"/>
          </p:cNvSpPr>
          <p:nvPr>
            <p:ph type="body" sz="quarter" idx="10"/>
          </p:nvPr>
        </p:nvSpPr>
        <p:spPr>
          <a:xfrm>
            <a:off x="381000" y="1411552"/>
            <a:ext cx="8382000" cy="2160591"/>
          </a:xfrm>
        </p:spPr>
        <p:txBody>
          <a:bodyPr/>
          <a:lstStyle/>
          <a:p>
            <a:r>
              <a:rPr lang="en-AU" dirty="0" smtClean="0"/>
              <a:t>Supply name of instance for deployment</a:t>
            </a:r>
          </a:p>
          <a:p>
            <a:r>
              <a:rPr lang="en-AU" dirty="0" smtClean="0"/>
              <a:t>Server-selection policy is checked</a:t>
            </a:r>
          </a:p>
          <a:p>
            <a:r>
              <a:rPr lang="en-AU" dirty="0" smtClean="0"/>
              <a:t>Database and objects are created</a:t>
            </a:r>
          </a:p>
          <a:p>
            <a:pPr lvl="1"/>
            <a:r>
              <a:rPr lang="en-AU" dirty="0" smtClean="0"/>
              <a:t>One data file (3MB and 1MB unlimited growth)</a:t>
            </a:r>
          </a:p>
          <a:p>
            <a:pPr lvl="1"/>
            <a:r>
              <a:rPr lang="en-AU" dirty="0" smtClean="0"/>
              <a:t>One log file (1MB and 10% growth, limited to 2TB)</a:t>
            </a:r>
          </a:p>
          <a:p>
            <a:pPr lvl="1"/>
            <a:r>
              <a:rPr lang="en-AU" dirty="0" smtClean="0"/>
              <a:t>Recovery model taken from instance defaults</a:t>
            </a:r>
            <a:endParaRPr lang="en-AU"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68991" y="2761488"/>
            <a:ext cx="7699521" cy="1143000"/>
          </a:xfrm>
        </p:spPr>
        <p:txBody>
          <a:bodyPr/>
          <a:lstStyle/>
          <a:p>
            <a:r>
              <a:rPr lang="en-AU" sz="4000" spc="-150" dirty="0" smtClean="0">
                <a:gradFill flip="none" rotWithShape="1">
                  <a:gsLst>
                    <a:gs pos="42000">
                      <a:srgbClr val="FFFFFF"/>
                    </a:gs>
                    <a:gs pos="80000">
                      <a:srgbClr val="9F9F9F"/>
                    </a:gs>
                  </a:gsLst>
                  <a:lin ang="5400000" scaled="0"/>
                  <a:tileRect/>
                </a:gradFill>
                <a:effectLst>
                  <a:outerShdw blurRad="50800" dist="38100" dir="2700000" algn="tl" rotWithShape="0">
                    <a:prstClr val="black">
                      <a:alpha val="40000"/>
                    </a:prstClr>
                  </a:outerShdw>
                </a:effectLst>
                <a:cs typeface="Arial" charset="0"/>
              </a:rPr>
              <a:t>Creating Data Tier Applications</a:t>
            </a:r>
            <a:endParaRPr lang="en-AU" dirty="0"/>
          </a:p>
        </p:txBody>
      </p:sp>
      <p:sp>
        <p:nvSpPr>
          <p:cNvPr id="5" name="Subtitle 4"/>
          <p:cNvSpPr>
            <a:spLocks noGrp="1"/>
          </p:cNvSpPr>
          <p:nvPr>
            <p:ph type="subTitle" idx="1"/>
          </p:nvPr>
        </p:nvSpPr>
        <p:spPr>
          <a:xfrm>
            <a:off x="4087368" y="2472191"/>
            <a:ext cx="4581144" cy="466344"/>
          </a:xfrm>
        </p:spPr>
        <p:txBody>
          <a:bodyPr/>
          <a:lstStyle/>
          <a:p>
            <a:r>
              <a:rPr lang="en-US" dirty="0" smtClean="0">
                <a:effectLst>
                  <a:reflection blurRad="6350" stA="55000" endA="300" endPos="45500" dir="5400000" sy="-100000" algn="bl" rotWithShape="0"/>
                </a:effectLst>
              </a:rPr>
              <a:t>Demo</a:t>
            </a:r>
            <a:endParaRPr lang="en-US" dirty="0">
              <a:effectLst>
                <a:reflection blurRad="6350" stA="55000" endA="300" endPos="45500" dir="5400000" sy="-100000" algn="bl" rotWithShape="0"/>
              </a:effectLst>
            </a:endParaRPr>
          </a:p>
        </p:txBody>
      </p:sp>
      <p:sp>
        <p:nvSpPr>
          <p:cNvPr id="9" name="Subtitle 7"/>
          <p:cNvSpPr txBox="1">
            <a:spLocks/>
          </p:cNvSpPr>
          <p:nvPr/>
        </p:nvSpPr>
        <p:spPr>
          <a:xfrm>
            <a:off x="5444375" y="4053258"/>
            <a:ext cx="3244241" cy="1392477"/>
          </a:xfrm>
          <a:prstGeom prst="rect">
            <a:avLst/>
          </a:prstGeom>
        </p:spPr>
        <p:txBody>
          <a:bodyPr vert="horz" lIns="0" tIns="0" rIns="0" bIns="0" rtlCol="0">
            <a:normAutofit/>
          </a:bodyPr>
          <a:lstStyle/>
          <a:p>
            <a:pPr marL="0" marR="0" lvl="0" indent="0" algn="r" defTabSz="914363" rtl="0" eaLnBrk="1" fontAlgn="auto" latinLnBrk="0" hangingPunct="1">
              <a:lnSpc>
                <a:spcPct val="90000"/>
              </a:lnSpc>
              <a:spcBef>
                <a:spcPts val="0"/>
              </a:spcBef>
              <a:spcAft>
                <a:spcPts val="0"/>
              </a:spcAft>
              <a:buClr>
                <a:srgbClr val="777777"/>
              </a:buClr>
              <a:buSzPct val="130000"/>
              <a:buFont typeface="Arial" pitchFamily="34" charset="0"/>
              <a:buNone/>
              <a:tabLst/>
              <a:defRPr/>
            </a:pPr>
            <a:endParaRPr kumimoji="0" lang="en-US" sz="1200" b="0" i="0" u="none" strike="noStrike" kern="1200" cap="none" spc="0" normalizeH="0" baseline="0" noProof="0" dirty="0" smtClean="0">
              <a:ln>
                <a:noFill/>
              </a:ln>
              <a:gradFill>
                <a:gsLst>
                  <a:gs pos="0">
                    <a:schemeClr val="bg1">
                      <a:lumMod val="75000"/>
                    </a:schemeClr>
                  </a:gs>
                  <a:gs pos="100000">
                    <a:schemeClr val="bg1">
                      <a:lumMod val="75000"/>
                    </a:schemeClr>
                  </a:gs>
                </a:gsLst>
                <a:lin ang="5400000" scaled="0"/>
              </a:gradFill>
              <a:effectLst/>
              <a:uLnTx/>
              <a:uFillTx/>
              <a:latin typeface="Segoe UI" pitchFamily="34" charset="0"/>
              <a:ea typeface="Segoe UI" pitchFamily="34" charset="0"/>
              <a:cs typeface="Segoe UI" pitchFamily="34" charset="0"/>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Resources</a:t>
            </a:r>
            <a:endParaRPr lang="en-AU" dirty="0"/>
          </a:p>
        </p:txBody>
      </p:sp>
      <p:sp>
        <p:nvSpPr>
          <p:cNvPr id="6" name="Text Placeholder 5"/>
          <p:cNvSpPr>
            <a:spLocks noGrp="1"/>
          </p:cNvSpPr>
          <p:nvPr>
            <p:ph type="body" sz="quarter" idx="10"/>
          </p:nvPr>
        </p:nvSpPr>
        <p:spPr>
          <a:xfrm>
            <a:off x="381000" y="1011239"/>
            <a:ext cx="8382000" cy="3730252"/>
          </a:xfrm>
        </p:spPr>
        <p:txBody>
          <a:bodyPr/>
          <a:lstStyle/>
          <a:p>
            <a:pPr marL="461963" lvl="0" indent="-461963">
              <a:buSzPct val="80000"/>
              <a:buBlip>
                <a:blip r:embed="rId3"/>
              </a:buBlip>
            </a:pPr>
            <a:r>
              <a:rPr lang="en-US" sz="2000" dirty="0" smtClean="0">
                <a:solidFill>
                  <a:schemeClr val="bg1"/>
                </a:solidFill>
              </a:rPr>
              <a:t>Managing the SQL Server Utility</a:t>
            </a:r>
          </a:p>
          <a:p>
            <a:pPr marL="919163" lvl="1" indent="-461963">
              <a:buSzPct val="80000"/>
              <a:buNone/>
            </a:pPr>
            <a:r>
              <a:rPr lang="en-US" dirty="0">
                <a:solidFill>
                  <a:srgbClr val="F3E207"/>
                </a:solidFill>
              </a:rPr>
              <a:t>http://msdn.microsoft.com/en-us/library/ee210557(SQL.105).aspx</a:t>
            </a:r>
          </a:p>
          <a:p>
            <a:pPr marL="461963" lvl="0" indent="-461963">
              <a:buSzPct val="80000"/>
              <a:buBlip>
                <a:blip r:embed="rId3"/>
              </a:buBlip>
            </a:pPr>
            <a:r>
              <a:rPr lang="en-US" sz="2000" dirty="0" smtClean="0">
                <a:solidFill>
                  <a:schemeClr val="bg1"/>
                </a:solidFill>
              </a:rPr>
              <a:t>Troubleshooting the SQL Server Utility</a:t>
            </a:r>
          </a:p>
          <a:p>
            <a:pPr marL="919163" lvl="1" indent="-461963">
              <a:buSzPct val="80000"/>
              <a:buNone/>
            </a:pPr>
            <a:r>
              <a:rPr lang="en-US" dirty="0">
                <a:solidFill>
                  <a:srgbClr val="F3E207"/>
                </a:solidFill>
              </a:rPr>
              <a:t>http://msdn.microsoft.com/en-us/library/ee210592(SQL.105).aspx</a:t>
            </a:r>
          </a:p>
          <a:p>
            <a:pPr marL="461963" lvl="0" indent="-461963">
              <a:buSzPct val="80000"/>
              <a:buBlip>
                <a:blip r:embed="rId3"/>
              </a:buBlip>
            </a:pPr>
            <a:r>
              <a:rPr lang="en-US" sz="2000" dirty="0" smtClean="0">
                <a:solidFill>
                  <a:schemeClr val="bg1"/>
                </a:solidFill>
              </a:rPr>
              <a:t>Reducing Noise in CPU Utilization Policies</a:t>
            </a:r>
          </a:p>
          <a:p>
            <a:pPr marL="919163" lvl="1" indent="-461963">
              <a:buSzPct val="80000"/>
              <a:buNone/>
            </a:pPr>
            <a:r>
              <a:rPr lang="en-US" dirty="0">
                <a:solidFill>
                  <a:srgbClr val="F3E207"/>
                </a:solidFill>
              </a:rPr>
              <a:t>http://msdn.microsoft.com/en-us/library/ee210560(SQL.105).</a:t>
            </a:r>
            <a:r>
              <a:rPr lang="en-US" dirty="0" smtClean="0">
                <a:solidFill>
                  <a:srgbClr val="F3E207"/>
                </a:solidFill>
              </a:rPr>
              <a:t>aspx</a:t>
            </a:r>
          </a:p>
          <a:p>
            <a:pPr marL="461963" indent="-461963">
              <a:buSzPct val="80000"/>
              <a:buBlip>
                <a:blip r:embed="rId3"/>
              </a:buBlip>
            </a:pPr>
            <a:r>
              <a:rPr lang="en-US" sz="2000" dirty="0" smtClean="0">
                <a:solidFill>
                  <a:schemeClr val="bg1"/>
                </a:solidFill>
              </a:rPr>
              <a:t>Data-tier Application Tutorials</a:t>
            </a:r>
          </a:p>
          <a:p>
            <a:pPr marL="919163" lvl="1" indent="-461963">
              <a:buSzPct val="80000"/>
              <a:buNone/>
            </a:pPr>
            <a:r>
              <a:rPr lang="en-US" dirty="0">
                <a:solidFill>
                  <a:srgbClr val="F3E207"/>
                </a:solidFill>
              </a:rPr>
              <a:t>http://msdn.microsoft.com/en-us/library/ee210554(SQL.105).aspx</a:t>
            </a:r>
          </a:p>
          <a:p>
            <a:pPr marL="461963" indent="-461963">
              <a:buSzPct val="80000"/>
              <a:buBlip>
                <a:blip r:embed="rId3"/>
              </a:buBlip>
            </a:pPr>
            <a:r>
              <a:rPr lang="en-US" sz="2000" dirty="0" smtClean="0">
                <a:solidFill>
                  <a:schemeClr val="bg1"/>
                </a:solidFill>
              </a:rPr>
              <a:t>Data-tier Applications in SQL Server 2008 R2 whitepaper</a:t>
            </a:r>
          </a:p>
          <a:p>
            <a:pPr marL="919163" lvl="1" indent="-461963">
              <a:buSzPct val="80000"/>
              <a:buNone/>
            </a:pPr>
            <a:r>
              <a:rPr lang="en-AU" dirty="0">
                <a:solidFill>
                  <a:srgbClr val="F3E207"/>
                </a:solidFill>
              </a:rPr>
              <a:t>http://msdn.microsoft.com/en-us/library/ff381683.aspx</a:t>
            </a:r>
          </a:p>
          <a:p>
            <a:endParaRPr lang="en-AU"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blackWhite">
          <a:xfrm>
            <a:off x="381000" y="5912123"/>
            <a:ext cx="8382000" cy="523206"/>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solidFill>
                  <a:schemeClr val="bg1"/>
                </a:solidFill>
                <a:latin typeface="Segoe" pitchFamily="34" charset="0"/>
                <a:cs typeface="Arial" charset="0"/>
              </a:rPr>
              <a:t>© </a:t>
            </a:r>
            <a:r>
              <a:rPr lang="en-US" sz="700" dirty="0" smtClean="0">
                <a:solidFill>
                  <a:schemeClr val="bg1"/>
                </a:solidFill>
                <a:latin typeface="Segoe" pitchFamily="34" charset="0"/>
                <a:cs typeface="Arial" charset="0"/>
              </a:rPr>
              <a:t>2010 Microsoft </a:t>
            </a:r>
            <a:r>
              <a:rPr lang="en-US" sz="700" dirty="0">
                <a:solidFill>
                  <a:schemeClr val="bg1"/>
                </a:solidFill>
                <a:latin typeface="Segoe"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solidFill>
                  <a:schemeClr val="bg1"/>
                </a:solidFill>
                <a:latin typeface="Segoe"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700" dirty="0">
                <a:solidFill>
                  <a:schemeClr val="bg1"/>
                </a:solidFill>
                <a:latin typeface="Segoe" pitchFamily="34" charset="0"/>
                <a:cs typeface="Arial" charset="0"/>
              </a:rPr>
            </a:br>
            <a:r>
              <a:rPr lang="en-US" sz="700" dirty="0">
                <a:solidFill>
                  <a:schemeClr val="bg1"/>
                </a:solidFill>
                <a:latin typeface="Segoe" pitchFamily="34" charset="0"/>
                <a:cs typeface="Arial" charset="0"/>
              </a:rPr>
              <a:t>MICROSOFT MAKES NO WARRANTIES, EXPRESS, IMPLIED OR STATUTORY, AS TO THE INFORMATION IN THIS PRESENTATION.</a:t>
            </a:r>
          </a:p>
        </p:txBody>
      </p:sp>
      <p:pic>
        <p:nvPicPr>
          <p:cNvPr id="6" name="Picture 5" descr="ms-logo-YPOP_PPT-wht.png"/>
          <p:cNvPicPr>
            <a:picLocks noChangeAspect="1"/>
          </p:cNvPicPr>
          <p:nvPr/>
        </p:nvPicPr>
        <p:blipFill>
          <a:blip r:embed="rId3"/>
          <a:stretch>
            <a:fillRect/>
          </a:stretch>
        </p:blipFill>
        <p:spPr>
          <a:xfrm>
            <a:off x="2590800" y="2819400"/>
            <a:ext cx="3962400" cy="831850"/>
          </a:xfrm>
          <a:prstGeom prst="rect">
            <a:avLst/>
          </a:prstGeom>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MS936_SQL_Server_2008_R2_DPE_Template_final">
  <a:themeElements>
    <a:clrScheme name="SQL2008_R2">
      <a:dk1>
        <a:srgbClr val="000000"/>
      </a:dk1>
      <a:lt1>
        <a:srgbClr val="FFFFFF"/>
      </a:lt1>
      <a:dk2>
        <a:srgbClr val="595959"/>
      </a:dk2>
      <a:lt2>
        <a:srgbClr val="F2F2F2"/>
      </a:lt2>
      <a:accent1>
        <a:srgbClr val="D90026"/>
      </a:accent1>
      <a:accent2>
        <a:srgbClr val="5082B9"/>
      </a:accent2>
      <a:accent3>
        <a:srgbClr val="64BE46"/>
      </a:accent3>
      <a:accent4>
        <a:srgbClr val="F3E207"/>
      </a:accent4>
      <a:accent5>
        <a:srgbClr val="FFA514"/>
      </a:accent5>
      <a:accent6>
        <a:srgbClr val="691987"/>
      </a:accent6>
      <a:hlink>
        <a:srgbClr val="00B0F0"/>
      </a:hlink>
      <a:folHlink>
        <a:srgbClr val="7DDDFF"/>
      </a:folHlink>
    </a:clrScheme>
    <a:fontScheme name="Blue-Purple TT">
      <a:majorFont>
        <a:latin typeface="Segoe"/>
        <a:ea typeface=""/>
        <a:cs typeface=""/>
      </a:majorFont>
      <a:minorFont>
        <a:latin typeface="Sego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6">
                <a:lumMod val="75000"/>
              </a:schemeClr>
            </a:gs>
            <a:gs pos="80000">
              <a:schemeClr val="accent6">
                <a:lumMod val="60000"/>
                <a:lumOff val="40000"/>
              </a:schemeClr>
            </a:gs>
            <a:gs pos="100000">
              <a:schemeClr val="accent6">
                <a:lumMod val="60000"/>
                <a:lumOff val="40000"/>
              </a:schemeClr>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noFill/>
      </a:spPr>
      <a:bodyPr wrap="square" rtlCol="0">
        <a:spAutoFit/>
      </a:bodyPr>
      <a:lstStyle>
        <a:defPPr indent="-396875">
          <a:lnSpc>
            <a:spcPct val="90000"/>
          </a:lnSpc>
          <a:spcBef>
            <a:spcPct val="20000"/>
          </a:spcBef>
          <a:buClr>
            <a:srgbClr val="777777"/>
          </a:buClr>
          <a:defRPr sz="2400" dirty="0" err="1" smtClean="0">
            <a:solidFill>
              <a:schemeClr val="bg1">
                <a:lumMod val="75000"/>
              </a:schemeClr>
            </a:solidFill>
          </a:defRPr>
        </a:defPPr>
      </a:lstStyle>
    </a:tx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71C45DAFF1DA4D8E1C1BDA58290A6F" ma:contentTypeVersion="3" ma:contentTypeDescription="Create a new document." ma:contentTypeScope="" ma:versionID="bca49cd1c3ba5bc9fbb2eef2b719e44e">
  <xsd:schema xmlns:xsd="http://www.w3.org/2001/XMLSchema" xmlns:xs="http://www.w3.org/2001/XMLSchema" xmlns:p="http://schemas.microsoft.com/office/2006/metadata/properties" xmlns:ns1="http://schemas.microsoft.com/sharepoint/v3" xmlns:ns2="7fc20e81-0500-4a22-838b-9d1e833ce195" targetNamespace="http://schemas.microsoft.com/office/2006/metadata/properties" ma:root="true" ma:fieldsID="a628efca59a2edbf442486ad0ff920c0" ns1:_="" ns2:_="">
    <xsd:import namespace="http://schemas.microsoft.com/sharepoint/v3"/>
    <xsd:import namespace="7fc20e81-0500-4a22-838b-9d1e833ce195"/>
    <xsd:element name="properties">
      <xsd:complexType>
        <xsd:sequence>
          <xsd:element name="documentManagement">
            <xsd:complexType>
              <xsd:all>
                <xsd:element ref="ns2:TaxKeywordTaxHTField" minOccurs="0"/>
                <xsd:element ref="ns2:TaxCatchAll" minOccurs="0"/>
                <xsd:element ref="ns2:TaxCatchAllLabel"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2" nillable="true" ma:displayName="Scheduling Start Date" ma:internalName="PublishingStartDate">
      <xsd:simpleType>
        <xsd:restriction base="dms:Unknown"/>
      </xsd:simpleType>
    </xsd:element>
    <xsd:element name="PublishingExpirationDate" ma:index="13" nillable="true" ma:displayName="Scheduling End Da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fc20e81-0500-4a22-838b-9d1e833ce195" elementFormDefault="qualified">
    <xsd:import namespace="http://schemas.microsoft.com/office/2006/documentManagement/types"/>
    <xsd:import namespace="http://schemas.microsoft.com/office/infopath/2007/PartnerControls"/>
    <xsd:element name="TaxKeywordTaxHTField" ma:index="8" nillable="true" ma:taxonomy="true" ma:internalName="TaxKeywordTaxHTField" ma:taxonomyFieldName="TaxKeyword" ma:displayName="Managed Keywords" ma:fieldId="{23f27201-bee3-471e-b2e7-b64fd8b7ca38}" ma:taxonomyMulti="true" ma:sspId="26ac60e2-3ac4-4498-a501-fcc9cd1c2c8e" ma:termSetId="00000000-0000-0000-0000-000000000000" ma:anchorId="00000000-0000-0000-0000-000000000000" ma:open="true" ma:isKeyword="true">
      <xsd:complexType>
        <xsd:sequence>
          <xsd:element ref="pc:Terms" minOccurs="0" maxOccurs="1"/>
        </xsd:sequence>
      </xsd:complexType>
    </xsd:element>
    <xsd:element name="TaxCatchAll" ma:index="9" nillable="true" ma:displayName="Taxonomy Catch All Column" ma:description="" ma:hidden="true" ma:list="{de5cc5b0-4685-4d0c-b111-787c38abb368}" ma:internalName="TaxCatchAll" ma:showField="CatchAllData" ma:web="7fc20e81-0500-4a22-838b-9d1e833ce19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description="" ma:hidden="true" ma:list="{de5cc5b0-4685-4d0c-b111-787c38abb368}" ma:internalName="TaxCatchAllLabel" ma:readOnly="true" ma:showField="CatchAllDataLabel" ma:web="7fc20e81-0500-4a22-838b-9d1e833ce1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7fc20e81-0500-4a22-838b-9d1e833ce195"/>
    <TaxKeywordTaxHTField xmlns="7fc20e81-0500-4a22-838b-9d1e833ce195">
      <Terms xmlns="http://schemas.microsoft.com/office/infopath/2007/PartnerControls"/>
    </TaxKeywordTaxHTField>
  </documentManagement>
</p:properties>
</file>

<file path=customXml/itemProps1.xml><?xml version="1.0" encoding="utf-8"?>
<ds:datastoreItem xmlns:ds="http://schemas.openxmlformats.org/officeDocument/2006/customXml" ds:itemID="{A7E51535-0F36-432C-BC38-5ED040C14D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fc20e81-0500-4a22-838b-9d1e833ce1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77EF9F2-7AC8-4331-9C7F-86598E852ECC}">
  <ds:schemaRefs>
    <ds:schemaRef ds:uri="http://schemas.microsoft.com/sharepoint/v3/contenttype/forms"/>
  </ds:schemaRefs>
</ds:datastoreItem>
</file>

<file path=customXml/itemProps3.xml><?xml version="1.0" encoding="utf-8"?>
<ds:datastoreItem xmlns:ds="http://schemas.openxmlformats.org/officeDocument/2006/customXml" ds:itemID="{1A690FD3-B453-4523-BFB7-C60A97D2AD3B}">
  <ds:schemaRefs>
    <ds:schemaRef ds:uri="http://schemas.microsoft.com/office/2006/metadata/properties"/>
    <ds:schemaRef ds:uri="http://schemas.microsoft.com/office/infopath/2007/PartnerControls"/>
    <ds:schemaRef ds:uri="http://schemas.microsoft.com/sharepoint/v3"/>
    <ds:schemaRef ds:uri="7fc20e81-0500-4a22-838b-9d1e833ce195"/>
  </ds:schemaRefs>
</ds:datastoreItem>
</file>

<file path=docProps/app.xml><?xml version="1.0" encoding="utf-8"?>
<Properties xmlns="http://schemas.openxmlformats.org/officeDocument/2006/extended-properties" xmlns:vt="http://schemas.openxmlformats.org/officeDocument/2006/docPropsVTypes">
  <Template>MS936_SQL_Server_2008_R2_DPE_Template_final</Template>
  <TotalTime>577</TotalTime>
  <Words>925</Words>
  <Application>Microsoft Office PowerPoint</Application>
  <PresentationFormat>On-screen Show (4:3)</PresentationFormat>
  <Paragraphs>238</Paragraphs>
  <Slides>21</Slides>
  <Notes>20</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MS936_SQL_Server_2008_R2_DPE_Template_final</vt:lpstr>
      <vt:lpstr>White with Courier font for code slides</vt:lpstr>
      <vt:lpstr>Application and Multi-Server Management  </vt:lpstr>
      <vt:lpstr>Agenda</vt:lpstr>
      <vt:lpstr>Introducing Application and Multi-Server Management</vt:lpstr>
      <vt:lpstr>SQL Server Management Trends</vt:lpstr>
      <vt:lpstr>Challenges: Management</vt:lpstr>
      <vt:lpstr>Challenges: Development</vt:lpstr>
      <vt:lpstr>Application and Multi-Server Management</vt:lpstr>
      <vt:lpstr>SQL Server Utility</vt:lpstr>
      <vt:lpstr>Creating a Utility Control Point</vt:lpstr>
      <vt:lpstr>Working with Data-Tier Applications</vt:lpstr>
      <vt:lpstr>Data Application Vision</vt:lpstr>
      <vt:lpstr>Data-Tier Application Component</vt:lpstr>
      <vt:lpstr>Data-Tier Application</vt:lpstr>
      <vt:lpstr>Data-Tier Applications in Visual Studio 2010</vt:lpstr>
      <vt:lpstr>Slide 15</vt:lpstr>
      <vt:lpstr>Data-Tier Application Elements</vt:lpstr>
      <vt:lpstr>Supported Objects</vt:lpstr>
      <vt:lpstr>Initial Deployment</vt:lpstr>
      <vt:lpstr>Creating Data Tier Applications</vt:lpstr>
      <vt:lpstr>Resources</vt:lpstr>
      <vt:lpstr>Slide 21</vt:lpstr>
    </vt:vector>
  </TitlesOfParts>
  <Manager>&lt;Content Manager Name Here&gt;</Manager>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and Multi-Server Management - Introducing Application and Multi-Server Management</dc:title>
  <dc:subject>&lt;Event Name Here&gt;</dc:subject>
  <dc:creator>rdoherty</dc:creator>
  <dc:description>
    This presentation describes the challenges associated with managing multiple servers and the investments Microsoft have made to date in this area. Introduces the concept of the SQL Server Utility.
by rdoherty
</dc:description>
  <cp:lastModifiedBy>Cristian</cp:lastModifiedBy>
  <cp:revision>54</cp:revision>
  <cp:lastPrinted>2008-06-24T18:46:03Z</cp:lastPrinted>
  <dcterms:created xsi:type="dcterms:W3CDTF">2010-01-08T23:37:19Z</dcterms:created>
  <dcterms:modified xsi:type="dcterms:W3CDTF">2010-03-11T09:00:46Z</dcterms:modified>
  <cp:version>1.0</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0x010100EB71C45DAFF1DA4D8E1C1BDA58290A6F</vt:lpwstr>
  </property>
  <property fmtid="{D5CDD505-2E9C-101B-9397-08002B2CF9AE}" pid="3" name="TaxKeyword">
    <vt:lpwstr/>
  </property>
</Properties>
</file>