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comments/comment3.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5.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6.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0"/>
  </p:notesMasterIdLst>
  <p:sldIdLst>
    <p:sldId id="374" r:id="rId2"/>
    <p:sldId id="301" r:id="rId3"/>
    <p:sldId id="375" r:id="rId4"/>
    <p:sldId id="341" r:id="rId5"/>
    <p:sldId id="371" r:id="rId6"/>
    <p:sldId id="386" r:id="rId7"/>
    <p:sldId id="368" r:id="rId8"/>
    <p:sldId id="344" r:id="rId9"/>
    <p:sldId id="382" r:id="rId10"/>
    <p:sldId id="343" r:id="rId11"/>
    <p:sldId id="383" r:id="rId12"/>
    <p:sldId id="369" r:id="rId13"/>
    <p:sldId id="379" r:id="rId14"/>
    <p:sldId id="397" r:id="rId15"/>
    <p:sldId id="398" r:id="rId16"/>
    <p:sldId id="399" r:id="rId17"/>
    <p:sldId id="387" r:id="rId18"/>
    <p:sldId id="388" r:id="rId19"/>
    <p:sldId id="389" r:id="rId20"/>
    <p:sldId id="390" r:id="rId21"/>
    <p:sldId id="400" r:id="rId22"/>
    <p:sldId id="393" r:id="rId23"/>
    <p:sldId id="394" r:id="rId24"/>
    <p:sldId id="395" r:id="rId25"/>
    <p:sldId id="396" r:id="rId26"/>
    <p:sldId id="378" r:id="rId27"/>
    <p:sldId id="304" r:id="rId28"/>
    <p:sldId id="3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h" initials="ceh"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1" autoAdjust="0"/>
    <p:restoredTop sz="79333" autoAdjust="0"/>
  </p:normalViewPr>
  <p:slideViewPr>
    <p:cSldViewPr>
      <p:cViewPr varScale="1">
        <p:scale>
          <a:sx n="72" d="100"/>
          <a:sy n="72" d="100"/>
        </p:scale>
        <p:origin x="-1512" y="-90"/>
      </p:cViewPr>
      <p:guideLst>
        <p:guide orient="horz" pos="2160"/>
        <p:guide pos="2880"/>
      </p:guideLst>
    </p:cSldViewPr>
  </p:slideViewPr>
  <p:outlineViewPr>
    <p:cViewPr>
      <p:scale>
        <a:sx n="33" d="100"/>
        <a:sy n="33" d="100"/>
      </p:scale>
      <p:origin x="0" y="72"/>
    </p:cViewPr>
  </p:outlineViewPr>
  <p:notesTextViewPr>
    <p:cViewPr>
      <p:scale>
        <a:sx n="100" d="100"/>
        <a:sy n="100" d="100"/>
      </p:scale>
      <p:origin x="0" y="0"/>
    </p:cViewPr>
  </p:notesTextViewPr>
  <p:sorterViewPr>
    <p:cViewPr>
      <p:scale>
        <a:sx n="100" d="100"/>
        <a:sy n="100" d="100"/>
      </p:scale>
      <p:origin x="0" y="36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8-04-01T11:03:04.616" idx="3">
    <p:pos x="10" y="10"/>
    <p:text>NOTE TO SPEAKERS: Demo failure is the #1 cause of low scores. Increase speed and reliability by using the virtual demo. For detailed information, consult the Virtual Demo tab of the speaker portal (www.msteched.com).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08-04-01T11:03:04.616" idx="4">
    <p:pos x="10" y="10"/>
    <p:text>NOTE TO SPEAKERS: Demo failure is the #1 cause of low scores. Increase speed and reliability by using the virtual demo. For detailed information, consult the Virtual Demo tab of the speaker portal (www.msteched.com).
</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08-04-01T11:03:04.616" idx="1">
    <p:pos x="10" y="10"/>
    <p:text>NOTE TO SPEAKERS: Demo failure is the #1 cause of low scores. Increase speed and reliability by using the virtual demo. For detailed information, consult the Virtual Demo tab of the speaker portal (www.msteched.com).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08-04-01T11:03:04.616" idx="9">
    <p:pos x="10" y="10"/>
    <p:text>NOTE TO SPEAKERS: Demo failure is the #1 cause of low scores. Increase speed and reliability by using the virtual demo. For detailed information, consult the Virtual Demo tab of the speaker portal (www.msteched.com).
</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08-04-01T11:03:04.616" idx="7">
    <p:pos x="10" y="10"/>
    <p:text>NOTE TO SPEAKERS: Demo failure is the #1 cause of low scores. Increase speed and reliability by using the virtual demo. For detailed information, consult the Virtual Demo tab of the speaker portal (www.msteched.com).
</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08-04-01T11:03:04.616" idx="10">
    <p:pos x="10" y="10"/>
    <p:text>NOTE TO SPEAKERS: Demo failure is the #1 cause of low scores. Increase speed and reliability by using the virtual demo. For detailed information, consult the Virtual Demo tab of the speaker portal (www.msteched.com).
</p:text>
  </p:cm>
</p:cmLst>
</file>

<file path=ppt/drawings/_rels/vmlDrawing1.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4" Type="http://schemas.openxmlformats.org/officeDocument/2006/relationships/image" Target="../media/image4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4" Type="http://schemas.openxmlformats.org/officeDocument/2006/relationships/image" Target="../media/image4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17C5D-133A-4637-9913-8CD9210FA213}" type="datetimeFigureOut">
              <a:rPr lang="en-US" smtClean="0"/>
              <a:pPr/>
              <a:t>3/23/2010</a:t>
            </a:fld>
            <a:endParaRPr lang="en-IE"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9EC22-A33F-4A62-BA16-B513CAD05440}" type="slidenum">
              <a:rPr lang="en-IE" smtClean="0"/>
              <a:pPr/>
              <a:t>‹#›</a:t>
            </a:fld>
            <a:endParaRPr lang="en-IE" dirty="0"/>
          </a:p>
        </p:txBody>
      </p:sp>
    </p:spTree>
    <p:extLst>
      <p:ext uri="{BB962C8B-B14F-4D97-AF65-F5344CB8AC3E}">
        <p14:creationId xmlns:p14="http://schemas.microsoft.com/office/powerpoint/2010/main" val="304182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79D3B81C-D83E-4B7D-AC38-990797394911}" type="slidenum">
              <a:rPr lang="en-US" smtClean="0"/>
              <a:pPr/>
              <a:t>1</a:t>
            </a:fld>
            <a:endParaRPr lang="en-US" dirty="0" smtClean="0"/>
          </a:p>
        </p:txBody>
      </p:sp>
      <p:sp>
        <p:nvSpPr>
          <p:cNvPr id="3" name="Notes Placeholder 2"/>
          <p:cNvSpPr>
            <a:spLocks noGrp="1"/>
          </p:cNvSpPr>
          <p:nvPr>
            <p:ph type="body" idx="1"/>
          </p:nvPr>
        </p:nvSpPr>
        <p:spPr/>
        <p:txBody>
          <a:bodyPr>
            <a:normAutofit/>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B496FD8-5ED8-42E3-9E53-23C991DE25E5}"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F20333D-0C91-4B34-8CCF-DD29CACA500D}"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defTabSz="912813" fontAlgn="base">
              <a:spcBef>
                <a:spcPct val="0"/>
              </a:spcBef>
              <a:spcAft>
                <a:spcPct val="0"/>
              </a:spcAft>
            </a:pPr>
            <a:endParaRPr lang="en-US"/>
          </a:p>
        </p:txBody>
      </p:sp>
      <p:sp>
        <p:nvSpPr>
          <p:cNvPr id="2560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defTabSz="912813" fontAlgn="base">
              <a:spcBef>
                <a:spcPct val="0"/>
              </a:spcBef>
              <a:spcAft>
                <a:spcPct val="0"/>
              </a:spcAft>
            </a:pPr>
            <a:fld id="{451E7BB3-820E-484E-826B-0EBF3FCD6367}" type="datetime8">
              <a:rPr lang="en-US"/>
              <a:pPr defTabSz="912813" fontAlgn="base">
                <a:spcBef>
                  <a:spcPct val="0"/>
                </a:spcBef>
                <a:spcAft>
                  <a:spcPct val="0"/>
                </a:spcAft>
              </a:pPr>
              <a:t>3/23/2010 10:18 PM</a:t>
            </a:fld>
            <a:endParaRPr lang="en-US"/>
          </a:p>
        </p:txBody>
      </p:sp>
      <p:sp>
        <p:nvSpPr>
          <p:cNvPr id="25604"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defTabSz="912813" fontAlgn="base">
              <a:spcBef>
                <a:spcPct val="0"/>
              </a:spcBef>
              <a:spcAft>
                <a:spcPct val="0"/>
              </a:spcAft>
            </a:pPr>
            <a:r>
              <a:rPr lang="en-US">
                <a:solidFill>
                  <a:schemeClr val="tx1"/>
                </a:solidFill>
              </a:rPr>
              <a:t>© 2007 Microsoft Corporation. All rights reserved. Microsoft, Windows, Windows Vista and other product names are or may be registered trademarks and/or trademarks in the U.S. and/or other countries.</a:t>
            </a:r>
          </a:p>
          <a:p>
            <a:pPr defTabSz="912813" fontAlgn="base">
              <a:spcBef>
                <a:spcPct val="0"/>
              </a:spcBef>
              <a:spcAft>
                <a:spcPct val="0"/>
              </a:spcAft>
            </a:pPr>
            <a:r>
              <a:rPr lang="en-US">
                <a:solidFill>
                  <a:schemeClr val="tx1"/>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solidFill>
                  <a:schemeClr val="tx1"/>
                </a:solidFill>
              </a:rPr>
            </a:br>
            <a:r>
              <a:rPr lang="en-US">
                <a:solidFill>
                  <a:schemeClr val="tx1"/>
                </a:solidFill>
              </a:rPr>
              <a:t>MICROSOFT MAKES NO WARRANTIES, EXPRESS, IMPLIED OR STATUTORY, AS TO THE INFORMATION IN THIS PRESENTATION.</a:t>
            </a:r>
          </a:p>
          <a:p>
            <a:pPr defTabSz="912813" fontAlgn="base">
              <a:spcBef>
                <a:spcPct val="0"/>
              </a:spcBef>
              <a:spcAft>
                <a:spcPct val="0"/>
              </a:spcAft>
            </a:pPr>
            <a:endParaRPr lang="en-US">
              <a:solidFill>
                <a:schemeClr val="tx1"/>
              </a:solidFill>
            </a:endParaRPr>
          </a:p>
        </p:txBody>
      </p:sp>
      <p:sp>
        <p:nvSpPr>
          <p:cNvPr id="25605" name="Slide Number Placeholder 6"/>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2813" fontAlgn="base">
              <a:spcBef>
                <a:spcPct val="0"/>
              </a:spcBef>
              <a:spcAft>
                <a:spcPct val="0"/>
              </a:spcAft>
            </a:pPr>
            <a:fld id="{3245F395-E264-4DAB-8C91-B68584AD6806}" type="slidenum">
              <a:rPr lang="en-US"/>
              <a:pPr defTabSz="912813" fontAlgn="base">
                <a:spcBef>
                  <a:spcPct val="0"/>
                </a:spcBef>
                <a:spcAft>
                  <a:spcPct val="0"/>
                </a:spcAft>
              </a:pPr>
              <a:t>4</a:t>
            </a:fld>
            <a:endParaRPr lang="en-US"/>
          </a:p>
        </p:txBody>
      </p:sp>
      <p:sp>
        <p:nvSpPr>
          <p:cNvPr id="25606" name="Slide Image Placeholder 11"/>
          <p:cNvSpPr>
            <a:spLocks noGrp="1" noRot="1" noChangeAspect="1" noTextEdit="1"/>
          </p:cNvSpPr>
          <p:nvPr>
            <p:ph type="sldImg"/>
          </p:nvPr>
        </p:nvSpPr>
        <p:spPr bwMode="auto">
          <a:xfrm>
            <a:off x="1535113" y="457200"/>
            <a:ext cx="3736975" cy="2801938"/>
          </a:xfrm>
          <a:noFill/>
          <a:ln>
            <a:solidFill>
              <a:srgbClr val="000000"/>
            </a:solidFill>
            <a:miter lim="800000"/>
            <a:headEnd/>
            <a:tailEnd/>
          </a:ln>
        </p:spPr>
      </p:sp>
      <p:sp>
        <p:nvSpPr>
          <p:cNvPr id="25607" name="Notes Placeholder 1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D75B0E5-5D68-451A-A53F-D5C39AD66427}" type="slidenum">
              <a:rPr lang="en-US" smtClean="0"/>
              <a:pPr>
                <a:defRPr/>
              </a:pPr>
              <a:t>6</a:t>
            </a:fld>
            <a:endParaRPr lang="en-US" dirty="0"/>
          </a:p>
        </p:txBody>
      </p:sp>
    </p:spTree>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3/23/2010 10:18 PM</a:t>
            </a:fld>
            <a:endParaRPr lang="en-US"/>
          </a:p>
        </p:txBody>
      </p:sp>
      <p:sp>
        <p:nvSpPr>
          <p:cNvPr id="6" name="Footer Placeholder 5"/>
          <p:cNvSpPr>
            <a:spLocks noGrp="1"/>
          </p:cNvSpPr>
          <p:nvPr>
            <p:ph type="ftr" sz="quarter" idx="12"/>
          </p:nvPr>
        </p:nvSpPr>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
        <p:nvSpPr>
          <p:cNvPr id="12" name="Slide Image Placeholder 11"/>
          <p:cNvSpPr>
            <a:spLocks noGrp="1" noRot="1" noChangeAspect="1"/>
          </p:cNvSpPr>
          <p:nvPr>
            <p:ph type="sldImg"/>
          </p:nvPr>
        </p:nvSpPr>
        <p:spPr>
          <a:xfrm>
            <a:off x="1535113" y="457200"/>
            <a:ext cx="3736975" cy="2801938"/>
          </a:xfrm>
        </p:spPr>
      </p:sp>
      <p:sp>
        <p:nvSpPr>
          <p:cNvPr id="13" name="Notes Placeholder 12"/>
          <p:cNvSpPr>
            <a:spLocks noGrp="1"/>
          </p:cNvSpPr>
          <p:nvPr>
            <p:ph type="body" idx="1"/>
          </p:nvPr>
        </p:nvSpPr>
        <p:spPr/>
        <p:txBody>
          <a:bodyPr>
            <a:normAutofit/>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3/23/2010 10:18 PM</a:t>
            </a:fld>
            <a:endParaRPr lang="en-US"/>
          </a:p>
        </p:txBody>
      </p:sp>
      <p:sp>
        <p:nvSpPr>
          <p:cNvPr id="6" name="Footer Placeholder 5"/>
          <p:cNvSpPr>
            <a:spLocks noGrp="1"/>
          </p:cNvSpPr>
          <p:nvPr>
            <p:ph type="ftr" sz="quarter" idx="12"/>
          </p:nvPr>
        </p:nvSpPr>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11</a:t>
            </a:fld>
            <a:endParaRPr lang="en-US" dirty="0"/>
          </a:p>
        </p:txBody>
      </p:sp>
      <p:sp>
        <p:nvSpPr>
          <p:cNvPr id="12" name="Slide Image Placeholder 11"/>
          <p:cNvSpPr>
            <a:spLocks noGrp="1" noRot="1" noChangeAspect="1"/>
          </p:cNvSpPr>
          <p:nvPr>
            <p:ph type="sldImg"/>
          </p:nvPr>
        </p:nvSpPr>
        <p:spPr>
          <a:xfrm>
            <a:off x="1535113" y="457200"/>
            <a:ext cx="3736975" cy="2801938"/>
          </a:xfrm>
        </p:spPr>
      </p:sp>
      <p:sp>
        <p:nvSpPr>
          <p:cNvPr id="13" name="Notes Placeholder 12"/>
          <p:cNvSpPr>
            <a:spLocks noGrp="1"/>
          </p:cNvSpPr>
          <p:nvPr>
            <p:ph type="body" idx="1"/>
          </p:nvPr>
        </p:nvSpPr>
        <p:spPr/>
        <p:txBody>
          <a:bodyPr>
            <a:normAutofit/>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3/23/2010 10:18 PM</a:t>
            </a:fld>
            <a:endParaRPr lang="en-US"/>
          </a:p>
        </p:txBody>
      </p:sp>
      <p:sp>
        <p:nvSpPr>
          <p:cNvPr id="6" name="Footer Placeholder 5"/>
          <p:cNvSpPr>
            <a:spLocks noGrp="1"/>
          </p:cNvSpPr>
          <p:nvPr>
            <p:ph type="ftr" sz="quarter" idx="12"/>
          </p:nvPr>
        </p:nvSpPr>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13</a:t>
            </a:fld>
            <a:endParaRPr lang="en-US" dirty="0"/>
          </a:p>
        </p:txBody>
      </p:sp>
      <p:sp>
        <p:nvSpPr>
          <p:cNvPr id="12" name="Slide Image Placeholder 11"/>
          <p:cNvSpPr>
            <a:spLocks noGrp="1" noRot="1" noChangeAspect="1"/>
          </p:cNvSpPr>
          <p:nvPr>
            <p:ph type="sldImg"/>
          </p:nvPr>
        </p:nvSpPr>
        <p:spPr>
          <a:xfrm>
            <a:off x="1535113" y="457200"/>
            <a:ext cx="3736975" cy="2801938"/>
          </a:xfrm>
        </p:spPr>
      </p:sp>
      <p:sp>
        <p:nvSpPr>
          <p:cNvPr id="13" name="Notes Placeholder 12"/>
          <p:cNvSpPr>
            <a:spLocks noGrp="1"/>
          </p:cNvSpPr>
          <p:nvPr>
            <p:ph type="body" idx="1"/>
          </p:nvPr>
        </p:nvSpPr>
        <p:spPr/>
        <p:txBody>
          <a:bodyPr>
            <a:normAutofit/>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a:spcBef>
                <a:spcPct val="0"/>
              </a:spcBef>
            </a:pPr>
            <a:endParaRPr lang="en-US" smtClean="0"/>
          </a:p>
        </p:txBody>
      </p:sp>
      <p:sp>
        <p:nvSpPr>
          <p:cNvPr id="43012" name="Slide Number Placeholder 3"/>
          <p:cNvSpPr>
            <a:spLocks noGrp="1"/>
          </p:cNvSpPr>
          <p:nvPr>
            <p:ph type="sldNum" sz="quarter" idx="5"/>
          </p:nvPr>
        </p:nvSpPr>
        <p:spPr bwMode="auto">
          <a:noFill/>
          <a:ln>
            <a:miter lim="800000"/>
            <a:headEnd/>
            <a:tailEnd/>
          </a:ln>
        </p:spPr>
        <p:txBody>
          <a:bodyPr/>
          <a:lstStyle/>
          <a:p>
            <a:fld id="{5D8504CD-2241-463A-877B-46F44599179B}" type="slidenum">
              <a:rPr lang="en-US"/>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endParaRPr lang="en-US" smtClean="0">
              <a:ea typeface="ＭＳ Ｐゴシック" pitchFamily="34" charset="-128"/>
            </a:endParaRPr>
          </a:p>
        </p:txBody>
      </p:sp>
      <p:sp>
        <p:nvSpPr>
          <p:cNvPr id="45059" name="Date Placeholder 4"/>
          <p:cNvSpPr>
            <a:spLocks noGrp="1"/>
          </p:cNvSpPr>
          <p:nvPr>
            <p:ph type="dt" sz="quarter" idx="1"/>
          </p:nvPr>
        </p:nvSpPr>
        <p:spPr bwMode="auto">
          <a:noFill/>
          <a:ln>
            <a:miter lim="800000"/>
            <a:headEnd/>
            <a:tailEnd/>
          </a:ln>
        </p:spPr>
        <p:txBody>
          <a:bodyPr/>
          <a:lstStyle/>
          <a:p>
            <a:fld id="{93BB4CB1-C27E-4652-8FDA-26219ACB5231}" type="datetime8">
              <a:rPr lang="en-US"/>
              <a:pPr/>
              <a:t>3/23/2010 10:18 PM</a:t>
            </a:fld>
            <a:endParaRPr lang="en-US"/>
          </a:p>
        </p:txBody>
      </p:sp>
      <p:sp>
        <p:nvSpPr>
          <p:cNvPr id="45060"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ea typeface="ＭＳ Ｐゴシック" pitchFamily="34" charset="-128"/>
              </a:rPr>
              <a:t>© 2007 Microsoft Corporation. All rights reserved. Microsoft, Windows, Windows Vista and other product names are or may be registered trademarks and/or trademarks in the U.S. and/or other countries.</a:t>
            </a:r>
          </a:p>
          <a:p>
            <a:pPr fontAlgn="base">
              <a:spcBef>
                <a:spcPct val="0"/>
              </a:spcBef>
              <a:spcAft>
                <a:spcPct val="0"/>
              </a:spcAft>
            </a:pPr>
            <a:r>
              <a:rPr lang="en-US" smtClean="0">
                <a:ea typeface="ＭＳ Ｐゴシック" pitchFamily="34" charset="-128"/>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ea typeface="ＭＳ Ｐゴシック" pitchFamily="34" charset="-128"/>
              </a:rPr>
            </a:br>
            <a:r>
              <a:rPr lang="en-US" smtClean="0">
                <a:ea typeface="ＭＳ Ｐゴシック" pitchFamily="34" charset="-128"/>
              </a:rPr>
              <a:t>MICROSOFT MAKES NO WARRANTIES, EXPRESS, IMPLIED OR STATUTORY, AS TO THE INFORMATION IN THIS PRESENTATION.</a:t>
            </a:r>
          </a:p>
          <a:p>
            <a:pPr fontAlgn="base">
              <a:spcBef>
                <a:spcPct val="0"/>
              </a:spcBef>
              <a:spcAft>
                <a:spcPct val="0"/>
              </a:spcAft>
            </a:pPr>
            <a:endParaRPr lang="en-US" smtClean="0">
              <a:ea typeface="ＭＳ Ｐゴシック" pitchFamily="34" charset="-128"/>
            </a:endParaRPr>
          </a:p>
        </p:txBody>
      </p:sp>
      <p:sp>
        <p:nvSpPr>
          <p:cNvPr id="45061" name="Slide Number Placeholder 6"/>
          <p:cNvSpPr>
            <a:spLocks noGrp="1"/>
          </p:cNvSpPr>
          <p:nvPr>
            <p:ph type="sldNum" sz="quarter" idx="5"/>
          </p:nvPr>
        </p:nvSpPr>
        <p:spPr bwMode="auto">
          <a:noFill/>
          <a:ln>
            <a:miter lim="800000"/>
            <a:headEnd/>
            <a:tailEnd/>
          </a:ln>
        </p:spPr>
        <p:txBody>
          <a:bodyPr/>
          <a:lstStyle/>
          <a:p>
            <a:fld id="{0BC94FDA-1649-4FEE-8A2E-AF9758DC4435}" type="slidenum">
              <a:rPr lang="en-US"/>
              <a:pPr/>
              <a:t>15</a:t>
            </a:fld>
            <a:endParaRPr lang="en-US"/>
          </a:p>
        </p:txBody>
      </p:sp>
      <p:sp>
        <p:nvSpPr>
          <p:cNvPr id="45062" name="Slide Image Placeholder 11"/>
          <p:cNvSpPr>
            <a:spLocks noGrp="1" noRot="1" noChangeAspect="1"/>
          </p:cNvSpPr>
          <p:nvPr>
            <p:ph type="sldImg"/>
          </p:nvPr>
        </p:nvSpPr>
        <p:spPr bwMode="auto">
          <a:xfrm>
            <a:off x="1535113" y="457200"/>
            <a:ext cx="3736975" cy="2801938"/>
          </a:xfrm>
          <a:noFill/>
          <a:ln>
            <a:solidFill>
              <a:srgbClr val="000000"/>
            </a:solidFill>
            <a:miter lim="800000"/>
            <a:headEnd/>
            <a:tailEnd/>
          </a:ln>
        </p:spPr>
      </p:sp>
      <p:sp>
        <p:nvSpPr>
          <p:cNvPr id="45063" name="Notes Placeholder 12"/>
          <p:cNvSpPr>
            <a:spLocks noGrp="1"/>
          </p:cNvSpPr>
          <p:nvPr>
            <p:ph type="body" idx="1"/>
          </p:nvPr>
        </p:nvSpPr>
        <p:spPr bwMode="auto">
          <a:noFill/>
        </p:spPr>
        <p:txBody>
          <a:bodyPr/>
          <a:lstStyle/>
          <a:p>
            <a:pPr>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F20333D-0C91-4B34-8CCF-DD29CACA500D}" type="slidenum">
              <a:rPr lang="en-US" smtClean="0"/>
              <a:pPr/>
              <a:t>16</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659EC22-A33F-4A62-BA16-B513CAD05440}" type="slidenum">
              <a:rPr lang="en-IE" smtClean="0"/>
              <a:pPr/>
              <a:t>17</a:t>
            </a:fld>
            <a:endParaRPr lang="en-I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18</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3/23/2010 10:18 PM</a:t>
            </a:fld>
            <a:endParaRPr lang="en-US"/>
          </a:p>
        </p:txBody>
      </p:sp>
      <p:sp>
        <p:nvSpPr>
          <p:cNvPr id="6" name="Footer Placeholder 5"/>
          <p:cNvSpPr>
            <a:spLocks noGrp="1"/>
          </p:cNvSpPr>
          <p:nvPr>
            <p:ph type="ftr" sz="quarter" idx="12"/>
          </p:nvPr>
        </p:nvSpPr>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19</a:t>
            </a:fld>
            <a:endParaRPr lang="en-US" dirty="0"/>
          </a:p>
        </p:txBody>
      </p:sp>
      <p:sp>
        <p:nvSpPr>
          <p:cNvPr id="12" name="Slide Image Placeholder 11"/>
          <p:cNvSpPr>
            <a:spLocks noGrp="1" noRot="1" noChangeAspect="1"/>
          </p:cNvSpPr>
          <p:nvPr>
            <p:ph type="sldImg"/>
          </p:nvPr>
        </p:nvSpPr>
        <p:spPr>
          <a:xfrm>
            <a:off x="1535113" y="457200"/>
            <a:ext cx="3736975" cy="2801938"/>
          </a:xfrm>
        </p:spPr>
      </p:sp>
      <p:sp>
        <p:nvSpPr>
          <p:cNvPr id="13" name="Notes Placeholder 12"/>
          <p:cNvSpPr>
            <a:spLocks noGrp="1"/>
          </p:cNvSpPr>
          <p:nvPr>
            <p:ph type="body" idx="1"/>
          </p:nvPr>
        </p:nvSpPr>
        <p:spPr/>
        <p:txBody>
          <a:bodyPr>
            <a:normAutofit/>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latin typeface="Segoe" pitchFamily="34" charset="0"/>
                <a:ea typeface="+mn-ea"/>
                <a:cs typeface="+mn-cs"/>
              </a:rPr>
              <a:t>Point of slide: </a:t>
            </a:r>
            <a:r>
              <a:rPr lang="en-US" sz="900" b="0" kern="1200" dirty="0" smtClean="0">
                <a:solidFill>
                  <a:schemeClr val="tx1"/>
                </a:solidFill>
                <a:latin typeface="Segoe" pitchFamily="34" charset="0"/>
                <a:ea typeface="+mn-ea"/>
                <a:cs typeface="+mn-cs"/>
              </a:rPr>
              <a:t>How MS</a:t>
            </a:r>
            <a:r>
              <a:rPr lang="en-US" sz="900" b="0" kern="1200" baseline="0" dirty="0" smtClean="0">
                <a:solidFill>
                  <a:schemeClr val="tx1"/>
                </a:solidFill>
                <a:latin typeface="Segoe" pitchFamily="34" charset="0"/>
                <a:ea typeface="+mn-ea"/>
                <a:cs typeface="+mn-cs"/>
              </a:rPr>
              <a:t>BI </a:t>
            </a:r>
            <a:r>
              <a:rPr lang="en-US" sz="900" b="0" kern="1200" dirty="0" smtClean="0">
                <a:solidFill>
                  <a:schemeClr val="tx1"/>
                </a:solidFill>
                <a:latin typeface="Segoe" pitchFamily="34" charset="0"/>
                <a:ea typeface="+mn-ea"/>
                <a:cs typeface="+mn-cs"/>
              </a:rPr>
              <a:t>enables IT to easily manage</a:t>
            </a:r>
            <a:r>
              <a:rPr lang="en-US" sz="900" b="0" kern="1200" baseline="0" dirty="0" smtClean="0">
                <a:solidFill>
                  <a:schemeClr val="tx1"/>
                </a:solidFill>
                <a:latin typeface="Segoe" pitchFamily="34" charset="0"/>
                <a:ea typeface="+mn-ea"/>
                <a:cs typeface="+mn-cs"/>
              </a:rPr>
              <a:t> the BI environment</a:t>
            </a:r>
          </a:p>
          <a:p>
            <a:endParaRPr lang="en-US" sz="900" b="1" kern="1200" dirty="0" smtClean="0">
              <a:solidFill>
                <a:schemeClr val="tx1"/>
              </a:solidFill>
              <a:latin typeface="Segoe" pitchFamily="34" charset="0"/>
              <a:ea typeface="+mn-ea"/>
              <a:cs typeface="+mn-cs"/>
            </a:endParaRPr>
          </a:p>
          <a:p>
            <a:r>
              <a:rPr lang="en-US" sz="900" b="1" kern="1200" dirty="0" smtClean="0">
                <a:solidFill>
                  <a:schemeClr val="tx1"/>
                </a:solidFill>
                <a:latin typeface="Segoe" pitchFamily="34" charset="0"/>
                <a:ea typeface="+mn-ea"/>
                <a:cs typeface="+mn-cs"/>
              </a:rPr>
              <a:t>Easily manage the self-service environment</a:t>
            </a:r>
          </a:p>
          <a:p>
            <a:r>
              <a:rPr lang="en-US" sz="900" kern="1200" dirty="0" smtClean="0">
                <a:solidFill>
                  <a:schemeClr val="tx1"/>
                </a:solidFill>
                <a:latin typeface="Segoe" pitchFamily="34" charset="0"/>
                <a:ea typeface="+mn-ea"/>
                <a:cs typeface="+mn-cs"/>
              </a:rPr>
              <a:t>Self-service is great for end users, but IT still needs to control access, security, and quality. Enhanced administration capabilities are available within the new administration dashboard within Microsoft SharePoint. The administration dashboard allows IT to monitor and govern the content that workers create using self-service tools.  IT can track, review, and report on thousands of users, so they can determine the content being used, evaluate the reports being accessed, and identify other access and frequency trends, so that they can more quickly shift resources and support to the areas of greatest need.</a:t>
            </a:r>
            <a:endParaRPr lang="en-US"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3/23/2010 10:22 PM</a:t>
            </a:fld>
            <a:endParaRPr lang="en-US"/>
          </a:p>
        </p:txBody>
      </p:sp>
      <p:sp>
        <p:nvSpPr>
          <p:cNvPr id="6" name="Footer Placeholder 5"/>
          <p:cNvSpPr>
            <a:spLocks noGrp="1"/>
          </p:cNvSpPr>
          <p:nvPr>
            <p:ph type="ftr" sz="quarter" idx="12"/>
          </p:nvPr>
        </p:nvSpPr>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21</a:t>
            </a:fld>
            <a:endParaRPr lang="en-US" dirty="0"/>
          </a:p>
        </p:txBody>
      </p:sp>
      <p:sp>
        <p:nvSpPr>
          <p:cNvPr id="12" name="Slide Image Placeholder 11"/>
          <p:cNvSpPr>
            <a:spLocks noGrp="1" noRot="1" noChangeAspect="1"/>
          </p:cNvSpPr>
          <p:nvPr>
            <p:ph type="sldImg"/>
          </p:nvPr>
        </p:nvSpPr>
        <p:spPr>
          <a:xfrm>
            <a:off x="1535113" y="457200"/>
            <a:ext cx="3736975" cy="2801938"/>
          </a:xfrm>
        </p:spPr>
      </p:sp>
      <p:sp>
        <p:nvSpPr>
          <p:cNvPr id="13" name="Notes Placeholder 12"/>
          <p:cNvSpPr>
            <a:spLocks noGrp="1"/>
          </p:cNvSpPr>
          <p:nvPr>
            <p:ph type="body" idx="1"/>
          </p:nvPr>
        </p:nvSpPr>
        <p:spPr/>
        <p:txBody>
          <a:bodyPr>
            <a:normAutofit/>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F20333D-0C91-4B34-8CCF-DD29CACA500D}" type="slidenum">
              <a:rPr lang="en-US" smtClean="0"/>
              <a:pPr/>
              <a:t>26</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9663" y="1416051"/>
            <a:ext cx="7681913" cy="1523495"/>
          </a:xfrm>
        </p:spPr>
        <p:txBody>
          <a:bodyPr anchor="ctr">
            <a:noAutofit/>
          </a:bodyPr>
          <a:lstStyle>
            <a:lvl1pPr>
              <a:lnSpc>
                <a:spcPct val="90000"/>
              </a:lnSpc>
              <a:defRPr sz="4800">
                <a:solidFill>
                  <a:schemeClr val="tx1"/>
                </a:solidFill>
                <a:effectLst/>
              </a:defRPr>
            </a:lvl1pPr>
          </a:lstStyle>
          <a:p>
            <a:r>
              <a:rPr lang="ga-IE" smtClean="0"/>
              <a:t>Click to edit Master title style</a:t>
            </a:r>
            <a:endParaRPr lang="en-US" dirty="0"/>
          </a:p>
        </p:txBody>
      </p:sp>
      <p:sp>
        <p:nvSpPr>
          <p:cNvPr id="3" name="Subtitle 2"/>
          <p:cNvSpPr>
            <a:spLocks noGrp="1"/>
          </p:cNvSpPr>
          <p:nvPr>
            <p:ph type="subTitle" idx="1"/>
          </p:nvPr>
        </p:nvSpPr>
        <p:spPr>
          <a:xfrm>
            <a:off x="729663" y="3657601"/>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ga-IE" smtClean="0"/>
              <a:t>Click to edit Master subtitle style</a:t>
            </a:r>
            <a:endParaRPr lang="en-US" dirty="0"/>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rgbClr val="99C8DF"/>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99C8DF"/>
              </a:solidFill>
              <a:effectLst/>
              <a:uLnTx/>
              <a:uFillTx/>
              <a:latin typeface="+mn-lt"/>
              <a:ea typeface="+mn-ea"/>
              <a:cs typeface="+mn-cs"/>
            </a:endParaRPr>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Demo, Video etc. &quot;special&quot; slides">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0014" y="381506"/>
            <a:ext cx="6994362" cy="1523494"/>
          </a:xfrm>
        </p:spPr>
        <p:txBody>
          <a:bodyPr anchor="b" anchorCtr="0">
            <a:noAutofit/>
          </a:bodyPr>
          <a:lstStyle>
            <a:lvl1pPr>
              <a:lnSpc>
                <a:spcPct val="90000"/>
              </a:lnSpc>
              <a:defRPr sz="4800">
                <a:solidFill>
                  <a:schemeClr val="tx1"/>
                </a:solidFill>
              </a:defRPr>
            </a:lvl1pPr>
          </a:lstStyle>
          <a:p>
            <a:r>
              <a:rPr lang="ga-IE" smtClean="0"/>
              <a:t>Click to edit Master title style</a:t>
            </a:r>
            <a:endParaRPr lang="en-US" dirty="0"/>
          </a:p>
        </p:txBody>
      </p:sp>
      <p:sp>
        <p:nvSpPr>
          <p:cNvPr id="3" name="Subtitle 2"/>
          <p:cNvSpPr>
            <a:spLocks noGrp="1"/>
          </p:cNvSpPr>
          <p:nvPr>
            <p:ph type="subTitle" idx="1"/>
          </p:nvPr>
        </p:nvSpPr>
        <p:spPr>
          <a:xfrm>
            <a:off x="1370014" y="3657601"/>
            <a:ext cx="6994362"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ga-IE" smtClean="0"/>
              <a:t>Click to edit Master subtitle style</a:t>
            </a:r>
            <a:endParaRPr lang="en-US" dirty="0"/>
          </a:p>
        </p:txBody>
      </p:sp>
      <p:sp>
        <p:nvSpPr>
          <p:cNvPr id="7" name="Text Placeholder 6"/>
          <p:cNvSpPr>
            <a:spLocks noGrp="1"/>
          </p:cNvSpPr>
          <p:nvPr>
            <p:ph type="body" sz="quarter" idx="10" hasCustomPrompt="1"/>
          </p:nvPr>
        </p:nvSpPr>
        <p:spPr>
          <a:xfrm>
            <a:off x="1370013" y="1905000"/>
            <a:ext cx="6994950" cy="1384994"/>
          </a:xfrm>
          <a:scene3d>
            <a:camera prst="orthographicFront"/>
            <a:lightRig rig="contrasting" dir="t"/>
          </a:scene3d>
          <a:sp3d/>
        </p:spPr>
        <p:txBody>
          <a:bodyPr anchor="t" anchorCtr="0">
            <a:noAutofit/>
            <a:sp3d extrusionH="57150">
              <a:bevelT w="19050" h="31750"/>
              <a:contourClr>
                <a:srgbClr val="CCFF99"/>
              </a:contourClr>
            </a:sp3d>
          </a:bodyPr>
          <a:lstStyle>
            <a:lvl1pPr marL="0" indent="0" algn="l">
              <a:buFont typeface="Arial" pitchFamily="34" charset="0"/>
              <a:buNone/>
              <a:defRPr kumimoji="0" lang="en-US" sz="10000" b="0" i="0" u="none" strike="noStrike" kern="1200" cap="none" spc="-500" normalizeH="0" baseline="0" noProof="0" dirty="0" smtClean="0">
                <a:ln w="11430"/>
                <a:gradFill flip="none" rotWithShape="1">
                  <a:gsLst>
                    <a:gs pos="0">
                      <a:srgbClr val="FFFFFF"/>
                    </a:gs>
                    <a:gs pos="28000">
                      <a:srgbClr val="B0DEFE"/>
                    </a:gs>
                    <a:gs pos="62000">
                      <a:srgbClr val="5DBDFF"/>
                    </a:gs>
                    <a:gs pos="88000">
                      <a:srgbClr val="0386D7"/>
                    </a:gs>
                  </a:gsLst>
                  <a:lin ang="5400000" scaled="1"/>
                  <a:tileRect/>
                </a:gradFill>
                <a:effectLst/>
                <a:uLnTx/>
                <a:uFillTx/>
                <a:latin typeface="Calibri" pitchFamily="34" charset="0"/>
                <a:ea typeface="+mn-ea"/>
                <a:cs typeface="+mn-cs"/>
              </a:defRPr>
            </a:lvl1pPr>
          </a:lstStyle>
          <a:p>
            <a:pPr lvl="0"/>
            <a:r>
              <a:rPr lang="en-US" dirty="0" smtClean="0"/>
              <a:t>click to…</a:t>
            </a:r>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rgbClr val="99C8DF"/>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99C8DF"/>
              </a:solidFill>
              <a:effectLst/>
              <a:uLnTx/>
              <a:uFillTx/>
              <a:latin typeface="+mn-lt"/>
              <a:ea typeface="+mn-ea"/>
              <a:cs typeface="+mn-cs"/>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6"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pic>
        <p:nvPicPr>
          <p:cNvPr id="9" name="Picture 8"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pic>
        <p:nvPicPr>
          <p:cNvPr id="6" name="Picture 5" descr="ContentForgroundBlu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Content Placeholder 2"/>
          <p:cNvSpPr>
            <a:spLocks noGrp="1"/>
          </p:cNvSpPr>
          <p:nvPr>
            <p:ph sz="half" idx="1"/>
          </p:nvPr>
        </p:nvSpPr>
        <p:spPr>
          <a:xfrm>
            <a:off x="381001"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7"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Text Placeholder 2"/>
          <p:cNvSpPr>
            <a:spLocks noGrp="1"/>
          </p:cNvSpPr>
          <p:nvPr>
            <p:ph type="body" idx="1"/>
          </p:nvPr>
        </p:nvSpPr>
        <p:spPr>
          <a:xfrm>
            <a:off x="381001" y="1411554"/>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381000"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Text Placeholder 4"/>
          <p:cNvSpPr>
            <a:spLocks noGrp="1"/>
          </p:cNvSpPr>
          <p:nvPr>
            <p:ph type="body" sz="quarter" idx="3"/>
          </p:nvPr>
        </p:nvSpPr>
        <p:spPr>
          <a:xfrm>
            <a:off x="4645982" y="1411554"/>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9"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pic>
        <p:nvPicPr>
          <p:cNvPr id="10" name="Picture 9"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4" name="Picture 3" descr="ContentForgroundBlue.png"/>
          <p:cNvPicPr>
            <a:picLocks noChangeAspect="1"/>
          </p:cNvPicPr>
          <p:nvPr/>
        </p:nvPicPr>
        <p:blipFill>
          <a:blip r:embed="rId2" cstate="email"/>
          <a:srcRect/>
          <a:stretch>
            <a:fillRect/>
          </a:stretch>
        </p:blipFill>
        <p:spPr>
          <a:xfrm>
            <a:off x="0" y="5562600"/>
            <a:ext cx="9144000" cy="1295400"/>
          </a:xfrm>
          <a:prstGeom prst="rect">
            <a:avLst/>
          </a:prstGeom>
        </p:spPr>
      </p:pic>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ight background developer code">
    <p:spTree>
      <p:nvGrpSpPr>
        <p:cNvPr id="1" name=""/>
        <p:cNvGrpSpPr/>
        <p:nvPr/>
      </p:nvGrpSpPr>
      <p:grpSpPr>
        <a:xfrm>
          <a:off x="0" y="0"/>
          <a:ext cx="0" cy="0"/>
          <a:chOff x="0" y="0"/>
          <a:chExt cx="0" cy="0"/>
        </a:xfrm>
      </p:grpSpPr>
      <p:pic>
        <p:nvPicPr>
          <p:cNvPr id="8" name="Picture 7" descr="code slide background.png"/>
          <p:cNvPicPr>
            <a:picLocks noChangeAspect="1"/>
          </p:cNvPicPr>
          <p:nvPr/>
        </p:nvPicPr>
        <p:blipFill>
          <a:blip r:embed="rId2"/>
          <a:stretch>
            <a:fillRect/>
          </a:stretch>
        </p:blipFill>
        <p:spPr bwMode="white">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7" name="Text Placeholder 6"/>
          <p:cNvSpPr>
            <a:spLocks noGrp="1"/>
          </p:cNvSpPr>
          <p:nvPr>
            <p:ph type="body" sz="quarter" idx="10"/>
          </p:nvPr>
        </p:nvSpPr>
        <p:spPr>
          <a:xfrm>
            <a:off x="387055" y="1572364"/>
            <a:ext cx="8346073" cy="1698927"/>
          </a:xfrm>
        </p:spPr>
        <p:txBody>
          <a:bodyPr/>
          <a:lstStyle>
            <a:lvl1pPr marL="0" indent="0">
              <a:lnSpc>
                <a:spcPct val="80000"/>
              </a:lnSpc>
              <a:buFontTx/>
              <a:buNone/>
              <a:defRPr sz="2800" b="0">
                <a:solidFill>
                  <a:srgbClr val="000000"/>
                </a:solidFill>
                <a:latin typeface="Consolas" pitchFamily="49" charset="0"/>
                <a:cs typeface="Courier New" pitchFamily="49" charset="0"/>
              </a:defRPr>
            </a:lvl1pPr>
            <a:lvl2pPr marL="457200" indent="6350">
              <a:lnSpc>
                <a:spcPct val="80000"/>
              </a:lnSpc>
              <a:buFontTx/>
              <a:buNone/>
              <a:defRPr sz="2400" b="0">
                <a:solidFill>
                  <a:srgbClr val="000000"/>
                </a:solidFill>
                <a:latin typeface="Consolas" pitchFamily="49" charset="0"/>
                <a:cs typeface="Courier New" pitchFamily="49" charset="0"/>
              </a:defRPr>
            </a:lvl2pPr>
            <a:lvl3pPr marL="796925" indent="0">
              <a:lnSpc>
                <a:spcPct val="80000"/>
              </a:lnSpc>
              <a:buFontTx/>
              <a:buNone/>
              <a:defRPr sz="2000" b="0">
                <a:solidFill>
                  <a:srgbClr val="000000"/>
                </a:solidFill>
                <a:latin typeface="Consolas" pitchFamily="49" charset="0"/>
                <a:cs typeface="Courier New" pitchFamily="49" charset="0"/>
              </a:defRPr>
            </a:lvl3pPr>
            <a:lvl4pPr marL="1147763" indent="20638">
              <a:lnSpc>
                <a:spcPct val="80000"/>
              </a:lnSpc>
              <a:buFontTx/>
              <a:buNone/>
              <a:defRPr sz="2000" b="0">
                <a:solidFill>
                  <a:srgbClr val="000000"/>
                </a:solidFill>
                <a:latin typeface="Consolas" pitchFamily="49" charset="0"/>
                <a:cs typeface="Courier New" pitchFamily="49" charset="0"/>
              </a:defRPr>
            </a:lvl4pPr>
            <a:lvl5pPr marL="1489075" indent="0">
              <a:lnSpc>
                <a:spcPct val="80000"/>
              </a:lnSpc>
              <a:buFontTx/>
              <a:buNone/>
              <a:defRPr sz="2000" b="0">
                <a:solidFill>
                  <a:srgbClr val="000000"/>
                </a:solidFill>
                <a:latin typeface="Consolas" pitchFamily="49" charset="0"/>
                <a:cs typeface="Courier New" pitchFamily="49" charset="0"/>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11"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3" name="Picture 2" descr="ContentForgroundBlue.png"/>
          <p:cNvPicPr>
            <a:picLocks noChangeAspect="1"/>
          </p:cNvPicPr>
          <p:nvPr/>
        </p:nvPicPr>
        <p:blipFill>
          <a:blip r:embed="rId2" cstate="email"/>
          <a:srcRect/>
          <a:stretch>
            <a:fillRect/>
          </a:stretch>
        </p:blipFill>
        <p:spPr>
          <a:xfrm>
            <a:off x="0" y="5715000"/>
            <a:ext cx="9144000" cy="1143000"/>
          </a:xfrm>
          <a:prstGeom prst="rect">
            <a:avLst/>
          </a:prstGeom>
        </p:spPr>
      </p:pic>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lated Conten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28600"/>
            <a:ext cx="8375946" cy="664797"/>
          </a:xfrm>
        </p:spPr>
        <p:txBody>
          <a:bodyPr/>
          <a:lstStyle>
            <a:lvl1pPr marL="0" marR="0" indent="0" defTabSz="914363" rtl="0" eaLnBrk="1" fontAlgn="auto" latinLnBrk="0" hangingPunct="1">
              <a:lnSpc>
                <a:spcPct val="90000"/>
              </a:lnSpc>
              <a:spcBef>
                <a:spcPct val="0"/>
              </a:spcBef>
              <a:spcAft>
                <a:spcPts val="0"/>
              </a:spcAft>
              <a:tabLst/>
              <a:defRPr baseline="0"/>
            </a:lvl1pPr>
          </a:lstStyle>
          <a:p>
            <a:pPr marL="0" marR="0" lvl="0" indent="0" defTabSz="914363" rtl="0" eaLnBrk="1" fontAlgn="auto" latinLnBrk="0" hangingPunct="1">
              <a:lnSpc>
                <a:spcPct val="90000"/>
              </a:lnSpc>
              <a:spcBef>
                <a:spcPct val="0"/>
              </a:spcBef>
              <a:spcAft>
                <a:spcPts val="0"/>
              </a:spcAft>
              <a:tabLst/>
              <a:defRPr/>
            </a:pPr>
            <a:r>
              <a:rPr kumimoji="0" lang="en-US" sz="4800" b="0" i="0" u="none" strike="noStrike" kern="1200" cap="none" spc="-100" normalizeH="0" baseline="0" noProof="0" dirty="0" smtClean="0">
                <a:ln w="3175">
                  <a:noFill/>
                </a:ln>
                <a:solidFill>
                  <a:schemeClr val="tx1"/>
                </a:solidFill>
                <a:effectLst/>
                <a:uLnTx/>
                <a:uFillTx/>
                <a:latin typeface="Calibri" pitchFamily="34" charset="0"/>
                <a:ea typeface="+mn-ea"/>
                <a:cs typeface="Arial" charset="0"/>
              </a:rPr>
              <a:t>Related Content</a:t>
            </a:r>
            <a:endParaRPr kumimoji="0" lang="en-US" sz="4800" b="0" i="0" u="none" strike="noStrike" kern="1200" cap="none" spc="-100" normalizeH="0" baseline="0" noProof="0" dirty="0">
              <a:ln w="3175">
                <a:noFill/>
              </a:ln>
              <a:solidFill>
                <a:schemeClr val="tx1"/>
              </a:solidFill>
              <a:effectLst/>
              <a:uLnTx/>
              <a:uFillTx/>
              <a:latin typeface="Calibri" pitchFamily="34" charset="0"/>
              <a:ea typeface="+mn-ea"/>
              <a:cs typeface="Arial" charset="0"/>
            </a:endParaRPr>
          </a:p>
        </p:txBody>
      </p:sp>
      <p:sp>
        <p:nvSpPr>
          <p:cNvPr id="11" name="Content Placeholder 10"/>
          <p:cNvSpPr>
            <a:spLocks noGrp="1"/>
          </p:cNvSpPr>
          <p:nvPr>
            <p:ph sz="quarter" idx="10" hasCustomPrompt="1"/>
          </p:nvPr>
        </p:nvSpPr>
        <p:spPr>
          <a:xfrm>
            <a:off x="381000" y="1414460"/>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Breakout Sessions (session codes and titles)</a:t>
            </a:r>
          </a:p>
        </p:txBody>
      </p:sp>
      <p:sp>
        <p:nvSpPr>
          <p:cNvPr id="12" name="Content Placeholder 10"/>
          <p:cNvSpPr>
            <a:spLocks noGrp="1"/>
          </p:cNvSpPr>
          <p:nvPr>
            <p:ph sz="quarter" idx="11" hasCustomPrompt="1"/>
          </p:nvPr>
        </p:nvSpPr>
        <p:spPr>
          <a:xfrm>
            <a:off x="381000" y="2347420"/>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a:defRPr/>
            </a:pPr>
            <a:r>
              <a:rPr lang="en-US" dirty="0" smtClean="0"/>
              <a:t>Interactive Theater Sessions (session codes and titles)</a:t>
            </a:r>
          </a:p>
        </p:txBody>
      </p:sp>
      <p:sp>
        <p:nvSpPr>
          <p:cNvPr id="13" name="Content Placeholder 10"/>
          <p:cNvSpPr>
            <a:spLocks noGrp="1"/>
          </p:cNvSpPr>
          <p:nvPr>
            <p:ph sz="quarter" idx="12" hasCustomPrompt="1"/>
          </p:nvPr>
        </p:nvSpPr>
        <p:spPr>
          <a:xfrm>
            <a:off x="381000" y="3280383"/>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Hands-on Labs (session codes and titles)</a:t>
            </a:r>
            <a:endParaRPr lang="en-US" sz="16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Content Placeholder 10"/>
          <p:cNvSpPr>
            <a:spLocks noGrp="1"/>
          </p:cNvSpPr>
          <p:nvPr>
            <p:ph sz="quarter" idx="13" hasCustomPrompt="1"/>
          </p:nvPr>
        </p:nvSpPr>
        <p:spPr>
          <a:xfrm>
            <a:off x="381000" y="4213345"/>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Hands-on Labs (session codes and titles)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ck Resources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28600"/>
            <a:ext cx="8375946" cy="664797"/>
          </a:xfrm>
        </p:spPr>
        <p:txBody>
          <a:bodyPr/>
          <a:lstStyle>
            <a:lvl1pPr>
              <a:defRPr baseline="0"/>
            </a:lvl1pPr>
          </a:lstStyle>
          <a:p>
            <a:r>
              <a:rPr lang="en-US" dirty="0" smtClean="0"/>
              <a:t>Track Resources</a:t>
            </a:r>
            <a:endParaRPr lang="en-US" dirty="0"/>
          </a:p>
        </p:txBody>
      </p:sp>
      <p:sp>
        <p:nvSpPr>
          <p:cNvPr id="11" name="Content Placeholder 10"/>
          <p:cNvSpPr>
            <a:spLocks noGrp="1"/>
          </p:cNvSpPr>
          <p:nvPr>
            <p:ph sz="quarter" idx="10" hasCustomPrompt="1"/>
          </p:nvPr>
        </p:nvSpPr>
        <p:spPr>
          <a:xfrm>
            <a:off x="381000" y="1414461"/>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1</a:t>
            </a:r>
            <a:endParaRPr lang="en-US" dirty="0"/>
          </a:p>
        </p:txBody>
      </p:sp>
      <p:sp>
        <p:nvSpPr>
          <p:cNvPr id="12" name="Content Placeholder 10"/>
          <p:cNvSpPr>
            <a:spLocks noGrp="1"/>
          </p:cNvSpPr>
          <p:nvPr>
            <p:ph sz="quarter" idx="11" hasCustomPrompt="1"/>
          </p:nvPr>
        </p:nvSpPr>
        <p:spPr>
          <a:xfrm>
            <a:off x="381000" y="2347422"/>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2</a:t>
            </a:r>
            <a:endParaRPr lang="en-US" dirty="0"/>
          </a:p>
        </p:txBody>
      </p:sp>
      <p:sp>
        <p:nvSpPr>
          <p:cNvPr id="13" name="Content Placeholder 10"/>
          <p:cNvSpPr>
            <a:spLocks noGrp="1"/>
          </p:cNvSpPr>
          <p:nvPr>
            <p:ph sz="quarter" idx="12" hasCustomPrompt="1"/>
          </p:nvPr>
        </p:nvSpPr>
        <p:spPr>
          <a:xfrm>
            <a:off x="381000" y="3280384"/>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3</a:t>
            </a:r>
            <a:endParaRPr lang="en-US" dirty="0"/>
          </a:p>
        </p:txBody>
      </p:sp>
      <p:sp>
        <p:nvSpPr>
          <p:cNvPr id="14" name="Content Placeholder 10"/>
          <p:cNvSpPr>
            <a:spLocks noGrp="1"/>
          </p:cNvSpPr>
          <p:nvPr>
            <p:ph sz="quarter" idx="13" hasCustomPrompt="1"/>
          </p:nvPr>
        </p:nvSpPr>
        <p:spPr>
          <a:xfrm>
            <a:off x="381000" y="4213346"/>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4</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6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7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8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9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538514" y="2090058"/>
            <a:ext cx="7100662" cy="1719942"/>
          </a:xfrm>
        </p:spPr>
        <p:txBody>
          <a:bodyPr anchor="b"/>
          <a:lstStyle>
            <a:lvl1pPr>
              <a:defRPr sz="3200" b="0">
                <a:solidFill>
                  <a:schemeClr val="accent1"/>
                </a:solidFill>
                <a:latin typeface="+mn-lt"/>
              </a:defRPr>
            </a:lvl1pPr>
          </a:lstStyle>
          <a:p>
            <a:r>
              <a:rPr lang="ga-IE" smtClean="0"/>
              <a:t>Click to edit Master title style</a:t>
            </a:r>
            <a:endParaRPr lang="en-US" dirty="0"/>
          </a:p>
        </p:txBody>
      </p:sp>
      <p:sp>
        <p:nvSpPr>
          <p:cNvPr id="4099" name="Rectangle 3"/>
          <p:cNvSpPr>
            <a:spLocks noGrp="1" noChangeArrowheads="1"/>
          </p:cNvSpPr>
          <p:nvPr>
            <p:ph type="subTitle" idx="1"/>
          </p:nvPr>
        </p:nvSpPr>
        <p:spPr>
          <a:xfrm>
            <a:off x="1538513" y="3870551"/>
            <a:ext cx="7100662" cy="1136877"/>
          </a:xfrm>
        </p:spPr>
        <p:txBody>
          <a:bodyPr/>
          <a:lstStyle>
            <a:lvl1pPr marL="0" indent="0">
              <a:buFontTx/>
              <a:buNone/>
              <a:defRPr sz="2000">
                <a:solidFill>
                  <a:schemeClr val="bg1"/>
                </a:solidFill>
              </a:defRPr>
            </a:lvl1pPr>
          </a:lstStyle>
          <a:p>
            <a:r>
              <a:rPr lang="ga-IE" smtClean="0"/>
              <a:t>Click to edit Master subtitle style</a:t>
            </a:r>
            <a:endParaRPr lang="en-US" dirty="0"/>
          </a:p>
        </p:txBody>
      </p:sp>
    </p:spTree>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Rectangle 1"/>
          <p:cNvSpPr>
            <a:spLocks noGrp="1"/>
          </p:cNvSpPr>
          <p:nvPr>
            <p:ph type="title"/>
          </p:nvPr>
        </p:nvSpPr>
        <p:spPr>
          <a:xfrm>
            <a:off x="382588" y="231775"/>
            <a:ext cx="6505575" cy="590931"/>
          </a:xfrm>
        </p:spPr>
        <p:txBody>
          <a:bodyPr rtlCol="0" anchor="ctr"/>
          <a:lstStyle>
            <a:lvl1pPr>
              <a:defRPr sz="3600"/>
            </a:lvl1pPr>
          </a:lstStyle>
          <a:p>
            <a:r>
              <a:rPr lang="ga-IE" smtClean="0"/>
              <a:t>Click to edit Master title style</a:t>
            </a:r>
            <a:endParaRPr lang="en-US" dirty="0"/>
          </a:p>
        </p:txBody>
      </p:sp>
      <p:sp>
        <p:nvSpPr>
          <p:cNvPr id="3" name="Rectangle 2"/>
          <p:cNvSpPr>
            <a:spLocks noGrp="1"/>
          </p:cNvSpPr>
          <p:nvPr>
            <p:ph type="body" idx="1"/>
          </p:nvPr>
        </p:nvSpPr>
        <p:spPr>
          <a:xfrm>
            <a:off x="382588" y="1420813"/>
            <a:ext cx="8388350" cy="1994392"/>
          </a:xfrm>
        </p:spPr>
        <p:txBody>
          <a:bodyPr rtlCol="0"/>
          <a:lstStyle>
            <a:lvl1pPr>
              <a:defRPr sz="2800"/>
            </a:lvl1pPr>
            <a:lvl2pPr>
              <a:defRPr sz="2400"/>
            </a:lvl2pPr>
            <a:lvl3pPr>
              <a:defRPr sz="2000"/>
            </a:lvl3pPr>
            <a:lvl4pPr>
              <a:defRPr sz="1800"/>
            </a:lvl4pPr>
            <a:lvl5pPr>
              <a:defRPr sz="1800"/>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ru-RU" dirty="0" smtClean="0"/>
              <a:t>Заголовок 2 уровня</a:t>
            </a:r>
            <a:endParaRPr lang="en-US" dirty="0"/>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Content Placeholder 5"/>
          <p:cNvSpPr>
            <a:spLocks noGrp="1"/>
          </p:cNvSpPr>
          <p:nvPr>
            <p:ph sz="quarter" idx="10" hasCustomPrompt="1"/>
          </p:nvPr>
        </p:nvSpPr>
        <p:spPr>
          <a:xfrm>
            <a:off x="684166" y="0"/>
            <a:ext cx="5736471" cy="714356"/>
          </a:xfrm>
        </p:spPr>
        <p:txBody>
          <a:bodyPr anchor="ctr"/>
          <a:lstStyle>
            <a:lvl1pPr>
              <a:defRPr sz="2800" baseline="0">
                <a:solidFill>
                  <a:schemeClr val="bg1"/>
                </a:solidFill>
              </a:defRPr>
            </a:lvl1pPr>
          </a:lstStyle>
          <a:p>
            <a:pPr lvl="0"/>
            <a:r>
              <a:rPr lang="ru-RU" dirty="0" smtClean="0"/>
              <a:t>Заголовок 1-го уровня</a:t>
            </a:r>
            <a:endParaRPr lang="ru-RU" dirty="0"/>
          </a:p>
        </p:txBody>
      </p:sp>
    </p:spTree>
    <p:extLst>
      <p:ext uri="{BB962C8B-B14F-4D97-AF65-F5344CB8AC3E}">
        <p14:creationId xmlns:p14="http://schemas.microsoft.com/office/powerpoint/2010/main" val="251005600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ru-RU" dirty="0" smtClean="0"/>
              <a:t>Заголовок 2 уровня</a:t>
            </a:r>
            <a:endParaRPr lang="en-US" dirty="0"/>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Content Placeholder 5"/>
          <p:cNvSpPr>
            <a:spLocks noGrp="1"/>
          </p:cNvSpPr>
          <p:nvPr>
            <p:ph sz="quarter" idx="10" hasCustomPrompt="1"/>
          </p:nvPr>
        </p:nvSpPr>
        <p:spPr>
          <a:xfrm>
            <a:off x="684166" y="0"/>
            <a:ext cx="5736471" cy="714356"/>
          </a:xfrm>
        </p:spPr>
        <p:txBody>
          <a:bodyPr anchor="ctr"/>
          <a:lstStyle>
            <a:lvl1pPr>
              <a:defRPr sz="2800" baseline="0">
                <a:solidFill>
                  <a:schemeClr val="bg1"/>
                </a:solidFill>
              </a:defRPr>
            </a:lvl1pPr>
          </a:lstStyle>
          <a:p>
            <a:pPr lvl="0"/>
            <a:r>
              <a:rPr lang="ru-RU" dirty="0" smtClean="0"/>
              <a:t>Заголовок 1-го уровня</a:t>
            </a:r>
            <a:endParaRPr lang="ru-RU" dirty="0"/>
          </a:p>
        </p:txBody>
      </p:sp>
    </p:spTree>
    <p:extLst>
      <p:ext uri="{BB962C8B-B14F-4D97-AF65-F5344CB8AC3E}">
        <p14:creationId xmlns:p14="http://schemas.microsoft.com/office/powerpoint/2010/main" val="251005600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ontent_lef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6713" y="2057400"/>
            <a:ext cx="4129087" cy="2209800"/>
          </a:xfrm>
        </p:spPr>
        <p:txBody>
          <a:bodyPr rtlCol="0"/>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descr="ContentForgroundBlue.png"/>
          <p:cNvPicPr>
            <a:picLocks noChangeAspect="1"/>
          </p:cNvPicPr>
          <p:nvPr/>
        </p:nvPicPr>
        <p:blipFill>
          <a:blip r:embed="rId29"/>
          <a:stretch>
            <a:fillRect/>
          </a:stretch>
        </p:blipFill>
        <p:spPr>
          <a:xfrm>
            <a:off x="0" y="0"/>
            <a:ext cx="9144000" cy="6858000"/>
          </a:xfrm>
          <a:prstGeom prst="rect">
            <a:avLst/>
          </a:prstGeom>
        </p:spPr>
      </p:pic>
      <p:pic>
        <p:nvPicPr>
          <p:cNvPr id="4" name="Picture 3" descr="ContentForgroundBlue.png"/>
          <p:cNvPicPr>
            <a:picLocks noChangeAspect="1"/>
          </p:cNvPicPr>
          <p:nvPr/>
        </p:nvPicPr>
        <p:blipFill>
          <a:blip r:embed="rId29"/>
          <a:stretch>
            <a:fillRect/>
          </a:stretch>
        </p:blipFill>
        <p:spPr>
          <a:xfrm>
            <a:off x="0" y="0"/>
            <a:ext cx="9144000" cy="6858000"/>
          </a:xfrm>
          <a:prstGeom prst="rect">
            <a:avLst/>
          </a:prstGeom>
        </p:spPr>
      </p:pic>
      <p:sp>
        <p:nvSpPr>
          <p:cNvPr id="2" name="Title Placeholder 1"/>
          <p:cNvSpPr>
            <a:spLocks noGrp="1"/>
          </p:cNvSpPr>
          <p:nvPr>
            <p:ph type="title"/>
          </p:nvPr>
        </p:nvSpPr>
        <p:spPr>
          <a:xfrm>
            <a:off x="387054" y="228600"/>
            <a:ext cx="8375946" cy="664797"/>
          </a:xfrm>
          <a:prstGeom prst="rect">
            <a:avLst/>
          </a:prstGeom>
        </p:spPr>
        <p:txBody>
          <a:bodyPr vert="horz" wrap="square" lIns="0" tIns="0" rIns="0" bIns="0" rtlCol="0" anchor="t">
            <a:spAutoFit/>
          </a:bodyPr>
          <a:lstStyle/>
          <a:p>
            <a:r>
              <a:rPr lang="ga-IE" smtClean="0"/>
              <a:t>Click to edit Master title style</a:t>
            </a:r>
            <a:endParaRPr lang="en-US" dirty="0"/>
          </a:p>
        </p:txBody>
      </p:sp>
      <p:sp>
        <p:nvSpPr>
          <p:cNvPr id="3" name="Text Placeholder 2"/>
          <p:cNvSpPr>
            <a:spLocks noGrp="1"/>
          </p:cNvSpPr>
          <p:nvPr>
            <p:ph type="body" idx="1"/>
          </p:nvPr>
        </p:nvSpPr>
        <p:spPr>
          <a:xfrm>
            <a:off x="387054" y="1420814"/>
            <a:ext cx="8375946" cy="2128031"/>
          </a:xfrm>
          <a:prstGeom prst="rect">
            <a:avLst/>
          </a:prstGeom>
        </p:spPr>
        <p:txBody>
          <a:bodyPr vert="horz" wrap="square" lIns="0" tIns="0" rIns="0" bIns="0" rtlCol="0">
            <a:sp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6" name="TextBox 5"/>
          <p:cNvSpPr txBox="1"/>
          <p:nvPr/>
        </p:nvSpPr>
        <p:spPr>
          <a:xfrm>
            <a:off x="8704613" y="6590805"/>
            <a:ext cx="439386" cy="253916"/>
          </a:xfrm>
          <a:prstGeom prst="rect">
            <a:avLst/>
          </a:prstGeom>
          <a:noFill/>
        </p:spPr>
        <p:txBody>
          <a:bodyPr wrap="square" rtlCol="0">
            <a:spAutoFit/>
          </a:bodyPr>
          <a:lstStyle/>
          <a:p>
            <a:pPr algn="r"/>
            <a:fld id="{01FA0876-7527-4944-87E9-F9CF13B61DCB}" type="slidenum">
              <a:rPr lang="en-IE" sz="1050" smtClean="0"/>
              <a:pPr algn="r"/>
              <a:t>‹#›</a:t>
            </a:fld>
            <a:endParaRPr lang="en-IE" sz="1050" dirty="0"/>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677" r:id="rId27"/>
  </p:sldLayoutIdLst>
  <p:transition>
    <p:fade/>
  </p:transition>
  <p:txStyles>
    <p:titleStyle>
      <a:lvl1pPr algn="l" defTabSz="914363" rtl="0" eaLnBrk="1" latinLnBrk="0" hangingPunct="1">
        <a:lnSpc>
          <a:spcPct val="90000"/>
        </a:lnSpc>
        <a:spcBef>
          <a:spcPct val="0"/>
        </a:spcBef>
        <a:buNone/>
        <a:defRPr lang="en-US" sz="4800" b="0" kern="1200" cap="none" spc="-100" baseline="0" dirty="0" smtClean="0">
          <a:ln w="3175">
            <a:noFill/>
          </a:ln>
          <a:solidFill>
            <a:schemeClr val="tx1"/>
          </a:solidFill>
          <a:effectLst/>
          <a:latin typeface="Calibri" pitchFamily="34" charset="0"/>
          <a:ea typeface="+mn-ea"/>
          <a:cs typeface="Arial" charset="0"/>
        </a:defRPr>
      </a:lvl1pPr>
    </p:titleStyle>
    <p:bodyStyle>
      <a:lvl1pPr marL="463550" indent="-463550" algn="l" defTabSz="914363" rtl="0" eaLnBrk="1" latinLnBrk="0" hangingPunct="1">
        <a:lnSpc>
          <a:spcPct val="90000"/>
        </a:lnSpc>
        <a:spcBef>
          <a:spcPct val="20000"/>
        </a:spcBef>
        <a:buSzPct val="120000"/>
        <a:buFontTx/>
        <a:buBlip>
          <a:blip r:embed="rId30"/>
        </a:buBlip>
        <a:defRPr sz="3200" kern="1200">
          <a:solidFill>
            <a:schemeClr val="tx1"/>
          </a:solidFill>
          <a:latin typeface="Calibri" pitchFamily="34" charset="0"/>
          <a:ea typeface="+mn-ea"/>
          <a:cs typeface="+mn-cs"/>
        </a:defRPr>
      </a:lvl1pPr>
      <a:lvl2pPr marL="833438" indent="-369888" algn="l" defTabSz="914363" rtl="0" eaLnBrk="1" latinLnBrk="0" hangingPunct="1">
        <a:lnSpc>
          <a:spcPct val="90000"/>
        </a:lnSpc>
        <a:spcBef>
          <a:spcPct val="20000"/>
        </a:spcBef>
        <a:buFontTx/>
        <a:buBlip>
          <a:blip r:embed="rId30"/>
        </a:buBlip>
        <a:defRPr sz="2800" kern="1200">
          <a:solidFill>
            <a:schemeClr val="tx1"/>
          </a:solidFill>
          <a:latin typeface="Calibri" pitchFamily="34" charset="0"/>
          <a:ea typeface="+mn-ea"/>
          <a:cs typeface="+mn-cs"/>
        </a:defRPr>
      </a:lvl2pPr>
      <a:lvl3pPr marL="1168400" indent="-346075"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3pPr>
      <a:lvl4pPr marL="1516063" indent="-347663"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4pPr>
      <a:lvl5pPr marL="1852613" indent="-325438"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0.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gif"/><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52.emf"/><Relationship Id="rId3" Type="http://schemas.openxmlformats.org/officeDocument/2006/relationships/image" Target="../media/image53.png"/><Relationship Id="rId7" Type="http://schemas.openxmlformats.org/officeDocument/2006/relationships/image" Target="../media/image49.emf"/><Relationship Id="rId12"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51.emf"/><Relationship Id="rId5" Type="http://schemas.openxmlformats.org/officeDocument/2006/relationships/image" Target="../media/image55.png"/><Relationship Id="rId15" Type="http://schemas.openxmlformats.org/officeDocument/2006/relationships/oleObject" Target="../embeddings/oleObject6.bin"/><Relationship Id="rId10" Type="http://schemas.openxmlformats.org/officeDocument/2006/relationships/oleObject" Target="../embeddings/oleObject3.bin"/><Relationship Id="rId4" Type="http://schemas.openxmlformats.org/officeDocument/2006/relationships/image" Target="../media/image54.png"/><Relationship Id="rId9" Type="http://schemas.openxmlformats.org/officeDocument/2006/relationships/image" Target="../media/image50.emf"/><Relationship Id="rId1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oleObject" Target="../embeddings/oleObject11.bin"/><Relationship Id="rId3" Type="http://schemas.openxmlformats.org/officeDocument/2006/relationships/image" Target="../media/image53.png"/><Relationship Id="rId7" Type="http://schemas.openxmlformats.org/officeDocument/2006/relationships/image" Target="../media/image49.emf"/><Relationship Id="rId12" Type="http://schemas.openxmlformats.org/officeDocument/2006/relationships/image" Target="../media/image51.e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oleObject" Target="../embeddings/oleObject10.bin"/><Relationship Id="rId5" Type="http://schemas.openxmlformats.org/officeDocument/2006/relationships/image" Target="../media/image55.png"/><Relationship Id="rId15" Type="http://schemas.openxmlformats.org/officeDocument/2006/relationships/oleObject" Target="../embeddings/oleObject12.bin"/><Relationship Id="rId10" Type="http://schemas.openxmlformats.org/officeDocument/2006/relationships/oleObject" Target="../embeddings/oleObject9.bin"/><Relationship Id="rId4" Type="http://schemas.openxmlformats.org/officeDocument/2006/relationships/image" Target="../media/image54.png"/><Relationship Id="rId9" Type="http://schemas.openxmlformats.org/officeDocument/2006/relationships/image" Target="../media/image50.emf"/><Relationship Id="rId14" Type="http://schemas.openxmlformats.org/officeDocument/2006/relationships/image" Target="../media/image52.emf"/></Relationships>
</file>

<file path=ppt/slides/_rels/slide24.xml.rels><?xml version="1.0" encoding="UTF-8" standalone="yes"?>
<Relationships xmlns="http://schemas.openxmlformats.org/package/2006/relationships"><Relationship Id="rId8" Type="http://schemas.openxmlformats.org/officeDocument/2006/relationships/image" Target="../media/image52.emf"/><Relationship Id="rId13" Type="http://schemas.openxmlformats.org/officeDocument/2006/relationships/image" Target="../media/image55.png"/><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54.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51.emf"/><Relationship Id="rId11" Type="http://schemas.openxmlformats.org/officeDocument/2006/relationships/image" Target="../media/image53.png"/><Relationship Id="rId5" Type="http://schemas.openxmlformats.org/officeDocument/2006/relationships/oleObject" Target="../embeddings/oleObject14.bin"/><Relationship Id="rId15" Type="http://schemas.openxmlformats.org/officeDocument/2006/relationships/image" Target="../media/image49.emf"/><Relationship Id="rId10" Type="http://schemas.openxmlformats.org/officeDocument/2006/relationships/oleObject" Target="../embeddings/oleObject17.bin"/><Relationship Id="rId4" Type="http://schemas.openxmlformats.org/officeDocument/2006/relationships/image" Target="../media/image50.emf"/><Relationship Id="rId9" Type="http://schemas.openxmlformats.org/officeDocument/2006/relationships/oleObject" Target="../embeddings/oleObject16.bin"/><Relationship Id="rId1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8" Type="http://schemas.openxmlformats.org/officeDocument/2006/relationships/image" Target="../media/image52.emf"/><Relationship Id="rId13" Type="http://schemas.openxmlformats.org/officeDocument/2006/relationships/image" Target="../media/image55.png"/><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54.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51.emf"/><Relationship Id="rId11" Type="http://schemas.openxmlformats.org/officeDocument/2006/relationships/image" Target="../media/image53.png"/><Relationship Id="rId5" Type="http://schemas.openxmlformats.org/officeDocument/2006/relationships/oleObject" Target="../embeddings/oleObject20.bin"/><Relationship Id="rId15" Type="http://schemas.openxmlformats.org/officeDocument/2006/relationships/image" Target="../media/image49.emf"/><Relationship Id="rId10" Type="http://schemas.openxmlformats.org/officeDocument/2006/relationships/oleObject" Target="../embeddings/oleObject23.bin"/><Relationship Id="rId4" Type="http://schemas.openxmlformats.org/officeDocument/2006/relationships/image" Target="../media/image50.emf"/><Relationship Id="rId9" Type="http://schemas.openxmlformats.org/officeDocument/2006/relationships/oleObject" Target="../embeddings/oleObject22.bin"/><Relationship Id="rId14" Type="http://schemas.openxmlformats.org/officeDocument/2006/relationships/oleObject" Target="../embeddings/oleObject24.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powerpivot.com/"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dirty="0" smtClean="0"/>
              <a:t>The Knowledge Worker’s Perspective: Self-Service of BI with Microsoft </a:t>
            </a:r>
            <a:r>
              <a:rPr lang="en-US" dirty="0" err="1" smtClean="0"/>
              <a:t>PowerPivot</a:t>
            </a:r>
            <a:r>
              <a:rPr lang="en-US" dirty="0" smtClean="0"/>
              <a:t> and Office 2010</a:t>
            </a:r>
            <a:endParaRPr lang="en-IE" dirty="0" smtClean="0"/>
          </a:p>
        </p:txBody>
      </p:sp>
      <p:sp>
        <p:nvSpPr>
          <p:cNvPr id="27650" name="Rectangle 3"/>
          <p:cNvSpPr>
            <a:spLocks noGrp="1" noChangeArrowheads="1"/>
          </p:cNvSpPr>
          <p:nvPr>
            <p:ph type="subTitle" idx="1"/>
          </p:nvPr>
        </p:nvSpPr>
        <p:spPr>
          <a:xfrm>
            <a:off x="685800" y="3733800"/>
            <a:ext cx="7681913" cy="461665"/>
          </a:xfrm>
        </p:spPr>
        <p:txBody>
          <a:bodyPr/>
          <a:lstStyle/>
          <a:p>
            <a:r>
              <a:rPr lang="en-IE" dirty="0" smtClean="0">
                <a:solidFill>
                  <a:srgbClr val="BFBFBF"/>
                </a:solidFill>
              </a:rPr>
              <a:t>Rafal Lukawiecki</a:t>
            </a:r>
            <a:br>
              <a:rPr lang="en-IE" dirty="0" smtClean="0">
                <a:solidFill>
                  <a:srgbClr val="BFBFBF"/>
                </a:solidFill>
              </a:rPr>
            </a:br>
            <a:r>
              <a:rPr lang="en-IE" dirty="0" smtClean="0">
                <a:solidFill>
                  <a:srgbClr val="BFBFBF"/>
                </a:solidFill>
              </a:rPr>
              <a:t>Strategic Consultant, Project Botticelli Ltd</a:t>
            </a:r>
          </a:p>
          <a:p>
            <a:r>
              <a:rPr lang="en-IE" dirty="0" smtClean="0">
                <a:solidFill>
                  <a:srgbClr val="BFBFBF"/>
                </a:solidFill>
              </a:rPr>
              <a:t>rafal@projectbotticelli.com</a:t>
            </a:r>
          </a:p>
        </p:txBody>
      </p:sp>
      <p:pic>
        <p:nvPicPr>
          <p:cNvPr id="4" name="Picture 3" descr="probwht-jpg.jpg"/>
          <p:cNvPicPr>
            <a:picLocks noChangeAspect="1"/>
          </p:cNvPicPr>
          <p:nvPr/>
        </p:nvPicPr>
        <p:blipFill>
          <a:blip r:embed="rId3" cstate="print"/>
          <a:srcRect/>
          <a:stretch>
            <a:fillRect/>
          </a:stretch>
        </p:blipFill>
        <p:spPr bwMode="auto">
          <a:xfrm>
            <a:off x="685800" y="5334000"/>
            <a:ext cx="1000132" cy="506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p:txBody>
          <a:bodyPr/>
          <a:lstStyle/>
          <a:p>
            <a:r>
              <a:rPr lang="en-IE" noProof="0" dirty="0" smtClean="0"/>
              <a:t>Objectives</a:t>
            </a:r>
          </a:p>
        </p:txBody>
      </p:sp>
      <p:sp>
        <p:nvSpPr>
          <p:cNvPr id="5123" name="Rectangle 7"/>
          <p:cNvSpPr>
            <a:spLocks noGrp="1" noChangeArrowheads="1"/>
          </p:cNvSpPr>
          <p:nvPr>
            <p:ph idx="1"/>
          </p:nvPr>
        </p:nvSpPr>
        <p:spPr>
          <a:xfrm>
            <a:off x="381000" y="1412875"/>
            <a:ext cx="8382000" cy="1428083"/>
          </a:xfrm>
        </p:spPr>
        <p:txBody>
          <a:bodyPr/>
          <a:lstStyle/>
          <a:p>
            <a:r>
              <a:rPr lang="en-GB" noProof="0" dirty="0" smtClean="0"/>
              <a:t>Understand how knowledge workers uses self-service BI</a:t>
            </a:r>
          </a:p>
          <a:p>
            <a:r>
              <a:rPr lang="en-GB" dirty="0" smtClean="0"/>
              <a:t>Introduce Excel Analytics and </a:t>
            </a:r>
            <a:r>
              <a:rPr lang="en-GB" dirty="0" err="1" smtClean="0"/>
              <a:t>PowerPivot</a:t>
            </a:r>
            <a:endParaRPr lang="en-IE" noProof="0" dirty="0" smtClean="0"/>
          </a:p>
        </p:txBody>
      </p:sp>
      <p:pic>
        <p:nvPicPr>
          <p:cNvPr id="6" name="Picture 8" descr="probwht-jpg.jpg"/>
          <p:cNvPicPr>
            <a:picLocks noChangeAspect="1"/>
          </p:cNvPicPr>
          <p:nvPr/>
        </p:nvPicPr>
        <p:blipFill>
          <a:blip r:embed="rId3"/>
          <a:srcRect/>
          <a:stretch>
            <a:fillRect/>
          </a:stretch>
        </p:blipFill>
        <p:spPr bwMode="auto">
          <a:xfrm>
            <a:off x="7143768" y="5474866"/>
            <a:ext cx="1285884" cy="650988"/>
          </a:xfrm>
          <a:prstGeom prst="rect">
            <a:avLst/>
          </a:prstGeom>
          <a:noFill/>
          <a:ln w="9525">
            <a:noFill/>
            <a:miter lim="800000"/>
            <a:headEnd/>
            <a:tailEnd/>
          </a:ln>
        </p:spPr>
      </p:pic>
      <p:sp>
        <p:nvSpPr>
          <p:cNvPr id="9" name="TextBox 8"/>
          <p:cNvSpPr txBox="1">
            <a:spLocks noChangeArrowheads="1"/>
          </p:cNvSpPr>
          <p:nvPr/>
        </p:nvSpPr>
        <p:spPr bwMode="auto">
          <a:xfrm>
            <a:off x="357158" y="5125722"/>
            <a:ext cx="6215106" cy="1446550"/>
          </a:xfrm>
          <a:prstGeom prst="rect">
            <a:avLst/>
          </a:prstGeom>
          <a:noFill/>
          <a:ln w="9525">
            <a:noFill/>
            <a:miter lim="800000"/>
            <a:headEnd/>
            <a:tailEnd/>
          </a:ln>
        </p:spPr>
        <p:txBody>
          <a:bodyPr wrap="square">
            <a:spAutoFit/>
          </a:bodyPr>
          <a:lstStyle/>
          <a:p>
            <a:pPr algn="just"/>
            <a:r>
              <a:rPr lang="en-US" sz="800" dirty="0" smtClean="0">
                <a:solidFill>
                  <a:schemeClr val="tx1">
                    <a:lumMod val="75000"/>
                  </a:schemeClr>
                </a:solidFill>
              </a:rPr>
              <a:t>The information herein is for informational purposes only and represents the opinions and views of Project Botticelli and/or Rafal Lukawiecki. The material presented is not certain and may vary based on several factors. Microsoft makes no warranties, express, implied or statutory, as to the information in this presentation.</a:t>
            </a:r>
          </a:p>
          <a:p>
            <a:pPr algn="just"/>
            <a:endParaRPr lang="en-IE" sz="800" dirty="0" smtClean="0">
              <a:solidFill>
                <a:schemeClr val="tx1">
                  <a:lumMod val="75000"/>
                </a:schemeClr>
              </a:solidFill>
            </a:endParaRPr>
          </a:p>
          <a:p>
            <a:pPr algn="just"/>
            <a:r>
              <a:rPr lang="en-GB" sz="800" dirty="0" smtClean="0">
                <a:solidFill>
                  <a:schemeClr val="tx1">
                    <a:lumMod val="75000"/>
                  </a:schemeClr>
                </a:solidFill>
              </a:rPr>
              <a:t>Portions © 2010 Project Botticelli Ltd &amp; entire material © 2010 Microsoft Corp. Some slides contain quotations from copyrighted materials by other authors, as individually attributed or as already covered by Microsoft Copyright ownerships. All rights reserved. Microsoft, Windows, Windows Vista and other product names are or may be registered trademarks and/or trademarks in the U.S. and/or other countries. The information herein is for informational purposes only and represents the current view of Project Botticelli Ltd as of the date of this presentation.  Because Project Botticelli &amp; Microsoft must respond to changing market conditions, it should not be interpreted to be a commitment on the part of Microsoft, and Microsoft and Project Botticelli cannot guarantee the accuracy of any information provided after the date of this presentation. Project Botticelli makes no warranties, express, implied or statutory, as to the information in this presentation. E&amp;OE.</a:t>
            </a:r>
            <a:endParaRPr lang="en-IE" sz="800" dirty="0" smtClean="0">
              <a:solidFill>
                <a:schemeClr val="tx1">
                  <a:lumMod val="75000"/>
                </a:schemeClr>
              </a:solidFill>
            </a:endParaRPr>
          </a:p>
        </p:txBody>
      </p:sp>
      <p:sp>
        <p:nvSpPr>
          <p:cNvPr id="7" name="Text Box 5"/>
          <p:cNvSpPr txBox="1">
            <a:spLocks noChangeArrowheads="1"/>
          </p:cNvSpPr>
          <p:nvPr/>
        </p:nvSpPr>
        <p:spPr bwMode="auto">
          <a:xfrm>
            <a:off x="381000" y="3733800"/>
            <a:ext cx="6172200" cy="1077218"/>
          </a:xfrm>
          <a:prstGeom prst="rect">
            <a:avLst/>
          </a:prstGeom>
          <a:noFill/>
          <a:ln w="9525">
            <a:noFill/>
            <a:miter lim="800000"/>
            <a:headEnd/>
            <a:tailEnd/>
          </a:ln>
        </p:spPr>
        <p:txBody>
          <a:bodyPr wrap="square">
            <a:spAutoFit/>
          </a:bodyPr>
          <a:lstStyle/>
          <a:p>
            <a:r>
              <a:rPr lang="en-US" sz="1600" dirty="0" smtClean="0">
                <a:solidFill>
                  <a:schemeClr val="tx1">
                    <a:lumMod val="75000"/>
                  </a:schemeClr>
                </a:solidFill>
              </a:rPr>
              <a:t>This seminar is based on a number of sources including a few dozen of Microsoft-owned presentations, used with permission. Thank you to </a:t>
            </a:r>
            <a:r>
              <a:rPr lang="en-US" sz="1600" dirty="0" smtClean="0">
                <a:solidFill>
                  <a:schemeClr val="tx2"/>
                </a:solidFill>
              </a:rPr>
              <a:t>Chris Dial, </a:t>
            </a:r>
            <a:r>
              <a:rPr lang="en-US" sz="1600" dirty="0" smtClean="0">
                <a:solidFill>
                  <a:schemeClr val="tx1">
                    <a:lumMod val="75000"/>
                  </a:schemeClr>
                </a:solidFill>
              </a:rPr>
              <a:t>Tara </a:t>
            </a:r>
            <a:r>
              <a:rPr lang="en-US" sz="1600" dirty="0" err="1" smtClean="0">
                <a:solidFill>
                  <a:schemeClr val="tx1">
                    <a:lumMod val="75000"/>
                  </a:schemeClr>
                </a:solidFill>
              </a:rPr>
              <a:t>Seppa</a:t>
            </a:r>
            <a:r>
              <a:rPr lang="en-US" sz="1600" dirty="0" smtClean="0">
                <a:solidFill>
                  <a:schemeClr val="tx1">
                    <a:lumMod val="75000"/>
                  </a:schemeClr>
                </a:solidFill>
              </a:rPr>
              <a:t>, </a:t>
            </a:r>
            <a:r>
              <a:rPr lang="en-US" sz="1600" dirty="0" err="1" smtClean="0">
                <a:solidFill>
                  <a:schemeClr val="tx1">
                    <a:lumMod val="75000"/>
                  </a:schemeClr>
                </a:solidFill>
              </a:rPr>
              <a:t>Aydin</a:t>
            </a:r>
            <a:r>
              <a:rPr lang="en-US" sz="1600" dirty="0" smtClean="0">
                <a:solidFill>
                  <a:schemeClr val="tx1">
                    <a:lumMod val="75000"/>
                  </a:schemeClr>
                </a:solidFill>
              </a:rPr>
              <a:t> Gencler, Ivan </a:t>
            </a:r>
            <a:r>
              <a:rPr lang="en-US" sz="1600" dirty="0" err="1" smtClean="0">
                <a:solidFill>
                  <a:schemeClr val="tx1">
                    <a:lumMod val="75000"/>
                  </a:schemeClr>
                </a:solidFill>
              </a:rPr>
              <a:t>Kosyakov</a:t>
            </a:r>
            <a:r>
              <a:rPr lang="en-US" sz="1600" dirty="0" smtClean="0">
                <a:solidFill>
                  <a:schemeClr val="tx1">
                    <a:lumMod val="75000"/>
                  </a:schemeClr>
                </a:solidFill>
              </a:rPr>
              <a:t>, Bryan </a:t>
            </a:r>
            <a:r>
              <a:rPr lang="en-US" sz="1600" dirty="0" err="1" smtClean="0">
                <a:solidFill>
                  <a:schemeClr val="tx1">
                    <a:lumMod val="75000"/>
                  </a:schemeClr>
                </a:solidFill>
              </a:rPr>
              <a:t>Bredehoeft</a:t>
            </a:r>
            <a:r>
              <a:rPr lang="en-US" sz="1600" dirty="0" smtClean="0">
                <a:solidFill>
                  <a:schemeClr val="tx1">
                    <a:lumMod val="75000"/>
                  </a:schemeClr>
                </a:solidFill>
              </a:rPr>
              <a:t>, Marin </a:t>
            </a:r>
            <a:r>
              <a:rPr lang="en-US" sz="1600" dirty="0" err="1" smtClean="0">
                <a:solidFill>
                  <a:schemeClr val="tx1">
                    <a:lumMod val="75000"/>
                  </a:schemeClr>
                </a:solidFill>
              </a:rPr>
              <a:t>Bezic</a:t>
            </a:r>
            <a:r>
              <a:rPr lang="en-US" sz="1600" dirty="0" smtClean="0">
                <a:solidFill>
                  <a:schemeClr val="tx1">
                    <a:lumMod val="75000"/>
                  </a:schemeClr>
                </a:solidFill>
              </a:rPr>
              <a:t>, and Donald Farmer with his entire team for all the support.</a:t>
            </a:r>
            <a:endParaRPr lang="en-GB" sz="1600" dirty="0">
              <a:solidFill>
                <a:schemeClr val="tx1">
                  <a:lumMod val="75000"/>
                </a:schemeClr>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27075" y="2862263"/>
            <a:ext cx="8215313" cy="736600"/>
          </a:xfrm>
          <a:prstGeom prst="rect">
            <a:avLst/>
          </a:prstGeom>
          <a:noFill/>
          <a:ln w="9525">
            <a:noFill/>
            <a:miter lim="800000"/>
            <a:headEnd/>
            <a:tailEnd/>
          </a:ln>
        </p:spPr>
        <p:txBody>
          <a:bodyPr lIns="0" tIns="0" rIns="0" bIns="0"/>
          <a:lstStyle/>
          <a:p>
            <a:pPr algn="ctr"/>
            <a:endParaRPr lang="en-US" sz="4600" b="1" dirty="0">
              <a:solidFill>
                <a:schemeClr val="tx2"/>
              </a:solidFill>
              <a:latin typeface="Verdana" pitchFamily="34" charset="0"/>
            </a:endParaRPr>
          </a:p>
        </p:txBody>
      </p:sp>
      <p:sp>
        <p:nvSpPr>
          <p:cNvPr id="8195" name="Title 2"/>
          <p:cNvSpPr>
            <a:spLocks noGrp="1"/>
          </p:cNvSpPr>
          <p:nvPr>
            <p:ph type="ctrTitle"/>
          </p:nvPr>
        </p:nvSpPr>
        <p:spPr>
          <a:xfrm>
            <a:off x="1371600" y="2286000"/>
            <a:ext cx="6994362" cy="1523494"/>
          </a:xfrm>
        </p:spPr>
        <p:txBody>
          <a:bodyPr/>
          <a:lstStyle/>
          <a:p>
            <a:r>
              <a:rPr lang="en-IE" noProof="0" dirty="0" smtClean="0"/>
              <a:t>Microsoft Office Excel 2010</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Excel Analytics</a:t>
            </a:r>
            <a:endParaRPr lang="en-IE" dirty="0"/>
          </a:p>
        </p:txBody>
      </p:sp>
      <p:sp>
        <p:nvSpPr>
          <p:cNvPr id="3" name="Text Placeholder 2"/>
          <p:cNvSpPr>
            <a:spLocks noGrp="1"/>
          </p:cNvSpPr>
          <p:nvPr>
            <p:ph idx="1"/>
          </p:nvPr>
        </p:nvSpPr>
        <p:spPr/>
        <p:txBody>
          <a:bodyPr/>
          <a:lstStyle/>
          <a:p>
            <a:r>
              <a:rPr lang="en-US" smtClean="0"/>
              <a:t>Excel’s BI features:</a:t>
            </a:r>
          </a:p>
          <a:p>
            <a:pPr lvl="1"/>
            <a:r>
              <a:rPr lang="en-US" smtClean="0"/>
              <a:t>Deep Analysis Services integration</a:t>
            </a:r>
          </a:p>
          <a:p>
            <a:pPr lvl="1"/>
            <a:r>
              <a:rPr lang="en-US" smtClean="0"/>
              <a:t>New Visualisations</a:t>
            </a:r>
          </a:p>
          <a:p>
            <a:pPr lvl="1"/>
            <a:r>
              <a:rPr lang="en-US" smtClean="0"/>
              <a:t>Advanced Filtering</a:t>
            </a:r>
          </a:p>
          <a:p>
            <a:pPr lvl="1"/>
            <a:r>
              <a:rPr lang="en-US" smtClean="0"/>
              <a:t>Data Mining</a:t>
            </a:r>
          </a:p>
          <a:p>
            <a:pPr lvl="1"/>
            <a:r>
              <a:rPr lang="en-US" smtClean="0"/>
              <a:t>PowerPivot for Excel 2010</a:t>
            </a:r>
          </a:p>
          <a:p>
            <a:pPr lvl="2"/>
            <a:r>
              <a:rPr lang="en-US" smtClean="0"/>
              <a:t>Including DAX</a:t>
            </a:r>
            <a:endParaRPr lang="en-US" dirty="0" smtClean="0"/>
          </a:p>
        </p:txBody>
      </p:sp>
      <p:pic>
        <p:nvPicPr>
          <p:cNvPr id="4" name="Picture 2" descr="\\eventsql\dvd\Online_ART\DVD_ART36\Logos\Microsoft Office 2010 - temporary logos\Excel 2010\excel 2010 rev.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5334000"/>
            <a:ext cx="2386332" cy="838200"/>
          </a:xfrm>
          <a:prstGeom prst="rect">
            <a:avLst/>
          </a:prstGeom>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bwMode="auto">
          <a:xfrm flipH="1">
            <a:off x="-4241800" y="4851400"/>
            <a:ext cx="88519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2" name="Title 1"/>
          <p:cNvSpPr>
            <a:spLocks noGrp="1"/>
          </p:cNvSpPr>
          <p:nvPr>
            <p:ph type="title"/>
          </p:nvPr>
        </p:nvSpPr>
        <p:spPr/>
        <p:txBody>
          <a:bodyPr>
            <a:normAutofit fontScale="90000"/>
          </a:bodyPr>
          <a:lstStyle/>
          <a:p>
            <a:r>
              <a:rPr lang="en-US" b="1" dirty="0" smtClean="0"/>
              <a:t>New Visualizations and Interactivity</a:t>
            </a:r>
            <a:endParaRPr lang="en-US" sz="2000" b="1" spc="-70" dirty="0">
              <a:solidFill>
                <a:srgbClr val="FFF3CC"/>
              </a:solidFill>
              <a:effectLst>
                <a:outerShdw blurRad="50800" dist="38100" dir="2700000" algn="tl" rotWithShape="0">
                  <a:srgbClr val="000000">
                    <a:alpha val="43000"/>
                  </a:srgbClr>
                </a:outerShdw>
              </a:effectLst>
            </a:endParaRPr>
          </a:p>
        </p:txBody>
      </p:sp>
      <p:pic>
        <p:nvPicPr>
          <p:cNvPr id="6" name="Content Placeholder 5" descr="Slicers enable easy filtering of pivot table data (3).jpg"/>
          <p:cNvPicPr>
            <a:picLocks noGrp="1" noChangeAspect="1"/>
          </p:cNvPicPr>
          <p:nvPr>
            <p:ph sz="half" idx="4294967295"/>
          </p:nvPr>
        </p:nvPicPr>
        <p:blipFill>
          <a:blip r:embed="rId3" cstate="print"/>
          <a:stretch>
            <a:fillRect/>
          </a:stretch>
        </p:blipFill>
        <p:spPr>
          <a:xfrm>
            <a:off x="5410200" y="2552700"/>
            <a:ext cx="3733800" cy="3295650"/>
          </a:xfrm>
        </p:spPr>
      </p:pic>
      <p:pic>
        <p:nvPicPr>
          <p:cNvPr id="11" name="Picture 2"/>
          <p:cNvPicPr>
            <a:picLocks noChangeAspect="1" noChangeArrowheads="1"/>
          </p:cNvPicPr>
          <p:nvPr/>
        </p:nvPicPr>
        <p:blipFill>
          <a:blip r:embed="rId4" cstate="print"/>
          <a:srcRect/>
          <a:stretch>
            <a:fillRect/>
          </a:stretch>
        </p:blipFill>
        <p:spPr bwMode="auto">
          <a:xfrm>
            <a:off x="399568" y="1671999"/>
            <a:ext cx="4204084" cy="2972889"/>
          </a:xfrm>
          <a:prstGeom prst="rect">
            <a:avLst/>
          </a:prstGeom>
          <a:ln>
            <a:noFill/>
          </a:ln>
          <a:effectLst>
            <a:outerShdw blurRad="50800" dist="38100" dir="2700000" algn="tl" rotWithShape="0">
              <a:prstClr val="black">
                <a:alpha val="40000"/>
              </a:prstClr>
            </a:outerShdw>
          </a:effectLst>
        </p:spPr>
      </p:pic>
      <p:sp>
        <p:nvSpPr>
          <p:cNvPr id="12" name="TextBox 11"/>
          <p:cNvSpPr txBox="1"/>
          <p:nvPr/>
        </p:nvSpPr>
        <p:spPr>
          <a:xfrm>
            <a:off x="990600" y="4953000"/>
            <a:ext cx="3581400" cy="646331"/>
          </a:xfrm>
          <a:prstGeom prst="rect">
            <a:avLst/>
          </a:prstGeom>
          <a:noFill/>
        </p:spPr>
        <p:txBody>
          <a:bodyPr wrap="square" rtlCol="0">
            <a:spAutoFit/>
          </a:bodyPr>
          <a:lstStyle/>
          <a:p>
            <a:pPr lvl="0"/>
            <a:r>
              <a:rPr lang="en-US" sz="20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Improved formatting and charts</a:t>
            </a:r>
          </a:p>
          <a:p>
            <a:endParaRPr lang="en-US" sz="1600" dirty="0"/>
          </a:p>
        </p:txBody>
      </p:sp>
      <p:sp>
        <p:nvSpPr>
          <p:cNvPr id="14" name="Rounded Rectangle 13"/>
          <p:cNvSpPr/>
          <p:nvPr/>
        </p:nvSpPr>
        <p:spPr bwMode="auto">
          <a:xfrm>
            <a:off x="4902200" y="1714500"/>
            <a:ext cx="68834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16" name="TextBox 15"/>
          <p:cNvSpPr txBox="1"/>
          <p:nvPr/>
        </p:nvSpPr>
        <p:spPr>
          <a:xfrm>
            <a:off x="5105400" y="1828800"/>
            <a:ext cx="3581400" cy="374461"/>
          </a:xfrm>
          <a:prstGeom prst="rect">
            <a:avLst/>
          </a:prstGeom>
          <a:noFill/>
        </p:spPr>
        <p:txBody>
          <a:bodyPr wrap="square" rtlCol="0">
            <a:spAutoFit/>
          </a:bodyPr>
          <a:lstStyle/>
          <a:p>
            <a:pPr lvl="0" algn="ctr" defTabSz="-13873163" eaLnBrk="0" fontAlgn="base" hangingPunct="0">
              <a:lnSpc>
                <a:spcPct val="90000"/>
              </a:lnSpc>
              <a:spcBef>
                <a:spcPct val="30000"/>
              </a:spcBef>
              <a:spcAft>
                <a:spcPct val="0"/>
              </a:spcAft>
              <a:buClr>
                <a:srgbClr val="EEECE1"/>
              </a:buClr>
              <a:buSzPct val="85000"/>
              <a:defRPr/>
            </a:pPr>
            <a:r>
              <a:rPr lang="en-US" sz="20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cs typeface="Segoe Semibold"/>
              </a:rPr>
              <a:t>Slicers enable easier navigation</a:t>
            </a:r>
            <a:endParaRPr lang="en-US" sz="2000" dirty="0">
              <a:gradFill>
                <a:gsLst>
                  <a:gs pos="0">
                    <a:prstClr val="white"/>
                  </a:gs>
                  <a:gs pos="100000">
                    <a:prstClr val="white"/>
                  </a:gs>
                </a:gsLst>
                <a:lin ang="2700000" scaled="1"/>
              </a:gradFill>
              <a:effectLst>
                <a:outerShdw blurRad="50800" dist="38100" dir="2700000" algn="tl" rotWithShape="0">
                  <a:prstClr val="black">
                    <a:alpha val="40000"/>
                  </a:prstClr>
                </a:outerShdw>
              </a:effectLst>
              <a:cs typeface="Segoe Semibold"/>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 Data\SQLBIPPTs\Draft\Art\pp2.bm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173162"/>
            <a:ext cx="1692002" cy="5380038"/>
          </a:xfrm>
          <a:prstGeom prst="roundRect">
            <a:avLst>
              <a:gd name="adj" fmla="val 3853"/>
            </a:avLst>
          </a:prstGeom>
          <a:noFill/>
          <a:scene3d>
            <a:camera prst="orthographicFront"/>
            <a:lightRig rig="threePt" dir="t"/>
          </a:scene3d>
          <a:sp3d>
            <a:bevelT/>
          </a:sp3d>
        </p:spPr>
      </p:pic>
      <p:grpSp>
        <p:nvGrpSpPr>
          <p:cNvPr id="2" name="Group 32"/>
          <p:cNvGrpSpPr/>
          <p:nvPr/>
        </p:nvGrpSpPr>
        <p:grpSpPr>
          <a:xfrm>
            <a:off x="2590800" y="1295400"/>
            <a:ext cx="6096000" cy="4334934"/>
            <a:chOff x="-1295400" y="1828800"/>
            <a:chExt cx="6282556" cy="4267200"/>
          </a:xfrm>
          <a:scene3d>
            <a:camera prst="orthographicFront"/>
            <a:lightRig rig="threePt" dir="t"/>
          </a:scene3d>
        </p:grpSpPr>
        <p:pic>
          <p:nvPicPr>
            <p:cNvPr id="1029" name="Picture 5" descr="C:\User Data\SQLBIPPTs\Draft\Art\pp1.bmp"/>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95400" y="1852612"/>
              <a:ext cx="6282556" cy="4243388"/>
            </a:xfrm>
            <a:prstGeom prst="roundRect">
              <a:avLst>
                <a:gd name="adj" fmla="val 4517"/>
              </a:avLst>
            </a:prstGeom>
            <a:noFill/>
            <a:sp3d>
              <a:bevelT/>
            </a:sp3d>
          </p:spPr>
        </p:pic>
        <p:sp>
          <p:nvSpPr>
            <p:cNvPr id="31" name="Rounded Rectangle 30"/>
            <p:cNvSpPr/>
            <p:nvPr/>
          </p:nvSpPr>
          <p:spPr bwMode="auto">
            <a:xfrm rot="5400000">
              <a:off x="-304800" y="838200"/>
              <a:ext cx="4267200" cy="6248400"/>
            </a:xfrm>
            <a:prstGeom prst="roundRect">
              <a:avLst>
                <a:gd name="adj" fmla="val 2733"/>
              </a:avLst>
            </a:prstGeom>
            <a:gradFill flip="none" rotWithShape="1">
              <a:gsLst>
                <a:gs pos="4000">
                  <a:srgbClr val="FFFFFF"/>
                </a:gs>
                <a:gs pos="18000">
                  <a:srgbClr val="FFFFFF">
                    <a:alpha val="0"/>
                  </a:srgbClr>
                </a:gs>
                <a:gs pos="48000">
                  <a:srgbClr val="000000">
                    <a:alpha val="52000"/>
                  </a:srgbClr>
                </a:gs>
                <a:gs pos="75000">
                  <a:srgbClr val="000000">
                    <a:alpha val="47000"/>
                  </a:srgbClr>
                </a:gs>
                <a:gs pos="91000">
                  <a:srgbClr val="FFFFFF">
                    <a:alpha val="0"/>
                  </a:srgbClr>
                </a:gs>
                <a:gs pos="100000">
                  <a:srgbClr val="FFFFFF"/>
                </a:gs>
              </a:gsLst>
              <a:lin ang="2700000" scaled="1"/>
              <a:tileRect/>
            </a:gradFill>
            <a:ln w="9525" cap="flat" cmpd="sng" algn="ctr">
              <a:noFill/>
              <a:prstDash val="solid"/>
              <a:headEnd type="none" w="med" len="med"/>
              <a:tailEnd type="none" w="med" len="med"/>
            </a:ln>
            <a:effectLst/>
            <a:sp3d>
              <a:bevelT w="0" h="0"/>
              <a:contourClr>
                <a:srgbClr val="00AEDB">
                  <a:shade val="80000"/>
                </a:srgbClr>
              </a:contourClr>
            </a:sp3d>
          </p:spPr>
          <p:txBody>
            <a:bodyPr vert="horz" wrap="square" lIns="146278" tIns="487595" rIns="146278" bIns="73139" numCol="1" rtlCol="0" anchor="t" anchorCtr="0" compatLnSpc="1">
              <a:prstTxWarp prst="textNoShape">
                <a:avLst/>
              </a:prstTxWarp>
            </a:bodyPr>
            <a:lstStyle/>
            <a:p>
              <a:pPr algn="ctr" defTabSz="822984" fontAlgn="auto">
                <a:lnSpc>
                  <a:spcPct val="80000"/>
                </a:lnSpc>
                <a:spcBef>
                  <a:spcPts val="0"/>
                </a:spcBef>
                <a:spcAft>
                  <a:spcPts val="0"/>
                </a:spcAft>
                <a:defRPr/>
              </a:pPr>
              <a:endParaRPr lang="en-US" sz="7200" i="1" kern="0" spc="-180" dirty="0">
                <a:ln w="18415" cmpd="sng">
                  <a:noFill/>
                  <a:prstDash val="solid"/>
                </a:ln>
                <a:solidFill>
                  <a:srgbClr val="000000"/>
                </a:solidFill>
                <a:effectLst>
                  <a:glow rad="101600">
                    <a:srgbClr val="CCECFF"/>
                  </a:glow>
                  <a:innerShdw blurRad="114300">
                    <a:prstClr val="black"/>
                  </a:innerShdw>
                </a:effectLst>
                <a:latin typeface="Arial" pitchFamily="34" charset="0"/>
                <a:cs typeface="Arial" pitchFamily="34" charset="0"/>
              </a:endParaRPr>
            </a:p>
          </p:txBody>
        </p:sp>
      </p:grpSp>
      <p:pic>
        <p:nvPicPr>
          <p:cNvPr id="1034"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66999" y="2667000"/>
            <a:ext cx="1109183" cy="2819400"/>
          </a:xfrm>
          <a:prstGeom prst="rect">
            <a:avLst/>
          </a:prstGeom>
          <a:noFill/>
          <a:ln w="9525">
            <a:noFill/>
            <a:miter lim="800000"/>
            <a:headEnd/>
            <a:tailEnd/>
          </a:ln>
          <a:effectLst>
            <a:glow rad="139700">
              <a:schemeClr val="accent4">
                <a:satMod val="175000"/>
                <a:alpha val="40000"/>
              </a:schemeClr>
            </a:glow>
          </a:effectLst>
          <a:scene3d>
            <a:camera prst="orthographicFront"/>
            <a:lightRig rig="threePt" dir="t"/>
          </a:scene3d>
          <a:sp3d>
            <a:bevelT/>
          </a:sp3d>
        </p:spPr>
      </p:pic>
      <p:pic>
        <p:nvPicPr>
          <p:cNvPr id="1035" name="Picture 1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849265" y="1981200"/>
            <a:ext cx="3654965" cy="633527"/>
          </a:xfrm>
          <a:prstGeom prst="rect">
            <a:avLst/>
          </a:prstGeom>
          <a:noFill/>
          <a:ln w="9525">
            <a:noFill/>
            <a:miter lim="800000"/>
            <a:headEnd/>
            <a:tailEnd/>
          </a:ln>
          <a:effectLst>
            <a:glow rad="139700">
              <a:schemeClr val="accent4">
                <a:satMod val="175000"/>
                <a:alpha val="40000"/>
              </a:schemeClr>
            </a:glow>
          </a:effectLst>
          <a:scene3d>
            <a:camera prst="orthographicFront"/>
            <a:lightRig rig="threePt" dir="t"/>
          </a:scene3d>
          <a:sp3d>
            <a:bevelT/>
          </a:sp3d>
        </p:spPr>
      </p:pic>
      <p:grpSp>
        <p:nvGrpSpPr>
          <p:cNvPr id="4" name="Group 34"/>
          <p:cNvGrpSpPr/>
          <p:nvPr/>
        </p:nvGrpSpPr>
        <p:grpSpPr>
          <a:xfrm>
            <a:off x="234194" y="5817003"/>
            <a:ext cx="8751815" cy="852295"/>
            <a:chOff x="609600" y="5074923"/>
            <a:chExt cx="8153400" cy="1510221"/>
          </a:xfrm>
        </p:grpSpPr>
        <p:sp>
          <p:nvSpPr>
            <p:cNvPr id="39" name="Rounded Rectangle 38"/>
            <p:cNvSpPr/>
            <p:nvPr/>
          </p:nvSpPr>
          <p:spPr>
            <a:xfrm>
              <a:off x="609600" y="5074923"/>
              <a:ext cx="8153400" cy="1506072"/>
            </a:xfrm>
            <a:prstGeom prst="roundRect">
              <a:avLst>
                <a:gd name="adj" fmla="val 50000"/>
              </a:avLst>
            </a:prstGeom>
            <a:gradFill rotWithShape="1">
              <a:gsLst>
                <a:gs pos="0">
                  <a:sysClr val="windowText" lastClr="000000">
                    <a:tint val="74000"/>
                    <a:alpha val="85000"/>
                    <a:satMod val="110000"/>
                  </a:sysClr>
                </a:gs>
                <a:gs pos="49000">
                  <a:sysClr val="windowText" lastClr="000000">
                    <a:tint val="96000"/>
                    <a:shade val="60000"/>
                    <a:alpha val="85000"/>
                    <a:hueMod val="100000"/>
                    <a:satMod val="120000"/>
                  </a:sysClr>
                </a:gs>
                <a:gs pos="49100">
                  <a:sysClr val="windowText" lastClr="000000">
                    <a:shade val="37000"/>
                    <a:alpha val="85000"/>
                    <a:satMod val="150000"/>
                  </a:sysClr>
                </a:gs>
                <a:gs pos="92000">
                  <a:sysClr val="windowText" lastClr="000000">
                    <a:tint val="98000"/>
                    <a:shade val="90000"/>
                    <a:alpha val="85000"/>
                    <a:hueMod val="105000"/>
                    <a:satMod val="140000"/>
                    <a:lumMod val="100000"/>
                  </a:sysClr>
                </a:gs>
                <a:gs pos="100000">
                  <a:sysClr val="windowText" lastClr="000000">
                    <a:tint val="90000"/>
                    <a:shade val="100000"/>
                    <a:alpha val="90000"/>
                    <a:hueMod val="105000"/>
                    <a:satMod val="110000"/>
                    <a:lumMod val="100000"/>
                  </a:sysClr>
                </a:gs>
              </a:gsLst>
              <a:lin ang="5400000" scaled="1"/>
            </a:gradFill>
            <a:ln w="11430" cap="flat" cmpd="sng" algn="ctr">
              <a:solidFill>
                <a:sysClr val="windowText" lastClr="000000"/>
              </a:solidFill>
              <a:prstDash val="solid"/>
            </a:ln>
            <a:effectLst>
              <a:outerShdw blurRad="38998" dist="25400" dir="5400000" rotWithShape="0">
                <a:srgbClr val="000000">
                  <a:alpha val="50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37" name="Rectangle 36"/>
            <p:cNvSpPr/>
            <p:nvPr/>
          </p:nvSpPr>
          <p:spPr>
            <a:xfrm>
              <a:off x="713960" y="5103574"/>
              <a:ext cx="8034959" cy="1481570"/>
            </a:xfrm>
            <a:prstGeom prst="rect">
              <a:avLst/>
            </a:prstGeom>
          </p:spPr>
          <p:txBody>
            <a:bodyPr wrap="square">
              <a:spAutoFit/>
            </a:bodyPr>
            <a:lstStyle/>
            <a:p>
              <a:pPr algn="ctr" defTabSz="914099">
                <a:lnSpc>
                  <a:spcPct val="90000"/>
                </a:lnSpc>
                <a:spcAft>
                  <a:spcPts val="400"/>
                </a:spcAft>
              </a:pPr>
              <a:r>
                <a:rPr lang="en-US" b="1" spc="-100" dirty="0" smtClean="0">
                  <a:solidFill>
                    <a:srgbClr val="4A93E4"/>
                  </a:solidFill>
                  <a:effectLst>
                    <a:outerShdw blurRad="152400" dir="5400000" algn="ctr" rotWithShape="0">
                      <a:prstClr val="black">
                        <a:alpha val="80000"/>
                      </a:prstClr>
                    </a:outerShdw>
                  </a:effectLst>
                  <a:cs typeface="Arial" pitchFamily="34" charset="0"/>
                </a:rPr>
                <a:t>Excel 2010 and Excel Services</a:t>
              </a:r>
            </a:p>
            <a:p>
              <a:pPr algn="ctr" defTabSz="914099">
                <a:lnSpc>
                  <a:spcPct val="90000"/>
                </a:lnSpc>
              </a:pPr>
              <a:r>
                <a:rPr lang="en-US" sz="1600" dirty="0" smtClean="0">
                  <a:solidFill>
                    <a:srgbClr val="4A93E4"/>
                  </a:solidFill>
                  <a:effectLst>
                    <a:outerShdw blurRad="152400" dir="5400000" algn="ctr" rotWithShape="0">
                      <a:prstClr val="black">
                        <a:alpha val="80000"/>
                      </a:prstClr>
                    </a:outerShdw>
                  </a:effectLst>
                  <a:cs typeface="Arial" pitchFamily="34" charset="0"/>
                </a:rPr>
                <a:t>Interactive slicers enable users to look at the data from various directions in Excel 2010 and in the browser through PowerPivot for SharePoint and Excel Services.</a:t>
              </a:r>
              <a:endParaRPr lang="en-US" sz="1600" dirty="0">
                <a:solidFill>
                  <a:srgbClr val="4A93E4"/>
                </a:solidFill>
                <a:effectLst>
                  <a:outerShdw blurRad="152400" dir="5400000" algn="ctr" rotWithShape="0">
                    <a:prstClr val="black">
                      <a:alpha val="80000"/>
                    </a:prstClr>
                  </a:outerShdw>
                </a:effectLst>
                <a:cs typeface="Arial" pitchFamily="34" charset="0"/>
              </a:endParaRPr>
            </a:p>
          </p:txBody>
        </p:sp>
      </p:grpSp>
      <p:sp>
        <p:nvSpPr>
          <p:cNvPr id="3" name="Title 1"/>
          <p:cNvSpPr>
            <a:spLocks noGrp="1"/>
          </p:cNvSpPr>
          <p:nvPr>
            <p:ph type="title"/>
          </p:nvPr>
        </p:nvSpPr>
        <p:spPr/>
        <p:txBody>
          <a:bodyPr>
            <a:noAutofit/>
          </a:bodyPr>
          <a:lstStyle/>
          <a:p>
            <a:pPr lvl="0"/>
            <a:r>
              <a:rPr lang="en-US" sz="4000" dirty="0" smtClean="0">
                <a:latin typeface="Arial" pitchFamily="34" charset="0"/>
                <a:cs typeface="Arial" pitchFamily="34" charset="0"/>
              </a:rPr>
              <a:t>Interactive Slicing and Dicing</a:t>
            </a:r>
            <a:r>
              <a:rPr lang="en-US" sz="4000" spc="-380" dirty="0">
                <a:latin typeface="Arial" pitchFamily="34" charset="0"/>
                <a:cs typeface="Arial" pitchFamily="34" charset="0"/>
              </a:rPr>
              <a:t/>
            </a:r>
            <a:br>
              <a:rPr lang="en-US" sz="4000" spc="-380" dirty="0">
                <a:latin typeface="Arial" pitchFamily="34" charset="0"/>
                <a:cs typeface="Arial" pitchFamily="34" charset="0"/>
              </a:rPr>
            </a:br>
            <a:endParaRPr lang="en-US" sz="4000" spc="-380" dirty="0">
              <a:latin typeface="Arial" pitchFamily="34" charset="0"/>
              <a:cs typeface="Arial" pitchFamily="34" charset="0"/>
            </a:endParaRPr>
          </a:p>
        </p:txBody>
      </p:sp>
      <p:pic>
        <p:nvPicPr>
          <p:cNvPr id="26627" name="Picture 3" descr="E:\Clip_Installer\DVD_ART\Artwork_Imagery\Shapes and Graphics\Arrows - arrow\Curved\bottom curving arrow.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154934">
            <a:off x="558905" y="4469162"/>
            <a:ext cx="1989863" cy="1138259"/>
          </a:xfrm>
          <a:prstGeom prst="rect">
            <a:avLst/>
          </a:prstGeom>
          <a:noFill/>
        </p:spPr>
      </p:pic>
      <p:pic>
        <p:nvPicPr>
          <p:cNvPr id="27" name="Picture 3" descr="E:\Clip_Installer\DVD_ART\Artwork_Imagery\Shapes and Graphics\Arrows - arrow\Curved\bottom curving arrow.png"/>
          <p:cNvPicPr>
            <a:picLocks noChangeAspect="1" noChangeArrowheads="1"/>
          </p:cNvPicPr>
          <p:nvPr/>
        </p:nvPicPr>
        <p:blipFill>
          <a:blip r:embed="rId8" cstate="print"/>
          <a:srcRect/>
          <a:stretch>
            <a:fillRect/>
          </a:stretch>
        </p:blipFill>
        <p:spPr bwMode="auto">
          <a:xfrm rot="18230896" flipV="1">
            <a:off x="1069692" y="2239384"/>
            <a:ext cx="2817706" cy="1500104"/>
          </a:xfrm>
          <a:prstGeom prst="rect">
            <a:avLst/>
          </a:prstGeom>
          <a:noFill/>
        </p:spPr>
      </p:pic>
    </p:spTree>
    <p:extLst>
      <p:ext uri="{BB962C8B-B14F-4D97-AF65-F5344CB8AC3E}">
        <p14:creationId xmlns:p14="http://schemas.microsoft.com/office/powerpoint/2010/main" val="16862672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Excel Services in SharePoint</a:t>
            </a:r>
            <a:endParaRPr lang="en-GB" dirty="0"/>
          </a:p>
        </p:txBody>
      </p:sp>
      <p:sp>
        <p:nvSpPr>
          <p:cNvPr id="3" name="Content Placeholder 2"/>
          <p:cNvSpPr>
            <a:spLocks noGrp="1"/>
          </p:cNvSpPr>
          <p:nvPr>
            <p:ph idx="1"/>
          </p:nvPr>
        </p:nvSpPr>
        <p:spPr>
          <a:xfrm>
            <a:off x="381000" y="1412875"/>
            <a:ext cx="8223448" cy="4173450"/>
          </a:xfrm>
        </p:spPr>
        <p:txBody>
          <a:bodyPr/>
          <a:lstStyle/>
          <a:p>
            <a:r>
              <a:rPr lang="en-US" sz="2800" dirty="0" smtClean="0"/>
              <a:t>Part of SharePoint Server 2010</a:t>
            </a:r>
          </a:p>
          <a:p>
            <a:pPr lvl="1"/>
            <a:r>
              <a:rPr lang="en-US" sz="2400" dirty="0" smtClean="0"/>
              <a:t>A server version of Excel: security, </a:t>
            </a:r>
            <a:r>
              <a:rPr lang="en-US" sz="2400" dirty="0" smtClean="0"/>
              <a:t>high performance computing, </a:t>
            </a:r>
            <a:r>
              <a:rPr lang="en-US" sz="2400" dirty="0" smtClean="0"/>
              <a:t>enterprise </a:t>
            </a:r>
            <a:r>
              <a:rPr lang="en-US" sz="2400" dirty="0" smtClean="0"/>
              <a:t>scalability</a:t>
            </a:r>
          </a:p>
          <a:p>
            <a:pPr lvl="1"/>
            <a:r>
              <a:rPr lang="en-US" sz="2400" dirty="0" smtClean="0"/>
              <a:t>For: dashboards, reports </a:t>
            </a:r>
            <a:r>
              <a:rPr lang="en-US" sz="2400" dirty="0" err="1" smtClean="0"/>
              <a:t>etc</a:t>
            </a:r>
            <a:endParaRPr lang="en-US" sz="2400" dirty="0" smtClean="0"/>
          </a:p>
          <a:p>
            <a:pPr lvl="1"/>
            <a:r>
              <a:rPr lang="en-US" sz="2400" dirty="0" smtClean="0"/>
              <a:t>Why?</a:t>
            </a:r>
          </a:p>
          <a:p>
            <a:pPr lvl="2"/>
            <a:r>
              <a:rPr lang="en-US" sz="2000" dirty="0" smtClean="0"/>
              <a:t>One version of the truth</a:t>
            </a:r>
          </a:p>
          <a:p>
            <a:pPr lvl="2"/>
            <a:r>
              <a:rPr lang="en-US" sz="2000" dirty="0" smtClean="0"/>
              <a:t>Thin-client and collaboration</a:t>
            </a:r>
          </a:p>
          <a:p>
            <a:pPr lvl="2"/>
            <a:r>
              <a:rPr lang="en-US" sz="2000" dirty="0" smtClean="0"/>
              <a:t>Server based calculations</a:t>
            </a:r>
          </a:p>
          <a:p>
            <a:pPr lvl="2"/>
            <a:r>
              <a:rPr lang="en-US" sz="2000" dirty="0" smtClean="0"/>
              <a:t>Enabling collaborative </a:t>
            </a:r>
            <a:r>
              <a:rPr lang="en-US" sz="2000" dirty="0" smtClean="0"/>
              <a:t>PowerPivot</a:t>
            </a:r>
          </a:p>
          <a:p>
            <a:r>
              <a:rPr lang="en-US" sz="2800" dirty="0" smtClean="0"/>
              <a:t>Alternative choice: Excel Web Application</a:t>
            </a:r>
          </a:p>
          <a:p>
            <a:pPr lvl="1"/>
            <a:r>
              <a:rPr lang="en-US" sz="2400" dirty="0" smtClean="0"/>
              <a:t>Enables collaborative editing in the browser</a:t>
            </a:r>
            <a:endParaRPr lang="en-US" sz="2400" dirty="0" smtClean="0"/>
          </a:p>
        </p:txBody>
      </p:sp>
      <p:pic>
        <p:nvPicPr>
          <p:cNvPr id="4" name="Picture 2" descr="\\eventsql\dvd\Online_ART\DVD_ART36\Logos\Microsoft Office 2010 - temporary logos\Excel 2010\excel 2010 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5629" y="5690964"/>
            <a:ext cx="2386332" cy="838200"/>
          </a:xfrm>
          <a:prstGeom prst="rect">
            <a:avLst/>
          </a:prstGeom>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Excel and Multidimensional Data</a:t>
            </a:r>
            <a:endParaRPr lang="en-IE" dirty="0"/>
          </a:p>
        </p:txBody>
      </p:sp>
      <p:sp>
        <p:nvSpPr>
          <p:cNvPr id="3" name="Content Placeholder 2"/>
          <p:cNvSpPr>
            <a:spLocks noGrp="1"/>
          </p:cNvSpPr>
          <p:nvPr>
            <p:ph idx="1"/>
          </p:nvPr>
        </p:nvSpPr>
        <p:spPr>
          <a:xfrm>
            <a:off x="539750" y="1214422"/>
            <a:ext cx="8048625" cy="4525963"/>
          </a:xfrm>
        </p:spPr>
        <p:txBody>
          <a:bodyPr/>
          <a:lstStyle/>
          <a:p>
            <a:r>
              <a:rPr lang="en-GB" dirty="0" smtClean="0"/>
              <a:t>Pivot Tables and Pivot Reports</a:t>
            </a:r>
          </a:p>
          <a:p>
            <a:r>
              <a:rPr lang="en-GB" dirty="0" smtClean="0"/>
              <a:t>Support for </a:t>
            </a:r>
            <a:r>
              <a:rPr lang="en-GB" dirty="0" err="1" smtClean="0"/>
              <a:t>KPIs</a:t>
            </a:r>
            <a:endParaRPr lang="en-GB" dirty="0" smtClean="0"/>
          </a:p>
          <a:p>
            <a:r>
              <a:rPr lang="en-GB" dirty="0" smtClean="0"/>
              <a:t>Data from OLAP or PowerPivot!</a:t>
            </a:r>
          </a:p>
        </p:txBody>
      </p:sp>
      <p:pic>
        <p:nvPicPr>
          <p:cNvPr id="4" name="Picture 3"/>
          <p:cNvPicPr/>
          <p:nvPr/>
        </p:nvPicPr>
        <p:blipFill>
          <a:blip r:embed="rId2"/>
          <a:srcRect/>
          <a:stretch>
            <a:fillRect/>
          </a:stretch>
        </p:blipFill>
        <p:spPr bwMode="auto">
          <a:xfrm>
            <a:off x="928662" y="3429000"/>
            <a:ext cx="4263175" cy="3085938"/>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3"/>
          <a:srcRect/>
          <a:stretch>
            <a:fillRect/>
          </a:stretch>
        </p:blipFill>
        <p:spPr bwMode="auto">
          <a:xfrm>
            <a:off x="4572000" y="3071810"/>
            <a:ext cx="2857520" cy="300039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514350" indent="-514350">
              <a:buAutoNum type="arabicPeriod"/>
            </a:pPr>
            <a:r>
              <a:rPr lang="en-US" dirty="0" smtClean="0"/>
              <a:t>Pivot Reports </a:t>
            </a:r>
            <a:r>
              <a:rPr lang="en-US" dirty="0" smtClean="0"/>
              <a:t>and Charts for </a:t>
            </a:r>
            <a:r>
              <a:rPr lang="en-US" dirty="0" smtClean="0"/>
              <a:t>Multidimensional Analysis</a:t>
            </a:r>
          </a:p>
        </p:txBody>
      </p:sp>
      <p:sp>
        <p:nvSpPr>
          <p:cNvPr id="4" name="Text Placeholder 3"/>
          <p:cNvSpPr>
            <a:spLocks noGrp="1"/>
          </p:cNvSpPr>
          <p:nvPr>
            <p:ph type="body" sz="quarter" idx="10"/>
          </p:nvPr>
        </p:nvSpPr>
        <p:spPr/>
        <p:txBody>
          <a:bodyPr/>
          <a:lstStyle/>
          <a:p>
            <a:r>
              <a:rPr lang="en-US" dirty="0" smtClean="0"/>
              <a:t>demos</a:t>
            </a:r>
            <a:endParaRPr lang="en-US"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Mining Add-Ins for Excel</a:t>
            </a:r>
            <a:endParaRPr lang="en-IE" dirty="0"/>
          </a:p>
        </p:txBody>
      </p:sp>
      <p:sp>
        <p:nvSpPr>
          <p:cNvPr id="3" name="Content Placeholder 2"/>
          <p:cNvSpPr>
            <a:spLocks noGrp="1"/>
          </p:cNvSpPr>
          <p:nvPr>
            <p:ph idx="1"/>
          </p:nvPr>
        </p:nvSpPr>
        <p:spPr>
          <a:xfrm>
            <a:off x="381000" y="1412875"/>
            <a:ext cx="8382000" cy="3092129"/>
          </a:xfrm>
        </p:spPr>
        <p:txBody>
          <a:bodyPr/>
          <a:lstStyle/>
          <a:p>
            <a:r>
              <a:rPr lang="en-GB" dirty="0" smtClean="0"/>
              <a:t>Free add-in for Excel 2007 (and Visio)</a:t>
            </a:r>
          </a:p>
          <a:p>
            <a:pPr lvl="1"/>
            <a:r>
              <a:rPr lang="en-GB" dirty="0" smtClean="0"/>
              <a:t>Works with 32 bit edition of Office 2010</a:t>
            </a:r>
          </a:p>
          <a:p>
            <a:r>
              <a:rPr lang="en-GB" dirty="0" smtClean="0"/>
              <a:t>Requires SQL Server Analysis Services</a:t>
            </a:r>
          </a:p>
          <a:p>
            <a:endParaRPr lang="en-GB" dirty="0" smtClean="0"/>
          </a:p>
          <a:p>
            <a:r>
              <a:rPr lang="en-GB" dirty="0" smtClean="0"/>
              <a:t>Analyze Tab – simpler to use</a:t>
            </a:r>
          </a:p>
          <a:p>
            <a:r>
              <a:rPr lang="en-GB" dirty="0" smtClean="0"/>
              <a:t>Data Mining Tab – full power</a:t>
            </a:r>
            <a:endParaRPr lang="en-IE" dirty="0"/>
          </a:p>
        </p:txBody>
      </p:sp>
      <p:pic>
        <p:nvPicPr>
          <p:cNvPr id="7" name="Picture 6" descr="Picture 5.png"/>
          <p:cNvPicPr>
            <a:picLocks noChangeAspect="1"/>
          </p:cNvPicPr>
          <p:nvPr/>
        </p:nvPicPr>
        <p:blipFill>
          <a:blip r:embed="rId2"/>
          <a:stretch>
            <a:fillRect/>
          </a:stretch>
        </p:blipFill>
        <p:spPr>
          <a:xfrm>
            <a:off x="1857356" y="4714884"/>
            <a:ext cx="6880882" cy="12317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514350" indent="-514350">
              <a:buAutoNum type="arabicPeriod"/>
            </a:pPr>
            <a:r>
              <a:rPr lang="en-US" dirty="0" smtClean="0"/>
              <a:t>Finding Outliers with Data Mining</a:t>
            </a:r>
          </a:p>
          <a:p>
            <a:pPr marL="514350" indent="-514350">
              <a:buAutoNum type="arabicPeriod"/>
            </a:pPr>
            <a:r>
              <a:rPr lang="en-US" dirty="0" smtClean="0"/>
              <a:t>Forecasting Sales with Time Series</a:t>
            </a:r>
          </a:p>
          <a:p>
            <a:pPr marL="514350" indent="-514350">
              <a:buAutoNum type="arabicPeriod"/>
            </a:pPr>
            <a:r>
              <a:rPr lang="en-US" dirty="0" smtClean="0"/>
              <a:t>Market Basket Analysis</a:t>
            </a:r>
          </a:p>
        </p:txBody>
      </p:sp>
      <p:sp>
        <p:nvSpPr>
          <p:cNvPr id="4" name="Text Placeholder 3"/>
          <p:cNvSpPr>
            <a:spLocks noGrp="1"/>
          </p:cNvSpPr>
          <p:nvPr>
            <p:ph type="body" sz="quarter" idx="10"/>
          </p:nvPr>
        </p:nvSpPr>
        <p:spPr/>
        <p:txBody>
          <a:bodyPr/>
          <a:lstStyle/>
          <a:p>
            <a:r>
              <a:rPr lang="en-US" dirty="0" smtClean="0"/>
              <a:t>demos</a:t>
            </a:r>
            <a:endParaRPr lang="en-US"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PowerPivot for Excel 2010</a:t>
            </a:r>
            <a:endParaRPr lang="en-GB" dirty="0"/>
          </a:p>
        </p:txBody>
      </p:sp>
      <p:sp>
        <p:nvSpPr>
          <p:cNvPr id="3" name="Content Placeholder 2"/>
          <p:cNvSpPr>
            <a:spLocks noGrp="1"/>
          </p:cNvSpPr>
          <p:nvPr>
            <p:ph idx="1"/>
          </p:nvPr>
        </p:nvSpPr>
        <p:spPr>
          <a:xfrm>
            <a:off x="539751" y="1600200"/>
            <a:ext cx="4260850" cy="4525963"/>
          </a:xfrm>
        </p:spPr>
        <p:txBody>
          <a:bodyPr/>
          <a:lstStyle/>
          <a:p>
            <a:r>
              <a:rPr lang="en-GB" dirty="0" smtClean="0"/>
              <a:t>Ad-hoc large data analysis</a:t>
            </a:r>
          </a:p>
          <a:p>
            <a:r>
              <a:rPr lang="en-GB" dirty="0" smtClean="0"/>
              <a:t>In-memory Database</a:t>
            </a:r>
          </a:p>
          <a:p>
            <a:pPr lvl="1"/>
            <a:r>
              <a:rPr lang="en-GB" dirty="0" smtClean="0"/>
              <a:t>Like Analysis Services</a:t>
            </a:r>
          </a:p>
          <a:p>
            <a:r>
              <a:rPr lang="en-GB" dirty="0" smtClean="0"/>
              <a:t>Fast, compressed, interactive</a:t>
            </a:r>
          </a:p>
          <a:p>
            <a:r>
              <a:rPr lang="en-GB" dirty="0" smtClean="0"/>
              <a:t>User calculation</a:t>
            </a:r>
          </a:p>
          <a:p>
            <a:r>
              <a:rPr lang="en-GB" dirty="0" smtClean="0"/>
              <a:t>Data integration</a:t>
            </a:r>
          </a:p>
          <a:p>
            <a:r>
              <a:rPr lang="en-GB" dirty="0" smtClean="0"/>
              <a:t>No IT Dept support needed</a:t>
            </a:r>
          </a:p>
          <a:p>
            <a:endParaRPr lang="en-GB" dirty="0" smtClean="0"/>
          </a:p>
          <a:p>
            <a:r>
              <a:rPr lang="en-GB" dirty="0" smtClean="0"/>
              <a:t>More in the last session of the day </a:t>
            </a:r>
            <a:r>
              <a:rPr lang="en-US" dirty="0" err="1" smtClean="0">
                <a:sym typeface="Wingdings"/>
              </a:rPr>
              <a:t></a:t>
            </a:r>
            <a:endParaRPr lang="en-US" dirty="0" smtClean="0">
              <a:sym typeface="Wingdings"/>
            </a:endParaRPr>
          </a:p>
        </p:txBody>
      </p:sp>
      <p:grpSp>
        <p:nvGrpSpPr>
          <p:cNvPr id="5" name="Group 15"/>
          <p:cNvGrpSpPr/>
          <p:nvPr/>
        </p:nvGrpSpPr>
        <p:grpSpPr>
          <a:xfrm>
            <a:off x="4800600" y="2057400"/>
            <a:ext cx="4038600" cy="3048000"/>
            <a:chOff x="415637" y="831271"/>
            <a:chExt cx="8154786" cy="479506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637" y="831271"/>
              <a:ext cx="8154786" cy="4729943"/>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srcRect/>
            <a:stretch>
              <a:fillRect/>
            </a:stretch>
          </p:blipFill>
          <p:spPr bwMode="auto">
            <a:xfrm>
              <a:off x="1996440" y="3565121"/>
              <a:ext cx="2590800" cy="1489710"/>
            </a:xfrm>
            <a:prstGeom prst="rect">
              <a:avLst/>
            </a:prstGeom>
            <a:ln w="28575">
              <a:solidFill>
                <a:schemeClr val="bg2"/>
              </a:solidFill>
            </a:ln>
            <a:effectLst>
              <a:outerShdw blurRad="292100" dist="139700" dir="2700000" algn="tl" rotWithShape="0">
                <a:srgbClr val="333333">
                  <a:alpha val="65000"/>
                </a:srgbClr>
              </a:outerShdw>
            </a:effectLst>
          </p:spPr>
        </p:pic>
        <p:sp>
          <p:nvSpPr>
            <p:cNvPr id="8" name="Rounded Rectangle 7"/>
            <p:cNvSpPr/>
            <p:nvPr/>
          </p:nvSpPr>
          <p:spPr>
            <a:xfrm>
              <a:off x="472440" y="5169131"/>
              <a:ext cx="1143000" cy="457200"/>
            </a:xfrm>
            <a:prstGeom prst="roundRect">
              <a:avLst/>
            </a:prstGeom>
            <a:noFill/>
            <a:ln w="1905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effectLst>
                  <a:outerShdw blurRad="50800" dist="38100" dir="2700000" algn="tl" rotWithShape="0">
                    <a:prstClr val="black">
                      <a:alpha val="40000"/>
                    </a:prstClr>
                  </a:outerShdw>
                  <a:reflection blurRad="6350" stA="55000" endA="300" endPos="45500" dir="5400000" sy="-100000" algn="bl" rotWithShape="0"/>
                </a:effectLst>
              </a:endParaRPr>
            </a:p>
          </p:txBody>
        </p:sp>
        <p:cxnSp>
          <p:nvCxnSpPr>
            <p:cNvPr id="9" name="Straight Connector 8"/>
            <p:cNvCxnSpPr/>
            <p:nvPr/>
          </p:nvCxnSpPr>
          <p:spPr>
            <a:xfrm rot="5400000">
              <a:off x="396240" y="3645131"/>
              <a:ext cx="1676400" cy="1524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flipV="1">
              <a:off x="1615440" y="5092931"/>
              <a:ext cx="3048000" cy="5334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514350" indent="-514350">
              <a:buAutoNum type="arabicPeriod"/>
            </a:pPr>
            <a:r>
              <a:rPr lang="en-US" dirty="0" smtClean="0"/>
              <a:t>Slicing data with </a:t>
            </a:r>
            <a:r>
              <a:rPr lang="en-US" dirty="0" err="1" smtClean="0"/>
              <a:t>PowerPivot</a:t>
            </a:r>
            <a:endParaRPr lang="en-US" dirty="0" smtClean="0"/>
          </a:p>
          <a:p>
            <a:pPr marL="514350" indent="-514350">
              <a:buAutoNum type="arabicPeriod"/>
            </a:pPr>
            <a:r>
              <a:rPr lang="en-US" dirty="0" err="1" smtClean="0"/>
              <a:t>Analysing</a:t>
            </a:r>
            <a:r>
              <a:rPr lang="en-US" dirty="0" smtClean="0"/>
              <a:t> a large volume of data</a:t>
            </a:r>
            <a:endParaRPr lang="en-GB" dirty="0"/>
          </a:p>
          <a:p>
            <a:pPr marL="514350" indent="-514350">
              <a:buAutoNum type="arabicPeriod"/>
            </a:pPr>
            <a:r>
              <a:rPr lang="en-GB" dirty="0" smtClean="0"/>
              <a:t>Creating sparklines and slicers</a:t>
            </a:r>
            <a:endParaRPr lang="en-US" dirty="0" smtClean="0"/>
          </a:p>
        </p:txBody>
      </p:sp>
      <p:sp>
        <p:nvSpPr>
          <p:cNvPr id="4" name="Text Placeholder 3"/>
          <p:cNvSpPr>
            <a:spLocks noGrp="1"/>
          </p:cNvSpPr>
          <p:nvPr>
            <p:ph type="body" sz="quarter" idx="10"/>
          </p:nvPr>
        </p:nvSpPr>
        <p:spPr/>
        <p:txBody>
          <a:bodyPr/>
          <a:lstStyle/>
          <a:p>
            <a:r>
              <a:rPr lang="en-US" dirty="0" smtClean="0"/>
              <a:t>demos</a:t>
            </a:r>
            <a:endParaRPr lang="en-US"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ounded Rectangle 80"/>
          <p:cNvSpPr/>
          <p:nvPr/>
        </p:nvSpPr>
        <p:spPr bwMode="invGray">
          <a:xfrm flipV="1">
            <a:off x="0" y="609600"/>
            <a:ext cx="9144000" cy="2590800"/>
          </a:xfrm>
          <a:prstGeom prst="roundRect">
            <a:avLst>
              <a:gd name="adj" fmla="val 3522"/>
            </a:avLst>
          </a:prstGeom>
          <a:gradFill rotWithShape="1">
            <a:gsLst>
              <a:gs pos="0">
                <a:srgbClr val="F09D42">
                  <a:alpha val="0"/>
                </a:srgbClr>
              </a:gs>
              <a:gs pos="42000">
                <a:srgbClr val="D57711">
                  <a:alpha val="48627"/>
                </a:srgbClr>
              </a:gs>
              <a:gs pos="70000">
                <a:srgbClr val="D57711">
                  <a:alpha val="50980"/>
                </a:srgbClr>
              </a:gs>
              <a:gs pos="99000">
                <a:srgbClr val="F0B142">
                  <a:alpha val="90980"/>
                </a:srgbClr>
              </a:gs>
            </a:gsLst>
            <a:lin ang="16200000" scaled="0"/>
          </a:gradFill>
          <a:ln>
            <a:gradFill>
              <a:gsLst>
                <a:gs pos="0">
                  <a:srgbClr val="6EE094">
                    <a:lumMod val="20000"/>
                    <a:lumOff val="80000"/>
                    <a:alpha val="0"/>
                  </a:srgbClr>
                </a:gs>
                <a:gs pos="50000">
                  <a:srgbClr val="6EE094">
                    <a:lumMod val="40000"/>
                    <a:lumOff val="60000"/>
                    <a:alpha val="52000"/>
                  </a:srgbClr>
                </a:gs>
                <a:gs pos="100000">
                  <a:srgbClr val="6EE094">
                    <a:lumMod val="20000"/>
                    <a:lumOff val="80000"/>
                  </a:srgbClr>
                </a:gs>
              </a:gsLst>
              <a:lin ang="16200000" scaled="0"/>
            </a:gradFill>
            <a:headEnd type="none" w="med" len="med"/>
            <a:tailEnd type="none" w="med" len="med"/>
          </a:ln>
          <a:effectLst>
            <a:outerShdw blurRad="330200" dist="38100" dir="10800000" algn="r" rotWithShape="0">
              <a:srgbClr val="0099FF">
                <a:lumMod val="50000"/>
                <a:alpha val="29000"/>
              </a:srgbClr>
            </a:outerShdw>
          </a:effectLst>
          <a:scene3d>
            <a:camera prst="orthographicFront" fov="0">
              <a:rot lat="0" lon="0" rev="0"/>
            </a:camera>
            <a:lightRig rig="glow" dir="t">
              <a:rot lat="0" lon="0" rev="6360000"/>
            </a:lightRig>
          </a:scene3d>
          <a:sp3d prstMaterial="flat">
            <a:contourClr>
              <a:srgbClr val="0099FF">
                <a:satMod val="300000"/>
              </a:srgbClr>
            </a:contourClr>
          </a:sp3d>
        </p:spPr>
        <p:txBody>
          <a:bodyPr lIns="91436" tIns="45718" rIns="91436" bIns="45718"/>
          <a:lstStyle/>
          <a:p>
            <a:pPr algn="ctr" defTabSz="914099">
              <a:defRPr/>
            </a:pPr>
            <a:endParaRPr lang="en-US" kern="0" dirty="0">
              <a:latin typeface="Segoe" pitchFamily="34" charset="0"/>
              <a:ea typeface="+mn-ea"/>
            </a:endParaRPr>
          </a:p>
        </p:txBody>
      </p:sp>
      <p:cxnSp>
        <p:nvCxnSpPr>
          <p:cNvPr id="74" name="Straight Connector 73"/>
          <p:cNvCxnSpPr>
            <a:cxnSpLocks noChangeShapeType="1"/>
          </p:cNvCxnSpPr>
          <p:nvPr/>
        </p:nvCxnSpPr>
        <p:spPr bwMode="auto">
          <a:xfrm rot="10800000">
            <a:off x="838200" y="2286000"/>
            <a:ext cx="533400" cy="1588"/>
          </a:xfrm>
          <a:prstGeom prst="line">
            <a:avLst/>
          </a:prstGeom>
          <a:noFill/>
          <a:ln w="63500" cmpd="thickThin">
            <a:solidFill>
              <a:srgbClr val="2A86DA"/>
            </a:solidFill>
            <a:round/>
            <a:headEnd/>
            <a:tailEnd/>
          </a:ln>
          <a:effectLst>
            <a:outerShdw dist="38100" dir="5400000" rotWithShape="0">
              <a:srgbClr val="808080">
                <a:alpha val="34999"/>
              </a:srgbClr>
            </a:outerShdw>
          </a:effectLst>
        </p:spPr>
      </p:cxnSp>
      <p:cxnSp>
        <p:nvCxnSpPr>
          <p:cNvPr id="77" name="Straight Connector 76"/>
          <p:cNvCxnSpPr>
            <a:cxnSpLocks noChangeShapeType="1"/>
          </p:cNvCxnSpPr>
          <p:nvPr/>
        </p:nvCxnSpPr>
        <p:spPr bwMode="auto">
          <a:xfrm rot="10800000">
            <a:off x="990600" y="2362200"/>
            <a:ext cx="457200" cy="1588"/>
          </a:xfrm>
          <a:prstGeom prst="line">
            <a:avLst/>
          </a:prstGeom>
          <a:noFill/>
          <a:ln w="63500" cmpd="thickThin">
            <a:solidFill>
              <a:schemeClr val="accent2"/>
            </a:solidFill>
            <a:round/>
            <a:headEnd/>
            <a:tailEnd/>
          </a:ln>
          <a:effectLst>
            <a:outerShdw dist="38100" dir="5400000" rotWithShape="0">
              <a:srgbClr val="808080">
                <a:alpha val="34999"/>
              </a:srgbClr>
            </a:outerShdw>
          </a:effectLst>
        </p:spPr>
      </p:cxnSp>
      <p:cxnSp>
        <p:nvCxnSpPr>
          <p:cNvPr id="79" name="Straight Connector 78"/>
          <p:cNvCxnSpPr>
            <a:cxnSpLocks noChangeShapeType="1"/>
          </p:cNvCxnSpPr>
          <p:nvPr/>
        </p:nvCxnSpPr>
        <p:spPr bwMode="auto">
          <a:xfrm rot="10800000">
            <a:off x="1143000" y="2438400"/>
            <a:ext cx="381000" cy="1588"/>
          </a:xfrm>
          <a:prstGeom prst="line">
            <a:avLst/>
          </a:prstGeom>
          <a:noFill/>
          <a:ln w="63500" cmpd="thickThin">
            <a:solidFill>
              <a:srgbClr val="DF8045"/>
            </a:solidFill>
            <a:round/>
            <a:headEnd/>
            <a:tailEnd/>
          </a:ln>
          <a:effectLst>
            <a:outerShdw dist="38100" dir="5400000" rotWithShape="0">
              <a:srgbClr val="808080">
                <a:alpha val="34999"/>
              </a:srgbClr>
            </a:outerShdw>
          </a:effectLst>
        </p:spPr>
      </p:cxnSp>
      <p:pic>
        <p:nvPicPr>
          <p:cNvPr id="58" name="Picture 4" descr="E:\Clip_Installer\DVD_ART\Artwork_Imagery\Shapes and Graphics\documents folders Pages\page.png"/>
          <p:cNvPicPr>
            <a:picLocks noChangeAspect="1" noChangeArrowheads="1"/>
          </p:cNvPicPr>
          <p:nvPr/>
        </p:nvPicPr>
        <p:blipFill>
          <a:blip r:embed="rId3" cstate="email">
            <a:duotone>
              <a:prstClr val="black"/>
              <a:schemeClr val="accent4">
                <a:tint val="45000"/>
                <a:satMod val="400000"/>
              </a:schemeClr>
            </a:duotone>
            <a:extLst/>
          </a:blip>
          <a:srcRect/>
          <a:stretch>
            <a:fillRect/>
          </a:stretch>
        </p:blipFill>
        <p:spPr bwMode="auto">
          <a:xfrm>
            <a:off x="152400" y="1752600"/>
            <a:ext cx="888867" cy="1197430"/>
          </a:xfrm>
          <a:prstGeom prst="rect">
            <a:avLst/>
          </a:prstGeom>
          <a:noFill/>
        </p:spPr>
      </p:pic>
      <p:pic>
        <p:nvPicPr>
          <p:cNvPr id="62" name="Picture 4" descr="E:\Clip_Installer\DVD_ART\Artwork_Imagery\Shapes and Graphics\documents folders Pages\page.png"/>
          <p:cNvPicPr>
            <a:picLocks noChangeAspect="1" noChangeArrowheads="1"/>
          </p:cNvPicPr>
          <p:nvPr/>
        </p:nvPicPr>
        <p:blipFill>
          <a:blip r:embed="rId3" cstate="email">
            <a:duotone>
              <a:prstClr val="black"/>
              <a:schemeClr val="tx2">
                <a:tint val="45000"/>
                <a:satMod val="400000"/>
              </a:schemeClr>
            </a:duotone>
            <a:extLst/>
          </a:blip>
          <a:srcRect/>
          <a:stretch>
            <a:fillRect/>
          </a:stretch>
        </p:blipFill>
        <p:spPr bwMode="auto">
          <a:xfrm>
            <a:off x="241367" y="1839685"/>
            <a:ext cx="888867" cy="1197430"/>
          </a:xfrm>
          <a:prstGeom prst="rect">
            <a:avLst/>
          </a:prstGeom>
          <a:noFill/>
        </p:spPr>
      </p:pic>
      <p:pic>
        <p:nvPicPr>
          <p:cNvPr id="41994" name="Picture 4" descr="E:\Clip_Installer\DVD_ART\Artwork_Imagery\Shapes and Graphics\documents folders Pages\page.png"/>
          <p:cNvPicPr>
            <a:picLocks noChangeAspect="1" noChangeArrowheads="1"/>
          </p:cNvPicPr>
          <p:nvPr/>
        </p:nvPicPr>
        <p:blipFill>
          <a:blip r:embed="rId3" cstate="print"/>
          <a:srcRect/>
          <a:stretch>
            <a:fillRect/>
          </a:stretch>
        </p:blipFill>
        <p:spPr bwMode="auto">
          <a:xfrm>
            <a:off x="330200" y="1927225"/>
            <a:ext cx="889000" cy="1196975"/>
          </a:xfrm>
          <a:prstGeom prst="rect">
            <a:avLst/>
          </a:prstGeom>
          <a:noFill/>
          <a:ln w="9525">
            <a:noFill/>
            <a:miter lim="800000"/>
            <a:headEnd/>
            <a:tailEnd/>
          </a:ln>
        </p:spPr>
      </p:pic>
      <p:sp>
        <p:nvSpPr>
          <p:cNvPr id="41995" name="Rectangle 68"/>
          <p:cNvSpPr>
            <a:spLocks noChangeArrowheads="1"/>
          </p:cNvSpPr>
          <p:nvPr/>
        </p:nvSpPr>
        <p:spPr bwMode="auto">
          <a:xfrm>
            <a:off x="279400" y="2209800"/>
            <a:ext cx="939800" cy="430213"/>
          </a:xfrm>
          <a:prstGeom prst="rect">
            <a:avLst/>
          </a:prstGeom>
          <a:noFill/>
          <a:ln w="9525">
            <a:noFill/>
            <a:miter lim="800000"/>
            <a:headEnd/>
            <a:tailEnd/>
          </a:ln>
        </p:spPr>
        <p:txBody>
          <a:bodyPr>
            <a:spAutoFit/>
          </a:bodyPr>
          <a:lstStyle/>
          <a:p>
            <a:pPr algn="ctr"/>
            <a:r>
              <a:rPr lang="en-US" sz="1100" b="1">
                <a:latin typeface="Segoe" charset="0"/>
              </a:rPr>
              <a:t>Published Reports </a:t>
            </a:r>
          </a:p>
        </p:txBody>
      </p:sp>
      <p:sp>
        <p:nvSpPr>
          <p:cNvPr id="45" name="Rounded Rectangle 44"/>
          <p:cNvSpPr/>
          <p:nvPr/>
        </p:nvSpPr>
        <p:spPr bwMode="invGray">
          <a:xfrm>
            <a:off x="0" y="3657600"/>
            <a:ext cx="9144000" cy="3200400"/>
          </a:xfrm>
          <a:prstGeom prst="roundRect">
            <a:avLst>
              <a:gd name="adj" fmla="val 1945"/>
            </a:avLst>
          </a:prstGeom>
          <a:gradFill rotWithShape="1">
            <a:gsLst>
              <a:gs pos="21000">
                <a:srgbClr val="6EE094">
                  <a:alpha val="0"/>
                </a:srgbClr>
              </a:gs>
              <a:gs pos="47000">
                <a:srgbClr val="6EE094">
                  <a:lumMod val="75000"/>
                  <a:alpha val="11000"/>
                </a:srgbClr>
              </a:gs>
              <a:gs pos="70000">
                <a:srgbClr val="6EE094">
                  <a:lumMod val="75000"/>
                  <a:alpha val="51000"/>
                </a:srgbClr>
              </a:gs>
              <a:gs pos="99000">
                <a:srgbClr val="6EE094">
                  <a:alpha val="91000"/>
                </a:srgbClr>
              </a:gs>
            </a:gsLst>
            <a:lin ang="16200000" scaled="0"/>
          </a:gradFill>
          <a:ln>
            <a:gradFill>
              <a:gsLst>
                <a:gs pos="0">
                  <a:srgbClr val="6EE094">
                    <a:lumMod val="20000"/>
                    <a:lumOff val="80000"/>
                    <a:alpha val="0"/>
                  </a:srgbClr>
                </a:gs>
                <a:gs pos="50000">
                  <a:srgbClr val="6EE094">
                    <a:lumMod val="40000"/>
                    <a:lumOff val="60000"/>
                    <a:alpha val="52000"/>
                  </a:srgbClr>
                </a:gs>
                <a:gs pos="100000">
                  <a:srgbClr val="6EE094">
                    <a:lumMod val="20000"/>
                    <a:lumOff val="80000"/>
                  </a:srgbClr>
                </a:gs>
              </a:gsLst>
              <a:lin ang="16200000" scaled="0"/>
            </a:gradFill>
            <a:headEnd type="none" w="med" len="med"/>
            <a:tailEnd type="none" w="med" len="med"/>
          </a:ln>
          <a:effectLst>
            <a:outerShdw blurRad="330200" dist="38100" dir="10800000" algn="r" rotWithShape="0">
              <a:srgbClr val="0099FF">
                <a:lumMod val="50000"/>
                <a:alpha val="29000"/>
              </a:srgbClr>
            </a:outerShdw>
          </a:effectLst>
          <a:scene3d>
            <a:camera prst="orthographicFront" fov="0">
              <a:rot lat="0" lon="0" rev="0"/>
            </a:camera>
            <a:lightRig rig="glow" dir="t">
              <a:rot lat="0" lon="0" rev="6360000"/>
            </a:lightRig>
          </a:scene3d>
          <a:sp3d prstMaterial="flat">
            <a:contourClr>
              <a:srgbClr val="0099FF">
                <a:satMod val="300000"/>
              </a:srgbClr>
            </a:contourClr>
          </a:sp3d>
        </p:spPr>
        <p:txBody>
          <a:bodyPr lIns="91436" tIns="45718" rIns="91436" bIns="45718"/>
          <a:lstStyle/>
          <a:p>
            <a:pPr algn="ctr" defTabSz="914099">
              <a:defRPr/>
            </a:pPr>
            <a:endParaRPr lang="en-US" kern="0" dirty="0">
              <a:latin typeface="Segoe" pitchFamily="34" charset="0"/>
              <a:ea typeface="+mn-ea"/>
            </a:endParaRPr>
          </a:p>
        </p:txBody>
      </p:sp>
      <p:pic>
        <p:nvPicPr>
          <p:cNvPr id="10241" name="Picture 1" descr="E:\Clip_Installer\DVD_ART\Artwork_Imagery\Shapes and Graphics\dome\clear glass dome.png"/>
          <p:cNvPicPr>
            <a:picLocks noChangeAspect="1" noChangeArrowheads="1"/>
          </p:cNvPicPr>
          <p:nvPr/>
        </p:nvPicPr>
        <p:blipFill>
          <a:blip r:embed="rId4" cstate="print">
            <a:duotone>
              <a:prstClr val="black"/>
              <a:schemeClr val="tx2">
                <a:lumMod val="60000"/>
                <a:lumOff val="40000"/>
                <a:tint val="45000"/>
                <a:satMod val="400000"/>
              </a:schemeClr>
            </a:duotone>
          </a:blip>
          <a:srcRect/>
          <a:stretch>
            <a:fillRect/>
          </a:stretch>
        </p:blipFill>
        <p:spPr bwMode="auto">
          <a:xfrm>
            <a:off x="0" y="4724400"/>
            <a:ext cx="9144000" cy="2286000"/>
          </a:xfrm>
          <a:prstGeom prst="rect">
            <a:avLst/>
          </a:prstGeom>
          <a:noFill/>
        </p:spPr>
      </p:pic>
      <p:sp>
        <p:nvSpPr>
          <p:cNvPr id="15" name="Rectangle 14"/>
          <p:cNvSpPr txBox="1">
            <a:spLocks noChangeArrowheads="1"/>
          </p:cNvSpPr>
          <p:nvPr/>
        </p:nvSpPr>
        <p:spPr>
          <a:xfrm>
            <a:off x="152400" y="152400"/>
            <a:ext cx="8991600" cy="1033463"/>
          </a:xfrm>
          <a:prstGeom prst="rect">
            <a:avLst/>
          </a:prstGeom>
        </p:spPr>
        <p:txBody>
          <a:bodyPr lIns="0" tIns="0" rIns="0" bIns="0">
            <a:normAutofit fontScale="97500"/>
          </a:bodyPr>
          <a:lstStyle/>
          <a:p>
            <a:pPr defTabSz="914363" fontAlgn="auto">
              <a:lnSpc>
                <a:spcPct val="90000"/>
              </a:lnSpc>
              <a:spcBef>
                <a:spcPts val="0"/>
              </a:spcBef>
              <a:spcAft>
                <a:spcPts val="0"/>
              </a:spcAft>
              <a:defRPr/>
            </a:pPr>
            <a:endParaRPr lang="en-US" sz="4400" spc="-150" dirty="0">
              <a:ln w="3175">
                <a:noFill/>
              </a:ln>
              <a:solidFill>
                <a:schemeClr val="bg1"/>
              </a:solidFill>
              <a:latin typeface="+mn-lt"/>
              <a:ea typeface="+mn-ea"/>
            </a:endParaRPr>
          </a:p>
        </p:txBody>
      </p:sp>
      <p:pic>
        <p:nvPicPr>
          <p:cNvPr id="42001" name="Picture 8" descr="C:\Users\KayU.INTERNAL\Desktop\Logos\SQL08r2-RptSvc_h_rgb_r.png"/>
          <p:cNvPicPr>
            <a:picLocks noChangeAspect="1" noChangeArrowheads="1"/>
          </p:cNvPicPr>
          <p:nvPr/>
        </p:nvPicPr>
        <p:blipFill>
          <a:blip r:embed="rId5" cstate="print"/>
          <a:srcRect/>
          <a:stretch>
            <a:fillRect/>
          </a:stretch>
        </p:blipFill>
        <p:spPr bwMode="auto">
          <a:xfrm>
            <a:off x="5791200" y="4572000"/>
            <a:ext cx="3041650" cy="838200"/>
          </a:xfrm>
          <a:prstGeom prst="rect">
            <a:avLst/>
          </a:prstGeom>
          <a:noFill/>
          <a:ln w="9525">
            <a:noFill/>
            <a:miter lim="800000"/>
            <a:headEnd/>
            <a:tailEnd/>
          </a:ln>
        </p:spPr>
      </p:pic>
      <p:pic>
        <p:nvPicPr>
          <p:cNvPr id="42002" name="Picture 5" descr="C:\Users\KayU.INTERNAL\Desktop\Logos\SQL-PPivot-Excel_h_rgb_r.png"/>
          <p:cNvPicPr>
            <a:picLocks noChangeAspect="1" noChangeArrowheads="1"/>
          </p:cNvPicPr>
          <p:nvPr/>
        </p:nvPicPr>
        <p:blipFill>
          <a:blip r:embed="rId6" cstate="print"/>
          <a:srcRect/>
          <a:stretch>
            <a:fillRect/>
          </a:stretch>
        </p:blipFill>
        <p:spPr bwMode="auto">
          <a:xfrm>
            <a:off x="6096000" y="2025650"/>
            <a:ext cx="2801938" cy="793750"/>
          </a:xfrm>
          <a:prstGeom prst="rect">
            <a:avLst/>
          </a:prstGeom>
          <a:noFill/>
          <a:ln w="9525">
            <a:noFill/>
            <a:miter lim="800000"/>
            <a:headEnd/>
            <a:tailEnd/>
          </a:ln>
        </p:spPr>
      </p:pic>
      <p:grpSp>
        <p:nvGrpSpPr>
          <p:cNvPr id="42003" name="Group 45"/>
          <p:cNvGrpSpPr>
            <a:grpSpLocks/>
          </p:cNvGrpSpPr>
          <p:nvPr/>
        </p:nvGrpSpPr>
        <p:grpSpPr bwMode="auto">
          <a:xfrm>
            <a:off x="304800" y="2828925"/>
            <a:ext cx="1828800" cy="1676400"/>
            <a:chOff x="4114801" y="2990105"/>
            <a:chExt cx="1370843" cy="1219200"/>
          </a:xfrm>
        </p:grpSpPr>
        <p:grpSp>
          <p:nvGrpSpPr>
            <p:cNvPr id="42046" name="Group 6"/>
            <p:cNvGrpSpPr>
              <a:grpSpLocks/>
            </p:cNvGrpSpPr>
            <p:nvPr/>
          </p:nvGrpSpPr>
          <p:grpSpPr bwMode="auto">
            <a:xfrm>
              <a:off x="4114801" y="2990105"/>
              <a:ext cx="1216270" cy="1219200"/>
              <a:chOff x="3276600" y="1295400"/>
              <a:chExt cx="1216270" cy="1219200"/>
            </a:xfrm>
          </p:grpSpPr>
          <p:pic>
            <p:nvPicPr>
              <p:cNvPr id="42048" name="Picture 48" descr="C:\Program Files\Microsoft Resource DVD Artwork\DVD_ART\Artwork_Imagery\HARDWARE_IMAGERY\Illustration - Misc Hardware\Windows Vista Illustration Icons\Server.png"/>
              <p:cNvPicPr>
                <a:picLocks noChangeAspect="1" noChangeArrowheads="1"/>
              </p:cNvPicPr>
              <p:nvPr/>
            </p:nvPicPr>
            <p:blipFill>
              <a:blip r:embed="rId7" cstate="print"/>
              <a:srcRect/>
              <a:stretch>
                <a:fillRect/>
              </a:stretch>
            </p:blipFill>
            <p:spPr bwMode="auto">
              <a:xfrm>
                <a:off x="3276600" y="1295400"/>
                <a:ext cx="835270" cy="1143000"/>
              </a:xfrm>
              <a:prstGeom prst="rect">
                <a:avLst/>
              </a:prstGeom>
              <a:noFill/>
              <a:ln w="9525">
                <a:noFill/>
                <a:miter lim="800000"/>
                <a:headEnd/>
                <a:tailEnd/>
              </a:ln>
            </p:spPr>
          </p:pic>
          <p:pic>
            <p:nvPicPr>
              <p:cNvPr id="42049" name="Picture 49" descr="C:\Program Files\Microsoft Resource DVD Artwork\DVD_ART\Artwork_Imagery\HARDWARE_IMAGERY\Illustration - Misc Hardware\Windows Vista Illustration Icons\Server.png"/>
              <p:cNvPicPr>
                <a:picLocks noChangeAspect="1" noChangeArrowheads="1"/>
              </p:cNvPicPr>
              <p:nvPr/>
            </p:nvPicPr>
            <p:blipFill>
              <a:blip r:embed="rId7" cstate="print"/>
              <a:srcRect/>
              <a:stretch>
                <a:fillRect/>
              </a:stretch>
            </p:blipFill>
            <p:spPr bwMode="auto">
              <a:xfrm>
                <a:off x="3657600" y="1371600"/>
                <a:ext cx="835270" cy="1143000"/>
              </a:xfrm>
              <a:prstGeom prst="rect">
                <a:avLst/>
              </a:prstGeom>
              <a:noFill/>
              <a:ln w="9525">
                <a:noFill/>
                <a:miter lim="800000"/>
                <a:headEnd/>
                <a:tailEnd/>
              </a:ln>
            </p:spPr>
          </p:pic>
        </p:grpSp>
        <p:pic>
          <p:nvPicPr>
            <p:cNvPr id="42047" name="Picture 4" descr="E:\Clip_Installer\DVD_ART\Artwork_Imagery\Shapes and Graphics\Map Globe\North America globe.png"/>
            <p:cNvPicPr>
              <a:picLocks noChangeAspect="1" noChangeArrowheads="1"/>
            </p:cNvPicPr>
            <p:nvPr/>
          </p:nvPicPr>
          <p:blipFill>
            <a:blip r:embed="rId8" cstate="print"/>
            <a:srcRect/>
            <a:stretch>
              <a:fillRect/>
            </a:stretch>
          </p:blipFill>
          <p:spPr bwMode="auto">
            <a:xfrm>
              <a:off x="4927887" y="3395987"/>
              <a:ext cx="557757" cy="558800"/>
            </a:xfrm>
            <a:prstGeom prst="rect">
              <a:avLst/>
            </a:prstGeom>
            <a:noFill/>
            <a:ln w="9525">
              <a:noFill/>
              <a:miter lim="800000"/>
              <a:headEnd/>
              <a:tailEnd/>
            </a:ln>
          </p:spPr>
        </p:pic>
      </p:grpSp>
      <p:sp>
        <p:nvSpPr>
          <p:cNvPr id="42004" name="Rectangle 50"/>
          <p:cNvSpPr>
            <a:spLocks noChangeArrowheads="1"/>
          </p:cNvSpPr>
          <p:nvPr/>
        </p:nvSpPr>
        <p:spPr bwMode="auto">
          <a:xfrm>
            <a:off x="381000" y="4429125"/>
            <a:ext cx="1219200" cy="523875"/>
          </a:xfrm>
          <a:prstGeom prst="rect">
            <a:avLst/>
          </a:prstGeom>
          <a:noFill/>
          <a:ln w="9525">
            <a:noFill/>
            <a:miter lim="800000"/>
            <a:headEnd/>
            <a:tailEnd/>
          </a:ln>
        </p:spPr>
        <p:txBody>
          <a:bodyPr>
            <a:spAutoFit/>
          </a:bodyPr>
          <a:lstStyle/>
          <a:p>
            <a:pPr algn="ctr"/>
            <a:r>
              <a:rPr lang="en-US" sz="1400" b="1">
                <a:latin typeface="Segoe" charset="0"/>
              </a:rPr>
              <a:t>SharePoint Farm</a:t>
            </a:r>
          </a:p>
        </p:txBody>
      </p:sp>
      <p:grpSp>
        <p:nvGrpSpPr>
          <p:cNvPr id="42005" name="Group 52"/>
          <p:cNvGrpSpPr>
            <a:grpSpLocks/>
          </p:cNvGrpSpPr>
          <p:nvPr/>
        </p:nvGrpSpPr>
        <p:grpSpPr bwMode="auto">
          <a:xfrm>
            <a:off x="2057400" y="3352800"/>
            <a:ext cx="2705100" cy="1200150"/>
            <a:chOff x="2446009" y="2296568"/>
            <a:chExt cx="2705100" cy="971550"/>
          </a:xfrm>
        </p:grpSpPr>
        <p:pic>
          <p:nvPicPr>
            <p:cNvPr id="42044" name="Picture 3" descr="E:\Clip_Installer\DVD_ART\Artwork_Imagery\Shapes and Graphics\Arrows - arrow\Curved\Green Arch Curve Arrow no shadow.png"/>
            <p:cNvPicPr>
              <a:picLocks noChangeAspect="1" noChangeArrowheads="1"/>
            </p:cNvPicPr>
            <p:nvPr/>
          </p:nvPicPr>
          <p:blipFill>
            <a:blip r:embed="rId9" cstate="print"/>
            <a:srcRect/>
            <a:stretch>
              <a:fillRect/>
            </a:stretch>
          </p:blipFill>
          <p:spPr bwMode="auto">
            <a:xfrm rot="1072086">
              <a:off x="2446009" y="2296568"/>
              <a:ext cx="2705100" cy="971550"/>
            </a:xfrm>
            <a:prstGeom prst="rect">
              <a:avLst/>
            </a:prstGeom>
            <a:noFill/>
            <a:ln w="9525">
              <a:noFill/>
              <a:miter lim="800000"/>
              <a:headEnd/>
              <a:tailEnd/>
            </a:ln>
          </p:spPr>
        </p:pic>
        <p:sp>
          <p:nvSpPr>
            <p:cNvPr id="52" name="Rectangle 51"/>
            <p:cNvSpPr/>
            <p:nvPr/>
          </p:nvSpPr>
          <p:spPr>
            <a:xfrm rot="1079459">
              <a:off x="3182675" y="2670048"/>
              <a:ext cx="1219200" cy="307777"/>
            </a:xfrm>
            <a:prstGeom prst="rect">
              <a:avLst/>
            </a:prstGeom>
          </p:spPr>
          <p:txBody>
            <a:bodyPr spcFirstLastPara="1">
              <a:prstTxWarp prst="textArchUp">
                <a:avLst/>
              </a:prstTxWarp>
              <a:spAutoFit/>
            </a:bodyPr>
            <a:lstStyle/>
            <a:p>
              <a:pPr algn="ctr" fontAlgn="auto">
                <a:spcBef>
                  <a:spcPts val="0"/>
                </a:spcBef>
                <a:spcAft>
                  <a:spcPts val="0"/>
                </a:spcAft>
                <a:defRPr/>
              </a:pPr>
              <a:r>
                <a:rPr lang="en-US" sz="1400" b="1" dirty="0">
                  <a:latin typeface="Segoe" pitchFamily="34" charset="0"/>
                  <a:ea typeface="+mn-ea"/>
                </a:rPr>
                <a:t>Publishing</a:t>
              </a:r>
            </a:p>
          </p:txBody>
        </p:sp>
      </p:grpSp>
      <p:sp>
        <p:nvSpPr>
          <p:cNvPr id="42006" name="Rectangle 79"/>
          <p:cNvSpPr>
            <a:spLocks noChangeArrowheads="1"/>
          </p:cNvSpPr>
          <p:nvPr/>
        </p:nvSpPr>
        <p:spPr bwMode="auto">
          <a:xfrm>
            <a:off x="1143000" y="1304925"/>
            <a:ext cx="1524000" cy="523875"/>
          </a:xfrm>
          <a:prstGeom prst="rect">
            <a:avLst/>
          </a:prstGeom>
          <a:noFill/>
          <a:ln w="9525">
            <a:noFill/>
            <a:miter lim="800000"/>
            <a:headEnd/>
            <a:tailEnd/>
          </a:ln>
        </p:spPr>
        <p:txBody>
          <a:bodyPr>
            <a:spAutoFit/>
          </a:bodyPr>
          <a:lstStyle/>
          <a:p>
            <a:pPr algn="ctr"/>
            <a:r>
              <a:rPr lang="en-US" sz="1400" b="1">
                <a:latin typeface="Segoe" charset="0"/>
              </a:rPr>
              <a:t>Report-Based</a:t>
            </a:r>
            <a:br>
              <a:rPr lang="en-US" sz="1400" b="1">
                <a:latin typeface="Segoe" charset="0"/>
              </a:rPr>
            </a:br>
            <a:r>
              <a:rPr lang="en-US" sz="1400" b="1">
                <a:latin typeface="Segoe" charset="0"/>
              </a:rPr>
              <a:t>Data Feeds</a:t>
            </a:r>
          </a:p>
        </p:txBody>
      </p:sp>
      <p:pic>
        <p:nvPicPr>
          <p:cNvPr id="42007" name="Picture 12" descr="C:\Users\KayU.INTERNAL\Desktop\Notebook_Black_Med_A copy.png"/>
          <p:cNvPicPr>
            <a:picLocks noChangeAspect="1" noChangeArrowheads="1"/>
          </p:cNvPicPr>
          <p:nvPr/>
        </p:nvPicPr>
        <p:blipFill>
          <a:blip r:embed="rId10" cstate="print"/>
          <a:srcRect/>
          <a:stretch>
            <a:fillRect/>
          </a:stretch>
        </p:blipFill>
        <p:spPr bwMode="auto">
          <a:xfrm>
            <a:off x="3771900" y="1143000"/>
            <a:ext cx="3009900" cy="2057400"/>
          </a:xfrm>
          <a:prstGeom prst="rect">
            <a:avLst/>
          </a:prstGeom>
          <a:noFill/>
          <a:ln w="9525">
            <a:noFill/>
            <a:miter lim="800000"/>
            <a:headEnd/>
            <a:tailEnd/>
          </a:ln>
        </p:spPr>
      </p:pic>
      <p:pic>
        <p:nvPicPr>
          <p:cNvPr id="42008" name="Picture 2"/>
          <p:cNvPicPr>
            <a:picLocks noChangeAspect="1" noChangeArrowheads="1"/>
          </p:cNvPicPr>
          <p:nvPr/>
        </p:nvPicPr>
        <p:blipFill>
          <a:blip r:embed="rId11" cstate="print"/>
          <a:srcRect/>
          <a:stretch>
            <a:fillRect/>
          </a:stretch>
        </p:blipFill>
        <p:spPr bwMode="auto">
          <a:xfrm>
            <a:off x="4495800" y="1676400"/>
            <a:ext cx="762000" cy="762000"/>
          </a:xfrm>
          <a:prstGeom prst="rect">
            <a:avLst/>
          </a:prstGeom>
          <a:noFill/>
          <a:ln w="9525">
            <a:noFill/>
            <a:miter lim="800000"/>
            <a:headEnd/>
            <a:tailEnd/>
          </a:ln>
        </p:spPr>
      </p:pic>
      <p:grpSp>
        <p:nvGrpSpPr>
          <p:cNvPr id="42009" name="Group 83"/>
          <p:cNvGrpSpPr>
            <a:grpSpLocks/>
          </p:cNvGrpSpPr>
          <p:nvPr/>
        </p:nvGrpSpPr>
        <p:grpSpPr bwMode="auto">
          <a:xfrm rot="1073096" flipH="1">
            <a:off x="1978025" y="1514475"/>
            <a:ext cx="2606675" cy="1168400"/>
            <a:chOff x="2446009" y="2296568"/>
            <a:chExt cx="2705100" cy="971550"/>
          </a:xfrm>
        </p:grpSpPr>
        <p:pic>
          <p:nvPicPr>
            <p:cNvPr id="85" name="Picture 3" descr="E:\Clip_Installer\DVD_ART\Artwork_Imagery\Shapes and Graphics\Arrows - arrow\Curved\Green Arch Curve Arrow no shadow.png"/>
            <p:cNvPicPr>
              <a:picLocks noChangeAspect="1" noChangeArrowheads="1"/>
            </p:cNvPicPr>
            <p:nvPr/>
          </p:nvPicPr>
          <p:blipFill>
            <a:blip r:embed="rId9" cstate="print">
              <a:duotone>
                <a:prstClr val="black"/>
                <a:schemeClr val="accent1">
                  <a:tint val="45000"/>
                  <a:satMod val="400000"/>
                </a:schemeClr>
              </a:duotone>
            </a:blip>
            <a:srcRect/>
            <a:stretch>
              <a:fillRect/>
            </a:stretch>
          </p:blipFill>
          <p:spPr bwMode="auto">
            <a:xfrm rot="1072086">
              <a:off x="2446009" y="2296568"/>
              <a:ext cx="2705100" cy="971550"/>
            </a:xfrm>
            <a:prstGeom prst="rect">
              <a:avLst/>
            </a:prstGeom>
            <a:noFill/>
          </p:spPr>
        </p:pic>
        <p:sp>
          <p:nvSpPr>
            <p:cNvPr id="86" name="Rectangle 85"/>
            <p:cNvSpPr/>
            <p:nvPr/>
          </p:nvSpPr>
          <p:spPr>
            <a:xfrm rot="1190202" flipH="1">
              <a:off x="3182675" y="2670048"/>
              <a:ext cx="1219200" cy="307777"/>
            </a:xfrm>
            <a:prstGeom prst="rect">
              <a:avLst/>
            </a:prstGeom>
          </p:spPr>
          <p:txBody>
            <a:bodyPr spcFirstLastPara="1">
              <a:prstTxWarp prst="textArchUp">
                <a:avLst/>
              </a:prstTxWarp>
              <a:spAutoFit/>
            </a:bodyPr>
            <a:lstStyle/>
            <a:p>
              <a:pPr algn="ctr" fontAlgn="auto">
                <a:spcBef>
                  <a:spcPts val="0"/>
                </a:spcBef>
                <a:spcAft>
                  <a:spcPts val="0"/>
                </a:spcAft>
                <a:defRPr/>
              </a:pPr>
              <a:r>
                <a:rPr lang="en-US" sz="1400" b="1" dirty="0">
                  <a:latin typeface="Segoe" pitchFamily="34" charset="0"/>
                  <a:ea typeface="+mn-ea"/>
                </a:rPr>
                <a:t>Data Import</a:t>
              </a:r>
            </a:p>
          </p:txBody>
        </p:sp>
      </p:grpSp>
      <p:sp>
        <p:nvSpPr>
          <p:cNvPr id="42010" name="TextBox 55"/>
          <p:cNvSpPr txBox="1">
            <a:spLocks noChangeArrowheads="1"/>
          </p:cNvSpPr>
          <p:nvPr/>
        </p:nvSpPr>
        <p:spPr bwMode="auto">
          <a:xfrm>
            <a:off x="3810000" y="5153025"/>
            <a:ext cx="1981200" cy="590550"/>
          </a:xfrm>
          <a:prstGeom prst="rect">
            <a:avLst/>
          </a:prstGeom>
          <a:noFill/>
          <a:ln w="9525">
            <a:noFill/>
            <a:miter lim="800000"/>
            <a:headEnd/>
            <a:tailEnd/>
          </a:ln>
        </p:spPr>
        <p:txBody>
          <a:bodyPr>
            <a:spAutoFit/>
          </a:bodyPr>
          <a:lstStyle/>
          <a:p>
            <a:pPr indent="-396875" algn="ctr">
              <a:lnSpc>
                <a:spcPct val="90000"/>
              </a:lnSpc>
              <a:spcBef>
                <a:spcPct val="20000"/>
              </a:spcBef>
              <a:buClr>
                <a:srgbClr val="777777"/>
              </a:buClr>
            </a:pPr>
            <a:r>
              <a:rPr lang="en-US">
                <a:cs typeface="Arial" pitchFamily="34" charset="0"/>
              </a:rPr>
              <a:t>OLTP and OLAP Data Sources</a:t>
            </a:r>
          </a:p>
        </p:txBody>
      </p:sp>
      <p:grpSp>
        <p:nvGrpSpPr>
          <p:cNvPr id="42011" name="Group 58"/>
          <p:cNvGrpSpPr>
            <a:grpSpLocks/>
          </p:cNvGrpSpPr>
          <p:nvPr/>
        </p:nvGrpSpPr>
        <p:grpSpPr bwMode="auto">
          <a:xfrm>
            <a:off x="4038600" y="4267200"/>
            <a:ext cx="1463675" cy="922338"/>
            <a:chOff x="3929551" y="4834598"/>
            <a:chExt cx="1231214" cy="776139"/>
          </a:xfrm>
        </p:grpSpPr>
        <p:pic>
          <p:nvPicPr>
            <p:cNvPr id="42039" name="Picture 8" descr="D:\My Documents\Ann\business\Content Masters\Katmai\Copies from Portal\Project Resources\Graphics\PAG_icon library\database green.png"/>
            <p:cNvPicPr>
              <a:picLocks noChangeAspect="1" noChangeArrowheads="1"/>
            </p:cNvPicPr>
            <p:nvPr/>
          </p:nvPicPr>
          <p:blipFill>
            <a:blip r:embed="rId12" cstate="print"/>
            <a:srcRect/>
            <a:stretch>
              <a:fillRect/>
            </a:stretch>
          </p:blipFill>
          <p:spPr bwMode="auto">
            <a:xfrm>
              <a:off x="4646586" y="4862571"/>
              <a:ext cx="514179" cy="600844"/>
            </a:xfrm>
            <a:prstGeom prst="rect">
              <a:avLst/>
            </a:prstGeom>
            <a:noFill/>
            <a:ln w="9525">
              <a:noFill/>
              <a:miter lim="800000"/>
              <a:headEnd/>
              <a:tailEnd/>
            </a:ln>
          </p:spPr>
        </p:pic>
        <p:pic>
          <p:nvPicPr>
            <p:cNvPr id="42040" name="Picture 9" descr="D:\My Documents\Ann\business\Content Masters\Katmai\Copies from Portal\Project Resources\Graphics\PAG_icon library\database purple.png"/>
            <p:cNvPicPr>
              <a:picLocks noChangeAspect="1" noChangeArrowheads="1"/>
            </p:cNvPicPr>
            <p:nvPr/>
          </p:nvPicPr>
          <p:blipFill>
            <a:blip r:embed="rId13" cstate="print"/>
            <a:srcRect/>
            <a:stretch>
              <a:fillRect/>
            </a:stretch>
          </p:blipFill>
          <p:spPr bwMode="auto">
            <a:xfrm>
              <a:off x="3929551" y="4834598"/>
              <a:ext cx="490499" cy="587423"/>
            </a:xfrm>
            <a:prstGeom prst="rect">
              <a:avLst/>
            </a:prstGeom>
            <a:noFill/>
            <a:ln w="9525">
              <a:noFill/>
              <a:miter lim="800000"/>
              <a:headEnd/>
              <a:tailEnd/>
            </a:ln>
          </p:spPr>
        </p:pic>
        <p:pic>
          <p:nvPicPr>
            <p:cNvPr id="42041" name="Picture 7" descr="D:\My Documents\Ann\business\Content Masters\Katmai\Copies from Portal\Project Resources\Graphics\PAG_icon library\Database blue.png"/>
            <p:cNvPicPr>
              <a:picLocks noChangeAspect="1" noChangeArrowheads="1"/>
            </p:cNvPicPr>
            <p:nvPr/>
          </p:nvPicPr>
          <p:blipFill>
            <a:blip r:embed="rId14" cstate="print"/>
            <a:srcRect/>
            <a:stretch>
              <a:fillRect/>
            </a:stretch>
          </p:blipFill>
          <p:spPr bwMode="auto">
            <a:xfrm>
              <a:off x="4267200" y="4953000"/>
              <a:ext cx="516736" cy="657737"/>
            </a:xfrm>
            <a:prstGeom prst="rect">
              <a:avLst/>
            </a:prstGeom>
            <a:noFill/>
            <a:ln w="9525">
              <a:noFill/>
              <a:miter lim="800000"/>
              <a:headEnd/>
              <a:tailEnd/>
            </a:ln>
          </p:spPr>
        </p:pic>
      </p:grpSp>
      <p:pic>
        <p:nvPicPr>
          <p:cNvPr id="64" name="Picture 15" descr="C:\User Data\SQLBIPPTs\Gemini\Logos\RB\rss.gif"/>
          <p:cNvPicPr>
            <a:picLocks noChangeAspect="1" noChangeArrowheads="1"/>
          </p:cNvPicPr>
          <p:nvPr/>
        </p:nvPicPr>
        <p:blipFill>
          <a:blip r:embed="rId15" cstate="print"/>
          <a:stretch>
            <a:fillRect/>
          </a:stretch>
        </p:blipFill>
        <p:spPr bwMode="auto">
          <a:xfrm>
            <a:off x="1447800" y="1828800"/>
            <a:ext cx="914400" cy="914400"/>
          </a:xfrm>
          <a:prstGeom prst="rect">
            <a:avLst/>
          </a:prstGeom>
          <a:noFill/>
          <a:ln>
            <a:noFill/>
          </a:ln>
          <a:effectLst>
            <a:glow rad="63500">
              <a:schemeClr val="accent1">
                <a:satMod val="175000"/>
                <a:alpha val="40000"/>
              </a:schemeClr>
            </a:glow>
          </a:effectLst>
          <a:scene3d>
            <a:camera prst="orthographicFront"/>
            <a:lightRig rig="threePt" dir="t"/>
          </a:scene3d>
          <a:sp3d>
            <a:bevelT/>
          </a:sp3d>
        </p:spPr>
      </p:pic>
      <p:grpSp>
        <p:nvGrpSpPr>
          <p:cNvPr id="42013" name="Group 52"/>
          <p:cNvGrpSpPr>
            <a:grpSpLocks/>
          </p:cNvGrpSpPr>
          <p:nvPr/>
        </p:nvGrpSpPr>
        <p:grpSpPr bwMode="auto">
          <a:xfrm>
            <a:off x="1516063" y="5867400"/>
            <a:ext cx="6332537" cy="762000"/>
            <a:chOff x="1515837" y="5867400"/>
            <a:chExt cx="6332764" cy="762000"/>
          </a:xfrm>
        </p:grpSpPr>
        <p:grpSp>
          <p:nvGrpSpPr>
            <p:cNvPr id="42015" name="Group 49"/>
            <p:cNvGrpSpPr>
              <a:grpSpLocks/>
            </p:cNvGrpSpPr>
            <p:nvPr/>
          </p:nvGrpSpPr>
          <p:grpSpPr bwMode="auto">
            <a:xfrm>
              <a:off x="1515837" y="5867400"/>
              <a:ext cx="6332764" cy="762000"/>
              <a:chOff x="1363436" y="5868200"/>
              <a:chExt cx="6332764" cy="762000"/>
            </a:xfrm>
          </p:grpSpPr>
          <p:sp>
            <p:nvSpPr>
              <p:cNvPr id="21" name="Cube 20"/>
              <p:cNvSpPr/>
              <p:nvPr/>
            </p:nvSpPr>
            <p:spPr bwMode="invGray">
              <a:xfrm>
                <a:off x="5757136" y="5906300"/>
                <a:ext cx="914400" cy="685800"/>
              </a:xfrm>
              <a:prstGeom prst="cube">
                <a:avLst/>
              </a:prstGeom>
              <a:gradFill rotWithShape="1">
                <a:gsLst>
                  <a:gs pos="0">
                    <a:srgbClr val="5F5F5F">
                      <a:lumMod val="75000"/>
                    </a:srgbClr>
                  </a:gs>
                  <a:gs pos="50000">
                    <a:srgbClr val="5F5F5F">
                      <a:lumMod val="50000"/>
                    </a:srgbClr>
                  </a:gs>
                  <a:gs pos="70000">
                    <a:srgbClr val="5F5F5F">
                      <a:lumMod val="50000"/>
                    </a:srgbClr>
                  </a:gs>
                  <a:gs pos="100000">
                    <a:srgbClr val="5F5F5F">
                      <a:lumMod val="60000"/>
                      <a:lumOff val="40000"/>
                    </a:srgbClr>
                  </a:gs>
                </a:gsLst>
                <a:lin ang="16200000" scaled="0"/>
              </a:gradFill>
              <a:ln>
                <a:noFill/>
              </a:ln>
              <a:effectLst>
                <a:outerShdw blurRad="190500" dir="5400000" rotWithShape="0">
                  <a:srgbClr val="00B0F0">
                    <a:alpha val="76000"/>
                  </a:srgbClr>
                </a:outerShdw>
              </a:effectLst>
              <a:scene3d>
                <a:camera prst="orthographicFront" fov="0">
                  <a:rot lat="0" lon="0" rev="0"/>
                </a:camera>
                <a:lightRig rig="glow" dir="t">
                  <a:rot lat="0" lon="0" rev="6360000"/>
                </a:lightRig>
              </a:scene3d>
              <a:sp3d contourW="1000" prstMaterial="flat">
                <a:bevelT w="95250" h="101600"/>
                <a:contourClr>
                  <a:srgbClr val="000000">
                    <a:satMod val="300000"/>
                  </a:srgbClr>
                </a:contourClr>
              </a:sp3d>
            </p:spPr>
            <p:txBody>
              <a:bodyPr anchor="ctr"/>
              <a:lstStyle/>
              <a:p>
                <a:pPr algn="ctr">
                  <a:defRPr/>
                </a:pPr>
                <a:endParaRPr lang="en-US" kern="0" dirty="0">
                  <a:latin typeface="Segoe"/>
                  <a:ea typeface="+mn-ea"/>
                </a:endParaRPr>
              </a:p>
            </p:txBody>
          </p:sp>
          <p:sp>
            <p:nvSpPr>
              <p:cNvPr id="24" name="Flowchart: Punched Tape 23"/>
              <p:cNvSpPr/>
              <p:nvPr/>
            </p:nvSpPr>
            <p:spPr bwMode="invGray">
              <a:xfrm>
                <a:off x="6781800" y="5906300"/>
                <a:ext cx="914400" cy="685800"/>
              </a:xfrm>
              <a:prstGeom prst="flowChartPunchedTape">
                <a:avLst/>
              </a:prstGeom>
              <a:gradFill flip="none" rotWithShape="1">
                <a:gsLst>
                  <a:gs pos="0">
                    <a:srgbClr val="5F5F5F">
                      <a:lumMod val="50000"/>
                    </a:srgbClr>
                  </a:gs>
                  <a:gs pos="39000">
                    <a:srgbClr val="5F5F5F"/>
                  </a:gs>
                  <a:gs pos="58000">
                    <a:srgbClr val="5F5F5F">
                      <a:lumMod val="60000"/>
                      <a:lumOff val="40000"/>
                    </a:srgbClr>
                  </a:gs>
                  <a:gs pos="100000">
                    <a:srgbClr val="5F5F5F">
                      <a:lumMod val="75000"/>
                    </a:srgbClr>
                  </a:gs>
                </a:gsLst>
                <a:lin ang="0" scaled="1"/>
                <a:tileRect/>
              </a:gradFill>
              <a:ln w="3175">
                <a:solidFill>
                  <a:srgbClr val="5F5F5F">
                    <a:lumMod val="60000"/>
                    <a:lumOff val="40000"/>
                    <a:alpha val="44000"/>
                  </a:srgbClr>
                </a:solidFill>
              </a:ln>
              <a:effectLst>
                <a:outerShdw blurRad="63500" dist="38100" dir="5400000" rotWithShape="0">
                  <a:srgbClr val="00B0F0">
                    <a:alpha val="45000"/>
                  </a:srgbClr>
                </a:outerShdw>
              </a:effectLst>
              <a:scene3d>
                <a:camera prst="orthographicFront" fov="0">
                  <a:rot lat="0" lon="0" rev="0"/>
                </a:camera>
                <a:lightRig rig="glow" dir="t">
                  <a:rot lat="0" lon="0" rev="6360000"/>
                </a:lightRig>
              </a:scene3d>
              <a:sp3d contourW="1000" prstMaterial="flat">
                <a:contourClr>
                  <a:srgbClr val="7D3DA1">
                    <a:satMod val="300000"/>
                  </a:srgbClr>
                </a:contourClr>
              </a:sp3d>
            </p:spPr>
            <p:txBody>
              <a:bodyPr anchor="ctr"/>
              <a:lstStyle/>
              <a:p>
                <a:pPr algn="ctr">
                  <a:defRPr/>
                </a:pPr>
                <a:endParaRPr lang="en-US" kern="0" dirty="0">
                  <a:latin typeface="Segoe"/>
                  <a:ea typeface="+mn-ea"/>
                </a:endParaRPr>
              </a:p>
            </p:txBody>
          </p:sp>
          <p:sp>
            <p:nvSpPr>
              <p:cNvPr id="26" name="Can 25"/>
              <p:cNvSpPr/>
              <p:nvPr/>
            </p:nvSpPr>
            <p:spPr bwMode="invGray">
              <a:xfrm>
                <a:off x="1371600" y="5868200"/>
                <a:ext cx="986118" cy="762000"/>
              </a:xfrm>
              <a:prstGeom prst="can">
                <a:avLst>
                  <a:gd name="adj" fmla="val 39436"/>
                </a:avLst>
              </a:prstGeom>
              <a:gradFill rotWithShape="1">
                <a:gsLst>
                  <a:gs pos="0">
                    <a:srgbClr val="5F5F5F">
                      <a:lumMod val="75000"/>
                    </a:srgbClr>
                  </a:gs>
                  <a:gs pos="50000">
                    <a:srgbClr val="5F5F5F">
                      <a:lumMod val="50000"/>
                    </a:srgbClr>
                  </a:gs>
                  <a:gs pos="70000">
                    <a:srgbClr val="5F5F5F">
                      <a:lumMod val="50000"/>
                    </a:srgbClr>
                  </a:gs>
                  <a:gs pos="100000">
                    <a:srgbClr val="5F5F5F">
                      <a:lumMod val="60000"/>
                      <a:lumOff val="40000"/>
                    </a:srgbClr>
                  </a:gs>
                </a:gsLst>
                <a:lin ang="16200000" scaled="0"/>
              </a:gradFill>
              <a:ln>
                <a:noFill/>
              </a:ln>
              <a:effectLst>
                <a:outerShdw blurRad="190500" dir="5400000" rotWithShape="0">
                  <a:srgbClr val="00B0F0">
                    <a:alpha val="76000"/>
                  </a:srgbClr>
                </a:outerShdw>
              </a:effectLst>
              <a:scene3d>
                <a:camera prst="orthographicFront" fov="0">
                  <a:rot lat="0" lon="0" rev="0"/>
                </a:camera>
                <a:lightRig rig="glow" dir="t">
                  <a:rot lat="0" lon="0" rev="6360000"/>
                </a:lightRig>
              </a:scene3d>
              <a:sp3d contourW="1000" prstMaterial="flat">
                <a:bevelT w="95250" h="101600"/>
                <a:contourClr>
                  <a:srgbClr val="000000">
                    <a:satMod val="300000"/>
                  </a:srgbClr>
                </a:contourClr>
              </a:sp3d>
            </p:spPr>
            <p:txBody>
              <a:bodyPr anchor="ctr"/>
              <a:lstStyle/>
              <a:p>
                <a:pPr algn="ctr">
                  <a:defRPr/>
                </a:pPr>
                <a:endParaRPr lang="en-US" kern="0" dirty="0">
                  <a:latin typeface="Segoe"/>
                  <a:ea typeface="+mn-ea"/>
                </a:endParaRPr>
              </a:p>
            </p:txBody>
          </p:sp>
          <p:sp>
            <p:nvSpPr>
              <p:cNvPr id="29" name="Can 28"/>
              <p:cNvSpPr/>
              <p:nvPr/>
            </p:nvSpPr>
            <p:spPr bwMode="invGray">
              <a:xfrm>
                <a:off x="2467984" y="5868200"/>
                <a:ext cx="986118" cy="762000"/>
              </a:xfrm>
              <a:prstGeom prst="can">
                <a:avLst>
                  <a:gd name="adj" fmla="val 39436"/>
                </a:avLst>
              </a:prstGeom>
              <a:gradFill rotWithShape="1">
                <a:gsLst>
                  <a:gs pos="0">
                    <a:srgbClr val="5F5F5F">
                      <a:lumMod val="75000"/>
                    </a:srgbClr>
                  </a:gs>
                  <a:gs pos="50000">
                    <a:srgbClr val="5F5F5F">
                      <a:lumMod val="50000"/>
                    </a:srgbClr>
                  </a:gs>
                  <a:gs pos="70000">
                    <a:srgbClr val="5F5F5F">
                      <a:lumMod val="50000"/>
                    </a:srgbClr>
                  </a:gs>
                  <a:gs pos="100000">
                    <a:srgbClr val="5F5F5F">
                      <a:lumMod val="60000"/>
                      <a:lumOff val="40000"/>
                    </a:srgbClr>
                  </a:gs>
                </a:gsLst>
                <a:lin ang="16200000" scaled="0"/>
              </a:gradFill>
              <a:ln>
                <a:noFill/>
              </a:ln>
              <a:effectLst>
                <a:outerShdw blurRad="190500" dir="5400000" rotWithShape="0">
                  <a:srgbClr val="00B0F0">
                    <a:alpha val="76000"/>
                  </a:srgbClr>
                </a:outerShdw>
              </a:effectLst>
              <a:scene3d>
                <a:camera prst="orthographicFront" fov="0">
                  <a:rot lat="0" lon="0" rev="0"/>
                </a:camera>
                <a:lightRig rig="glow" dir="t">
                  <a:rot lat="0" lon="0" rev="6360000"/>
                </a:lightRig>
              </a:scene3d>
              <a:sp3d contourW="1000" prstMaterial="flat">
                <a:bevelT w="95250" h="101600"/>
                <a:contourClr>
                  <a:srgbClr val="000000">
                    <a:satMod val="300000"/>
                  </a:srgbClr>
                </a:contourClr>
              </a:sp3d>
            </p:spPr>
            <p:txBody>
              <a:bodyPr anchor="ctr"/>
              <a:lstStyle/>
              <a:p>
                <a:pPr algn="ctr">
                  <a:defRPr/>
                </a:pPr>
                <a:endParaRPr lang="en-US" kern="0" dirty="0">
                  <a:latin typeface="Segoe"/>
                  <a:ea typeface="+mn-ea"/>
                </a:endParaRPr>
              </a:p>
            </p:txBody>
          </p:sp>
          <p:sp>
            <p:nvSpPr>
              <p:cNvPr id="30" name="Can 29"/>
              <p:cNvSpPr/>
              <p:nvPr/>
            </p:nvSpPr>
            <p:spPr bwMode="invGray">
              <a:xfrm>
                <a:off x="3564368" y="5868200"/>
                <a:ext cx="986118" cy="762000"/>
              </a:xfrm>
              <a:prstGeom prst="can">
                <a:avLst>
                  <a:gd name="adj" fmla="val 39436"/>
                </a:avLst>
              </a:prstGeom>
              <a:gradFill rotWithShape="1">
                <a:gsLst>
                  <a:gs pos="0">
                    <a:srgbClr val="5F5F5F">
                      <a:lumMod val="75000"/>
                    </a:srgbClr>
                  </a:gs>
                  <a:gs pos="50000">
                    <a:srgbClr val="5F5F5F">
                      <a:lumMod val="50000"/>
                    </a:srgbClr>
                  </a:gs>
                  <a:gs pos="70000">
                    <a:srgbClr val="5F5F5F">
                      <a:lumMod val="50000"/>
                    </a:srgbClr>
                  </a:gs>
                  <a:gs pos="100000">
                    <a:srgbClr val="5F5F5F">
                      <a:lumMod val="60000"/>
                      <a:lumOff val="40000"/>
                    </a:srgbClr>
                  </a:gs>
                </a:gsLst>
                <a:lin ang="16200000" scaled="0"/>
              </a:gradFill>
              <a:ln>
                <a:noFill/>
              </a:ln>
              <a:effectLst>
                <a:outerShdw blurRad="190500" dir="5400000" rotWithShape="0">
                  <a:srgbClr val="00B0F0">
                    <a:alpha val="76000"/>
                  </a:srgbClr>
                </a:outerShdw>
              </a:effectLst>
              <a:scene3d>
                <a:camera prst="orthographicFront" fov="0">
                  <a:rot lat="0" lon="0" rev="0"/>
                </a:camera>
                <a:lightRig rig="glow" dir="t">
                  <a:rot lat="0" lon="0" rev="6360000"/>
                </a:lightRig>
              </a:scene3d>
              <a:sp3d contourW="1000" prstMaterial="flat">
                <a:bevelT w="95250" h="101600"/>
                <a:contourClr>
                  <a:srgbClr val="000000">
                    <a:satMod val="300000"/>
                  </a:srgbClr>
                </a:contourClr>
              </a:sp3d>
            </p:spPr>
            <p:txBody>
              <a:bodyPr anchor="ctr"/>
              <a:lstStyle/>
              <a:p>
                <a:pPr algn="ctr">
                  <a:defRPr/>
                </a:pPr>
                <a:endParaRPr lang="en-US" kern="0" dirty="0">
                  <a:latin typeface="Segoe"/>
                  <a:ea typeface="+mn-ea"/>
                </a:endParaRPr>
              </a:p>
            </p:txBody>
          </p:sp>
          <p:sp>
            <p:nvSpPr>
              <p:cNvPr id="31" name="Can 30"/>
              <p:cNvSpPr/>
              <p:nvPr/>
            </p:nvSpPr>
            <p:spPr bwMode="invGray">
              <a:xfrm>
                <a:off x="4664885" y="5868200"/>
                <a:ext cx="986118" cy="762000"/>
              </a:xfrm>
              <a:prstGeom prst="can">
                <a:avLst>
                  <a:gd name="adj" fmla="val 39436"/>
                </a:avLst>
              </a:prstGeom>
              <a:gradFill rotWithShape="1">
                <a:gsLst>
                  <a:gs pos="0">
                    <a:srgbClr val="5F5F5F">
                      <a:lumMod val="75000"/>
                    </a:srgbClr>
                  </a:gs>
                  <a:gs pos="50000">
                    <a:srgbClr val="5F5F5F">
                      <a:lumMod val="50000"/>
                    </a:srgbClr>
                  </a:gs>
                  <a:gs pos="70000">
                    <a:srgbClr val="5F5F5F">
                      <a:lumMod val="50000"/>
                    </a:srgbClr>
                  </a:gs>
                  <a:gs pos="100000">
                    <a:srgbClr val="5F5F5F">
                      <a:lumMod val="60000"/>
                      <a:lumOff val="40000"/>
                    </a:srgbClr>
                  </a:gs>
                </a:gsLst>
                <a:lin ang="16200000" scaled="0"/>
              </a:gradFill>
              <a:ln>
                <a:noFill/>
              </a:ln>
              <a:effectLst>
                <a:outerShdw blurRad="190500" dir="5400000" rotWithShape="0">
                  <a:srgbClr val="00B0F0">
                    <a:alpha val="76000"/>
                  </a:srgbClr>
                </a:outerShdw>
              </a:effectLst>
              <a:scene3d>
                <a:camera prst="orthographicFront" fov="0">
                  <a:rot lat="0" lon="0" rev="0"/>
                </a:camera>
                <a:lightRig rig="glow" dir="t">
                  <a:rot lat="0" lon="0" rev="6360000"/>
                </a:lightRig>
              </a:scene3d>
              <a:sp3d contourW="1000" prstMaterial="flat">
                <a:bevelT w="95250" h="101600"/>
                <a:contourClr>
                  <a:srgbClr val="000000">
                    <a:satMod val="300000"/>
                  </a:srgbClr>
                </a:contourClr>
              </a:sp3d>
            </p:spPr>
            <p:txBody>
              <a:bodyPr anchor="ctr"/>
              <a:lstStyle/>
              <a:p>
                <a:pPr algn="ctr">
                  <a:defRPr/>
                </a:pPr>
                <a:endParaRPr lang="en-US" kern="0" dirty="0">
                  <a:latin typeface="Segoe"/>
                  <a:ea typeface="+mn-ea"/>
                </a:endParaRPr>
              </a:p>
            </p:txBody>
          </p:sp>
          <p:pic>
            <p:nvPicPr>
              <p:cNvPr id="42035" name="Picture 2" descr="\\showsrus\images\LOGOS\GEN_LOGO\O\ORACLE.png"/>
              <p:cNvPicPr>
                <a:picLocks noChangeAspect="1" noChangeArrowheads="1"/>
              </p:cNvPicPr>
              <p:nvPr/>
            </p:nvPicPr>
            <p:blipFill>
              <a:blip r:embed="rId16" cstate="print">
                <a:lum bright="10000"/>
              </a:blip>
              <a:srcRect/>
              <a:stretch>
                <a:fillRect/>
              </a:stretch>
            </p:blipFill>
            <p:spPr bwMode="black">
              <a:xfrm>
                <a:off x="2514600" y="6324600"/>
                <a:ext cx="914400" cy="116681"/>
              </a:xfrm>
              <a:prstGeom prst="rect">
                <a:avLst/>
              </a:prstGeom>
              <a:noFill/>
              <a:ln w="9525">
                <a:noFill/>
                <a:miter lim="800000"/>
                <a:headEnd/>
                <a:tailEnd/>
              </a:ln>
            </p:spPr>
          </p:pic>
          <p:pic>
            <p:nvPicPr>
              <p:cNvPr id="42036" name="Picture 3" descr="\\showsrus\images\LOGOS\GEN_LOGO\S\SAP logo med.png"/>
              <p:cNvPicPr>
                <a:picLocks noChangeAspect="1" noChangeArrowheads="1"/>
              </p:cNvPicPr>
              <p:nvPr/>
            </p:nvPicPr>
            <p:blipFill>
              <a:blip r:embed="rId17" cstate="print">
                <a:lum bright="10000"/>
              </a:blip>
              <a:srcRect/>
              <a:stretch>
                <a:fillRect/>
              </a:stretch>
            </p:blipFill>
            <p:spPr bwMode="invGray">
              <a:xfrm>
                <a:off x="3810000" y="6248400"/>
                <a:ext cx="688258" cy="304800"/>
              </a:xfrm>
              <a:prstGeom prst="rect">
                <a:avLst/>
              </a:prstGeom>
              <a:noFill/>
              <a:ln w="9525">
                <a:noFill/>
                <a:miter lim="800000"/>
                <a:headEnd/>
                <a:tailEnd/>
              </a:ln>
            </p:spPr>
          </p:pic>
          <p:pic>
            <p:nvPicPr>
              <p:cNvPr id="42037" name="Picture 4" descr="\\showsrus\images\LOGOS\GEN_LOGO\S\Siebel-logo-color.png"/>
              <p:cNvPicPr>
                <a:picLocks noChangeAspect="1" noChangeArrowheads="1"/>
              </p:cNvPicPr>
              <p:nvPr/>
            </p:nvPicPr>
            <p:blipFill>
              <a:blip r:embed="rId18" cstate="print">
                <a:lum bright="20000"/>
              </a:blip>
              <a:srcRect/>
              <a:stretch>
                <a:fillRect/>
              </a:stretch>
            </p:blipFill>
            <p:spPr bwMode="invGray">
              <a:xfrm>
                <a:off x="4724400" y="6324600"/>
                <a:ext cx="897980" cy="177800"/>
              </a:xfrm>
              <a:prstGeom prst="rect">
                <a:avLst/>
              </a:prstGeom>
              <a:noFill/>
              <a:ln w="9525">
                <a:noFill/>
                <a:miter lim="800000"/>
                <a:headEnd/>
                <a:tailEnd/>
              </a:ln>
            </p:spPr>
          </p:pic>
          <p:pic>
            <p:nvPicPr>
              <p:cNvPr id="42038" name="Picture 5" descr="C:\Program Files\Microsoft Resource DVD Artwork\DVD_ART\BoxShots_Logos\Microsoft Dynamics\Dynamics-Brand signature\MS Dynamics logo reverse v.png"/>
              <p:cNvPicPr>
                <a:picLocks noChangeAspect="1" noChangeArrowheads="1"/>
              </p:cNvPicPr>
              <p:nvPr/>
            </p:nvPicPr>
            <p:blipFill>
              <a:blip r:embed="rId19" cstate="print"/>
              <a:srcRect/>
              <a:stretch>
                <a:fillRect/>
              </a:stretch>
            </p:blipFill>
            <p:spPr bwMode="invGray">
              <a:xfrm>
                <a:off x="1363436" y="6172200"/>
                <a:ext cx="1019489" cy="365317"/>
              </a:xfrm>
              <a:prstGeom prst="rect">
                <a:avLst/>
              </a:prstGeom>
              <a:noFill/>
              <a:ln w="9525">
                <a:noFill/>
                <a:miter lim="800000"/>
                <a:headEnd/>
                <a:tailEnd/>
              </a:ln>
            </p:spPr>
          </p:pic>
        </p:grpSp>
        <p:pic>
          <p:nvPicPr>
            <p:cNvPr id="42016" name="Picture 2"/>
            <p:cNvPicPr>
              <a:picLocks noChangeAspect="1"/>
            </p:cNvPicPr>
            <p:nvPr/>
          </p:nvPicPr>
          <p:blipFill>
            <a:blip r:embed="rId20" cstate="print"/>
            <a:srcRect/>
            <a:stretch>
              <a:fillRect/>
            </a:stretch>
          </p:blipFill>
          <p:spPr bwMode="auto">
            <a:xfrm>
              <a:off x="5943600" y="6172200"/>
              <a:ext cx="685800" cy="281354"/>
            </a:xfrm>
            <a:prstGeom prst="rect">
              <a:avLst/>
            </a:prstGeom>
            <a:noFill/>
            <a:ln w="9525">
              <a:noFill/>
              <a:miter lim="800000"/>
              <a:headEnd/>
              <a:tailEnd/>
            </a:ln>
          </p:spPr>
        </p:pic>
      </p:grpSp>
      <p:sp>
        <p:nvSpPr>
          <p:cNvPr id="65" name="Title 64"/>
          <p:cNvSpPr>
            <a:spLocks noGrp="1"/>
          </p:cNvSpPr>
          <p:nvPr>
            <p:ph type="title"/>
          </p:nvPr>
        </p:nvSpPr>
        <p:spPr>
          <a:xfrm>
            <a:off x="387350" y="228600"/>
            <a:ext cx="8375650" cy="677863"/>
          </a:xfrm>
        </p:spPr>
        <p:txBody>
          <a:bodyPr/>
          <a:lstStyle/>
          <a:p>
            <a:r>
              <a:rPr smtClean="0">
                <a:ln>
                  <a:noFill/>
                </a:ln>
              </a:rPr>
              <a:t>Reporting Services as a Data Source</a:t>
            </a:r>
            <a:endParaRPr lang="en-GB" smtClean="0">
              <a:ln>
                <a:noFill/>
              </a:ln>
            </a:endParaRPr>
          </a:p>
        </p:txBody>
      </p:sp>
    </p:spTree>
    <p:extLst>
      <p:ext uri="{BB962C8B-B14F-4D97-AF65-F5344CB8AC3E}">
        <p14:creationId xmlns:p14="http://schemas.microsoft.com/office/powerpoint/2010/main" val="3913279087"/>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0013" y="3657600"/>
            <a:ext cx="6994525" cy="461963"/>
          </a:xfrm>
        </p:spPr>
        <p:txBody>
          <a:bodyPr rtlCol="0"/>
          <a:lstStyle/>
          <a:p>
            <a:pPr marL="514350" indent="-514350" defTabSz="914363" fontAlgn="auto">
              <a:spcAft>
                <a:spcPts val="0"/>
              </a:spcAft>
              <a:buFontTx/>
              <a:buAutoNum type="arabicPeriod"/>
              <a:defRPr/>
            </a:pPr>
            <a:r>
              <a:rPr lang="en-US" dirty="0" smtClean="0">
                <a:ea typeface="+mn-ea"/>
              </a:rPr>
              <a:t>Report as a Data Source for Analysis</a:t>
            </a:r>
          </a:p>
        </p:txBody>
      </p:sp>
      <p:sp>
        <p:nvSpPr>
          <p:cNvPr id="4" name="Text Placeholder 3"/>
          <p:cNvSpPr>
            <a:spLocks noGrp="1"/>
          </p:cNvSpPr>
          <p:nvPr>
            <p:ph type="body" sz="quarter" idx="10"/>
          </p:nvPr>
        </p:nvSpPr>
        <p:spPr/>
        <p:txBody>
          <a:bodyPr rtlCol="0"/>
          <a:lstStyle/>
          <a:p>
            <a:pPr defTabSz="914363" fontAlgn="auto">
              <a:spcAft>
                <a:spcPts val="0"/>
              </a:spcAft>
              <a:defRPr/>
            </a:pPr>
            <a:r>
              <a:t>demos</a:t>
            </a:r>
            <a:endParaRPr/>
          </a:p>
        </p:txBody>
      </p:sp>
    </p:spTree>
    <p:extLst>
      <p:ext uri="{BB962C8B-B14F-4D97-AF65-F5344CB8AC3E}">
        <p14:creationId xmlns:p14="http://schemas.microsoft.com/office/powerpoint/2010/main" val="121822570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27075" y="2862263"/>
            <a:ext cx="8215313" cy="736600"/>
          </a:xfrm>
          <a:prstGeom prst="rect">
            <a:avLst/>
          </a:prstGeom>
          <a:noFill/>
          <a:ln w="9525">
            <a:noFill/>
            <a:miter lim="800000"/>
            <a:headEnd/>
            <a:tailEnd/>
          </a:ln>
        </p:spPr>
        <p:txBody>
          <a:bodyPr lIns="0" tIns="0" rIns="0" bIns="0"/>
          <a:lstStyle/>
          <a:p>
            <a:pPr algn="ctr"/>
            <a:endParaRPr lang="en-US" sz="4600" b="1" dirty="0">
              <a:solidFill>
                <a:schemeClr val="tx2"/>
              </a:solidFill>
              <a:latin typeface="Verdana" pitchFamily="34" charset="0"/>
            </a:endParaRPr>
          </a:p>
        </p:txBody>
      </p:sp>
      <p:sp>
        <p:nvSpPr>
          <p:cNvPr id="8195" name="Title 2"/>
          <p:cNvSpPr>
            <a:spLocks noGrp="1"/>
          </p:cNvSpPr>
          <p:nvPr>
            <p:ph type="ctrTitle"/>
          </p:nvPr>
        </p:nvSpPr>
        <p:spPr>
          <a:xfrm>
            <a:off x="727075" y="2348880"/>
            <a:ext cx="7448872" cy="1523494"/>
          </a:xfrm>
        </p:spPr>
        <p:txBody>
          <a:bodyPr/>
          <a:lstStyle/>
          <a:p>
            <a:r>
              <a:rPr lang="en-IE" noProof="0" dirty="0" smtClean="0"/>
              <a:t>PowerPivot on SharePoint 2010</a:t>
            </a:r>
            <a:br>
              <a:rPr lang="en-IE" noProof="0" dirty="0" smtClean="0"/>
            </a:br>
            <a:r>
              <a:rPr lang="en-IE" sz="2800" dirty="0" smtClean="0">
                <a:solidFill>
                  <a:schemeClr val="tx2"/>
                </a:solidFill>
              </a:rPr>
              <a:t>Manageability</a:t>
            </a:r>
            <a:endParaRPr lang="en-IE" noProof="0" dirty="0" smtClean="0">
              <a:solidFill>
                <a:schemeClr val="tx2"/>
              </a:solidFill>
            </a:endParaRPr>
          </a:p>
        </p:txBody>
      </p:sp>
    </p:spTree>
    <p:extLst>
      <p:ext uri="{BB962C8B-B14F-4D97-AF65-F5344CB8AC3E}">
        <p14:creationId xmlns:p14="http://schemas.microsoft.com/office/powerpoint/2010/main" val="386546092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054" y="228600"/>
            <a:ext cx="8375946" cy="1059777"/>
          </a:xfrm>
        </p:spPr>
        <p:txBody>
          <a:bodyPr/>
          <a:lstStyle/>
          <a:p>
            <a:r>
              <a:rPr lang="en-GB" dirty="0" smtClean="0"/>
              <a:t>PowerPivot for SharePoint 2010</a:t>
            </a:r>
            <a:br>
              <a:rPr lang="en-GB" dirty="0" smtClean="0"/>
            </a:br>
            <a:r>
              <a:rPr lang="en-GB" sz="2800" dirty="0" smtClean="0">
                <a:solidFill>
                  <a:srgbClr val="4A93E4"/>
                </a:solidFill>
              </a:rPr>
              <a:t>Managed Self-Service Business Intelligence</a:t>
            </a:r>
            <a:endParaRPr lang="en-GB" dirty="0">
              <a:solidFill>
                <a:srgbClr val="4A93E4"/>
              </a:solidFill>
            </a:endParaRPr>
          </a:p>
        </p:txBody>
      </p:sp>
      <p:sp>
        <p:nvSpPr>
          <p:cNvPr id="3" name="Content Placeholder 2"/>
          <p:cNvSpPr>
            <a:spLocks noGrp="1"/>
          </p:cNvSpPr>
          <p:nvPr>
            <p:ph idx="1"/>
          </p:nvPr>
        </p:nvSpPr>
        <p:spPr>
          <a:xfrm>
            <a:off x="539750" y="2209800"/>
            <a:ext cx="8048625" cy="3916363"/>
          </a:xfrm>
        </p:spPr>
        <p:txBody>
          <a:bodyPr/>
          <a:lstStyle/>
          <a:p>
            <a:r>
              <a:rPr lang="en-GB" dirty="0" smtClean="0"/>
              <a:t>Collaborative, shared gallery of </a:t>
            </a:r>
            <a:r>
              <a:rPr lang="en-GB" dirty="0" err="1" smtClean="0"/>
              <a:t>PowerPivots</a:t>
            </a:r>
            <a:endParaRPr lang="en-GB" dirty="0" smtClean="0"/>
          </a:p>
          <a:p>
            <a:pPr lvl="1">
              <a:buNone/>
            </a:pPr>
            <a:endParaRPr lang="en-GB" dirty="0" smtClean="0"/>
          </a:p>
          <a:p>
            <a:r>
              <a:rPr lang="en-GB" dirty="0" smtClean="0"/>
              <a:t>IT Pro management</a:t>
            </a:r>
          </a:p>
          <a:p>
            <a:pPr lvl="1"/>
            <a:r>
              <a:rPr lang="en-GB" dirty="0" smtClean="0"/>
              <a:t>Lifecycle &amp; Workflow</a:t>
            </a:r>
          </a:p>
          <a:p>
            <a:pPr lvl="1"/>
            <a:r>
              <a:rPr lang="en-GB" dirty="0" smtClean="0"/>
              <a:t>Server Resource Management</a:t>
            </a:r>
          </a:p>
          <a:p>
            <a:pPr lvl="1"/>
            <a:endParaRPr lang="en-GB" dirty="0"/>
          </a:p>
        </p:txBody>
      </p:sp>
    </p:spTree>
    <p:extLst>
      <p:ext uri="{BB962C8B-B14F-4D97-AF65-F5344CB8AC3E}">
        <p14:creationId xmlns:p14="http://schemas.microsoft.com/office/powerpoint/2010/main" val="616129194"/>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bwMode="auto">
          <a:xfrm>
            <a:off x="4902200" y="2044700"/>
            <a:ext cx="68834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312" y="1453883"/>
            <a:ext cx="3958294" cy="3162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Title 33"/>
          <p:cNvSpPr>
            <a:spLocks noGrp="1"/>
          </p:cNvSpPr>
          <p:nvPr>
            <p:ph type="title"/>
          </p:nvPr>
        </p:nvSpPr>
        <p:spPr>
          <a:xfrm>
            <a:off x="387054" y="228600"/>
            <a:ext cx="8375946" cy="946926"/>
          </a:xfrm>
        </p:spPr>
        <p:txBody>
          <a:bodyPr/>
          <a:lstStyle/>
          <a:p>
            <a:r>
              <a:rPr lang="en-US" dirty="0" smtClean="0">
                <a:sym typeface="Wingdings" pitchFamily="2" charset="2"/>
              </a:rPr>
              <a:t>Share Insights </a:t>
            </a:r>
            <a:br>
              <a:rPr lang="en-US" dirty="0" smtClean="0">
                <a:sym typeface="Wingdings" pitchFamily="2" charset="2"/>
              </a:rPr>
            </a:br>
            <a:r>
              <a:rPr lang="en-US" sz="2000" dirty="0" smtClean="0">
                <a:solidFill>
                  <a:srgbClr val="4A93E4"/>
                </a:solidFill>
                <a:sym typeface="Wingdings" pitchFamily="2" charset="2"/>
              </a:rPr>
              <a:t>Common view of organizational performance</a:t>
            </a:r>
            <a:endParaRPr lang="en-US" dirty="0">
              <a:solidFill>
                <a:srgbClr val="4A93E4"/>
              </a:solidFill>
            </a:endParaRPr>
          </a:p>
        </p:txBody>
      </p:sp>
      <p:pic>
        <p:nvPicPr>
          <p:cNvPr id="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8695" y="1789882"/>
            <a:ext cx="1241137" cy="10396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6649" y="2594115"/>
            <a:ext cx="1253212" cy="18512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3" descr="C:\Users\pavc\Desktop\ShrPt10_h_rgb_r.png"/>
          <p:cNvPicPr>
            <a:picLocks noChangeAspect="1" noChangeArrowheads="1"/>
          </p:cNvPicPr>
          <p:nvPr/>
        </p:nvPicPr>
        <p:blipFill>
          <a:blip r:embed="rId6" cstate="screen"/>
          <a:srcRect/>
          <a:stretch>
            <a:fillRect/>
          </a:stretch>
        </p:blipFill>
        <p:spPr bwMode="auto">
          <a:xfrm>
            <a:off x="6019800" y="304800"/>
            <a:ext cx="2743200" cy="548512"/>
          </a:xfrm>
          <a:prstGeom prst="rect">
            <a:avLst/>
          </a:prstGeom>
          <a:noFill/>
        </p:spPr>
      </p:pic>
      <p:pic>
        <p:nvPicPr>
          <p:cNvPr id="40"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766125" y="2920308"/>
            <a:ext cx="4236362" cy="3251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Group 20"/>
          <p:cNvGrpSpPr/>
          <p:nvPr/>
        </p:nvGrpSpPr>
        <p:grpSpPr>
          <a:xfrm>
            <a:off x="-4241800" y="4851400"/>
            <a:ext cx="8851900" cy="647700"/>
            <a:chOff x="-4241800" y="4851400"/>
            <a:chExt cx="8851900" cy="647700"/>
          </a:xfrm>
        </p:grpSpPr>
        <p:sp>
          <p:nvSpPr>
            <p:cNvPr id="17" name="Rounded Rectangle 16"/>
            <p:cNvSpPr/>
            <p:nvPr/>
          </p:nvSpPr>
          <p:spPr bwMode="auto">
            <a:xfrm flipH="1">
              <a:off x="-4241800" y="4851400"/>
              <a:ext cx="88519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18" name="TextBox 17"/>
            <p:cNvSpPr txBox="1"/>
            <p:nvPr/>
          </p:nvSpPr>
          <p:spPr>
            <a:xfrm>
              <a:off x="393700" y="4902200"/>
              <a:ext cx="4038600" cy="539635"/>
            </a:xfrm>
            <a:prstGeom prst="rect">
              <a:avLst/>
            </a:prstGeom>
            <a:noFill/>
          </p:spPr>
          <p:txBody>
            <a:bodyPr wrap="square" rtlCol="0">
              <a:spAutoFit/>
            </a:bodyPr>
            <a:lstStyle/>
            <a:p>
              <a:pPr lvl="0" algn="r" defTabSz="-13873163" eaLnBrk="0" fontAlgn="base" hangingPunct="0">
                <a:lnSpc>
                  <a:spcPct val="90000"/>
                </a:lnSpc>
                <a:spcBef>
                  <a:spcPct val="30000"/>
                </a:spcBef>
                <a:spcAft>
                  <a:spcPct val="0"/>
                </a:spcAft>
                <a:buClr>
                  <a:srgbClr val="EEECE1"/>
                </a:buClr>
                <a:buSzPct val="85000"/>
                <a:defRPr/>
              </a:pP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Publish and share rich </a:t>
              </a:r>
              <a:b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b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workbooks to SharePoint</a:t>
              </a:r>
              <a:endParaRPr lang="en-US" sz="1600" dirty="0">
                <a:gradFill>
                  <a:gsLst>
                    <a:gs pos="0">
                      <a:prstClr val="white"/>
                    </a:gs>
                    <a:gs pos="100000">
                      <a:prstClr val="white"/>
                    </a:gs>
                  </a:gsLst>
                  <a:lin ang="2700000" scaled="1"/>
                </a:gradFill>
                <a:effectLst>
                  <a:outerShdw blurRad="50800" dist="38100" dir="2700000" algn="tl" rotWithShape="0">
                    <a:prstClr val="black">
                      <a:alpha val="40000"/>
                    </a:prstClr>
                  </a:outerShdw>
                </a:effectLst>
              </a:endParaRPr>
            </a:p>
          </p:txBody>
        </p:sp>
      </p:grpSp>
      <p:grpSp>
        <p:nvGrpSpPr>
          <p:cNvPr id="4" name="Group 23"/>
          <p:cNvGrpSpPr/>
          <p:nvPr/>
        </p:nvGrpSpPr>
        <p:grpSpPr>
          <a:xfrm>
            <a:off x="-4241800" y="2094947"/>
            <a:ext cx="13375861" cy="4115353"/>
            <a:chOff x="-4292600" y="2133047"/>
            <a:chExt cx="13375861" cy="4115353"/>
          </a:xfrm>
        </p:grpSpPr>
        <p:sp>
          <p:nvSpPr>
            <p:cNvPr id="19" name="Rounded Rectangle 18"/>
            <p:cNvSpPr/>
            <p:nvPr/>
          </p:nvSpPr>
          <p:spPr bwMode="auto">
            <a:xfrm flipH="1">
              <a:off x="-4292600" y="5600700"/>
              <a:ext cx="88519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20" name="TextBox 19"/>
            <p:cNvSpPr txBox="1"/>
            <p:nvPr/>
          </p:nvSpPr>
          <p:spPr>
            <a:xfrm>
              <a:off x="5070061" y="2133047"/>
              <a:ext cx="4013200" cy="535531"/>
            </a:xfrm>
            <a:prstGeom prst="rect">
              <a:avLst/>
            </a:prstGeom>
            <a:noFill/>
          </p:spPr>
          <p:txBody>
            <a:bodyPr wrap="square" rtlCol="0">
              <a:spAutoFit/>
            </a:bodyPr>
            <a:lstStyle/>
            <a:p>
              <a:pPr lvl="0" defTabSz="-13873163" eaLnBrk="0" fontAlgn="base" hangingPunct="0">
                <a:lnSpc>
                  <a:spcPct val="90000"/>
                </a:lnSpc>
                <a:spcBef>
                  <a:spcPct val="30000"/>
                </a:spcBef>
                <a:spcAft>
                  <a:spcPct val="0"/>
                </a:spcAft>
                <a:buClr>
                  <a:srgbClr val="EEECE1"/>
                </a:buClr>
                <a:buSzPct val="85000"/>
                <a:defRPr/>
              </a:pPr>
              <a:r>
                <a:rPr lang="en-US" sz="1600" dirty="0" err="1"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PowerPivot</a:t>
              </a: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 capabilities grant access to unlimited data secured in SharePoint</a:t>
              </a:r>
              <a:endParaRPr lang="en-US" sz="1600" dirty="0">
                <a:gradFill>
                  <a:gsLst>
                    <a:gs pos="0">
                      <a:prstClr val="white"/>
                    </a:gs>
                    <a:gs pos="100000">
                      <a:prstClr val="white"/>
                    </a:gs>
                  </a:gsLst>
                  <a:lin ang="2700000" scaled="1"/>
                </a:gradFill>
                <a:effectLst>
                  <a:outerShdw blurRad="50800" dist="38100" dir="2700000" algn="tl" rotWithShape="0">
                    <a:prstClr val="black">
                      <a:alpha val="40000"/>
                    </a:prstClr>
                  </a:outerShdw>
                </a:effectLst>
              </a:endParaRPr>
            </a:p>
          </p:txBody>
        </p:sp>
      </p:grpSp>
      <p:sp>
        <p:nvSpPr>
          <p:cNvPr id="26" name="Rounded Rectangle 25"/>
          <p:cNvSpPr/>
          <p:nvPr/>
        </p:nvSpPr>
        <p:spPr bwMode="auto">
          <a:xfrm>
            <a:off x="4902200" y="1346200"/>
            <a:ext cx="6883400" cy="6477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27" name="TextBox 26"/>
          <p:cNvSpPr txBox="1"/>
          <p:nvPr/>
        </p:nvSpPr>
        <p:spPr>
          <a:xfrm>
            <a:off x="5130800" y="1397000"/>
            <a:ext cx="3581400" cy="539635"/>
          </a:xfrm>
          <a:prstGeom prst="rect">
            <a:avLst/>
          </a:prstGeom>
          <a:noFill/>
        </p:spPr>
        <p:txBody>
          <a:bodyPr wrap="square" rtlCol="0">
            <a:spAutoFit/>
          </a:bodyPr>
          <a:lstStyle/>
          <a:p>
            <a:pPr lvl="0" defTabSz="-13873163" eaLnBrk="0" fontAlgn="base" hangingPunct="0">
              <a:lnSpc>
                <a:spcPct val="90000"/>
              </a:lnSpc>
              <a:spcBef>
                <a:spcPct val="30000"/>
              </a:spcBef>
              <a:spcAft>
                <a:spcPct val="0"/>
              </a:spcAft>
              <a:buClr>
                <a:srgbClr val="EEECE1"/>
              </a:buClr>
              <a:buSzPct val="85000"/>
              <a:defRPr/>
            </a:pP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Workbook data can be refreshed manually or automatically</a:t>
            </a:r>
            <a:endParaRPr lang="en-US" sz="1600" dirty="0">
              <a:gradFill>
                <a:gsLst>
                  <a:gs pos="0">
                    <a:prstClr val="white"/>
                  </a:gs>
                  <a:gs pos="100000">
                    <a:prstClr val="white"/>
                  </a:gs>
                </a:gsLst>
                <a:lin ang="2700000" scaled="1"/>
              </a:gradFill>
              <a:effectLst>
                <a:outerShdw blurRad="50800" dist="38100" dir="2700000" algn="tl" rotWithShape="0">
                  <a:prstClr val="black">
                    <a:alpha val="40000"/>
                  </a:prstClr>
                </a:outerShdw>
              </a:effectLst>
            </a:endParaRPr>
          </a:p>
        </p:txBody>
      </p:sp>
      <p:sp>
        <p:nvSpPr>
          <p:cNvPr id="29" name="TextBox 28"/>
          <p:cNvSpPr txBox="1"/>
          <p:nvPr/>
        </p:nvSpPr>
        <p:spPr>
          <a:xfrm>
            <a:off x="248478" y="5599596"/>
            <a:ext cx="4209774" cy="535531"/>
          </a:xfrm>
          <a:prstGeom prst="rect">
            <a:avLst/>
          </a:prstGeom>
          <a:noFill/>
        </p:spPr>
        <p:txBody>
          <a:bodyPr wrap="square" rtlCol="0">
            <a:spAutoFit/>
          </a:bodyPr>
          <a:lstStyle/>
          <a:p>
            <a:pPr lvl="0" algn="r" defTabSz="-13873163" eaLnBrk="0" fontAlgn="base" hangingPunct="0">
              <a:lnSpc>
                <a:spcPct val="90000"/>
              </a:lnSpc>
              <a:spcBef>
                <a:spcPct val="30000"/>
              </a:spcBef>
              <a:spcAft>
                <a:spcPct val="0"/>
              </a:spcAft>
              <a:buClr>
                <a:srgbClr val="EEECE1"/>
              </a:buClr>
              <a:buSzPct val="85000"/>
              <a:defRPr/>
            </a:pP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Same rich fidelity with web browser including Ribbon and Excel functions</a:t>
            </a:r>
            <a:endParaRPr lang="en-US" sz="1600" dirty="0">
              <a:gradFill>
                <a:gsLst>
                  <a:gs pos="0">
                    <a:prstClr val="white"/>
                  </a:gs>
                  <a:gs pos="100000">
                    <a:prstClr val="white"/>
                  </a:gs>
                </a:gsLst>
                <a:lin ang="2700000" scaled="1"/>
              </a:gra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4451797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514350" indent="-514350">
              <a:buAutoNum type="arabicPeriod"/>
            </a:pPr>
            <a:r>
              <a:rPr lang="en-US" dirty="0" smtClean="0"/>
              <a:t>PowerPivot for SharePoint: </a:t>
            </a:r>
            <a:r>
              <a:rPr lang="en-US" dirty="0" smtClean="0"/>
              <a:t>Uploading Documents to Server</a:t>
            </a:r>
          </a:p>
          <a:p>
            <a:pPr marL="514350" indent="-514350">
              <a:buAutoNum type="arabicPeriod"/>
            </a:pPr>
            <a:r>
              <a:rPr lang="en-US" dirty="0" smtClean="0"/>
              <a:t>Galleries</a:t>
            </a:r>
            <a:endParaRPr lang="en-US" dirty="0" smtClean="0"/>
          </a:p>
        </p:txBody>
      </p:sp>
      <p:sp>
        <p:nvSpPr>
          <p:cNvPr id="4" name="Text Placeholder 3"/>
          <p:cNvSpPr>
            <a:spLocks noGrp="1"/>
          </p:cNvSpPr>
          <p:nvPr>
            <p:ph type="body" sz="quarter" idx="10"/>
          </p:nvPr>
        </p:nvSpPr>
        <p:spPr/>
        <p:txBody>
          <a:bodyPr/>
          <a:lstStyle/>
          <a:p>
            <a:r>
              <a:rPr lang="en-US" dirty="0" smtClean="0"/>
              <a:t>demos</a:t>
            </a:r>
            <a:endParaRPr lang="en-US" dirty="0"/>
          </a:p>
        </p:txBody>
      </p:sp>
    </p:spTree>
    <p:extLst>
      <p:ext uri="{BB962C8B-B14F-4D97-AF65-F5344CB8AC3E}">
        <p14:creationId xmlns:p14="http://schemas.microsoft.com/office/powerpoint/2010/main" val="358112870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bwMode="auto">
          <a:xfrm>
            <a:off x="4682435" y="1466022"/>
            <a:ext cx="6883400" cy="6350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13" name="Rounded Rectangle 12"/>
          <p:cNvSpPr/>
          <p:nvPr/>
        </p:nvSpPr>
        <p:spPr bwMode="auto">
          <a:xfrm>
            <a:off x="4699000" y="2247900"/>
            <a:ext cx="6883400" cy="6350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bg1"/>
              </a:solidFill>
              <a:effectLst>
                <a:outerShdw blurRad="38100" dist="38100" dir="2700000" algn="tl">
                  <a:srgbClr val="000000">
                    <a:alpha val="43137"/>
                  </a:srgbClr>
                </a:outerShdw>
              </a:effectLst>
              <a:latin typeface="Segoe Semibold"/>
            </a:endParaRPr>
          </a:p>
        </p:txBody>
      </p:sp>
      <p:sp>
        <p:nvSpPr>
          <p:cNvPr id="2" name="Title 1"/>
          <p:cNvSpPr>
            <a:spLocks noGrp="1"/>
          </p:cNvSpPr>
          <p:nvPr>
            <p:ph type="title"/>
          </p:nvPr>
        </p:nvSpPr>
        <p:spPr/>
        <p:txBody>
          <a:bodyPr/>
          <a:lstStyle/>
          <a:p>
            <a:r>
              <a:rPr lang="en-US" dirty="0" smtClean="0"/>
              <a:t>Managing the BI Environment</a:t>
            </a:r>
            <a:endParaRPr lang="en-US" dirty="0"/>
          </a:p>
        </p:txBody>
      </p:sp>
      <p:pic>
        <p:nvPicPr>
          <p:cNvPr id="2050" name="Picture 1" descr="image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458" y="1513729"/>
            <a:ext cx="3991115" cy="3291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1" name="Picture 2" descr="image00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7402" y="3082480"/>
            <a:ext cx="3612921" cy="2981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0" name="Rounded Rectangle 9"/>
          <p:cNvSpPr/>
          <p:nvPr/>
        </p:nvSpPr>
        <p:spPr bwMode="auto">
          <a:xfrm flipH="1">
            <a:off x="-4425950" y="5041900"/>
            <a:ext cx="8851900" cy="1003300"/>
          </a:xfrm>
          <a:prstGeom prst="roundRect">
            <a:avLst>
              <a:gd name="adj" fmla="val 5032"/>
            </a:avLst>
          </a:prstGeom>
          <a:gradFill flip="none" rotWithShape="1">
            <a:gsLst>
              <a:gs pos="0">
                <a:schemeClr val="tx2">
                  <a:alpha val="75000"/>
                </a:schemeClr>
              </a:gs>
              <a:gs pos="41000">
                <a:schemeClr val="tx2">
                  <a:lumMod val="60000"/>
                  <a:lumOff val="40000"/>
                  <a:alpha val="25000"/>
                </a:schemeClr>
              </a:gs>
              <a:gs pos="64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11" name="TextBox 10"/>
          <p:cNvSpPr txBox="1"/>
          <p:nvPr/>
        </p:nvSpPr>
        <p:spPr>
          <a:xfrm>
            <a:off x="4858855" y="1522896"/>
            <a:ext cx="3581400" cy="535531"/>
          </a:xfrm>
          <a:prstGeom prst="rect">
            <a:avLst/>
          </a:prstGeom>
          <a:noFill/>
        </p:spPr>
        <p:txBody>
          <a:bodyPr wrap="square" rtlCol="0">
            <a:spAutoFit/>
          </a:bodyPr>
          <a:lstStyle/>
          <a:p>
            <a:pPr lvl="0" defTabSz="-13873163" eaLnBrk="0" fontAlgn="base" hangingPunct="0">
              <a:lnSpc>
                <a:spcPct val="90000"/>
              </a:lnSpc>
              <a:spcBef>
                <a:spcPct val="30000"/>
              </a:spcBef>
              <a:spcAft>
                <a:spcPct val="0"/>
              </a:spcAft>
              <a:buClr>
                <a:srgbClr val="1F497D"/>
              </a:buClr>
              <a:buSzPct val="85000"/>
              <a:defRPr/>
            </a:pPr>
            <a:r>
              <a:rPr lang="en-US" sz="1600" kern="0" dirty="0" smtClean="0">
                <a:solidFill>
                  <a:srgbClr val="FFFFFF"/>
                </a:solidFill>
                <a:cs typeface="Segoe Semibold" charset="0"/>
              </a:rPr>
              <a:t>User driven application administration and monitoring</a:t>
            </a:r>
          </a:p>
        </p:txBody>
      </p:sp>
      <p:sp>
        <p:nvSpPr>
          <p:cNvPr id="14" name="TextBox 13"/>
          <p:cNvSpPr txBox="1"/>
          <p:nvPr/>
        </p:nvSpPr>
        <p:spPr>
          <a:xfrm>
            <a:off x="495300" y="5156200"/>
            <a:ext cx="3581400" cy="761234"/>
          </a:xfrm>
          <a:prstGeom prst="rect">
            <a:avLst/>
          </a:prstGeom>
          <a:noFill/>
        </p:spPr>
        <p:txBody>
          <a:bodyPr wrap="square" rtlCol="0">
            <a:spAutoFit/>
          </a:bodyPr>
          <a:lstStyle/>
          <a:p>
            <a:pPr lvl="0" algn="r" defTabSz="-13873163" eaLnBrk="0" fontAlgn="base" hangingPunct="0">
              <a:lnSpc>
                <a:spcPct val="90000"/>
              </a:lnSpc>
              <a:spcBef>
                <a:spcPct val="30000"/>
              </a:spcBef>
              <a:spcAft>
                <a:spcPct val="0"/>
              </a:spcAft>
              <a:buClr>
                <a:srgbClr val="EEECE1"/>
              </a:buClr>
              <a:buSzPct val="85000"/>
              <a:defRPr/>
            </a:pP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Simplify management of BI content using IT Operations Dashboard </a:t>
            </a:r>
            <a:b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br>
            <a:r>
              <a:rPr lang="en-US" sz="1600" dirty="0" smtClean="0">
                <a:gradFill>
                  <a:gsLst>
                    <a:gs pos="0">
                      <a:prstClr val="white"/>
                    </a:gs>
                    <a:gs pos="100000">
                      <a:prstClr val="white"/>
                    </a:gs>
                  </a:gsLst>
                  <a:lin ang="2700000" scaled="1"/>
                </a:gradFill>
                <a:effectLst>
                  <a:outerShdw blurRad="50800" dist="38100" dir="2700000" algn="tl" rotWithShape="0">
                    <a:prstClr val="black">
                      <a:alpha val="40000"/>
                    </a:prstClr>
                  </a:outerShdw>
                </a:effectLst>
              </a:rPr>
              <a:t>for SharePoint</a:t>
            </a:r>
            <a:endParaRPr lang="en-US" sz="1600" dirty="0">
              <a:gradFill>
                <a:gsLst>
                  <a:gs pos="0">
                    <a:prstClr val="white"/>
                  </a:gs>
                  <a:gs pos="100000">
                    <a:prstClr val="white"/>
                  </a:gs>
                </a:gsLst>
                <a:lin ang="2700000" scaled="1"/>
              </a:gradFill>
              <a:effectLst>
                <a:outerShdw blurRad="50800" dist="38100" dir="2700000" algn="tl" rotWithShape="0">
                  <a:prstClr val="black">
                    <a:alpha val="40000"/>
                  </a:prstClr>
                </a:outerShdw>
              </a:effectLst>
            </a:endParaRPr>
          </a:p>
        </p:txBody>
      </p:sp>
      <p:sp>
        <p:nvSpPr>
          <p:cNvPr id="15" name="TextBox 14"/>
          <p:cNvSpPr txBox="1"/>
          <p:nvPr/>
        </p:nvSpPr>
        <p:spPr>
          <a:xfrm>
            <a:off x="4901926" y="2271636"/>
            <a:ext cx="3581400" cy="535531"/>
          </a:xfrm>
          <a:prstGeom prst="rect">
            <a:avLst/>
          </a:prstGeom>
          <a:noFill/>
        </p:spPr>
        <p:txBody>
          <a:bodyPr wrap="square" rtlCol="0">
            <a:spAutoFit/>
          </a:bodyPr>
          <a:lstStyle/>
          <a:p>
            <a:pPr lvl="0" defTabSz="-13873163" eaLnBrk="0" fontAlgn="base" hangingPunct="0">
              <a:lnSpc>
                <a:spcPct val="90000"/>
              </a:lnSpc>
              <a:spcBef>
                <a:spcPct val="30000"/>
              </a:spcBef>
              <a:spcAft>
                <a:spcPct val="0"/>
              </a:spcAft>
              <a:buClr>
                <a:srgbClr val="1F497D"/>
              </a:buClr>
              <a:buSzPct val="85000"/>
              <a:defRPr/>
            </a:pPr>
            <a:r>
              <a:rPr lang="en-US" sz="1600" kern="0" dirty="0" smtClean="0">
                <a:solidFill>
                  <a:srgbClr val="FFFFFF"/>
                </a:solidFill>
                <a:cs typeface="Segoe Semibold" charset="0"/>
              </a:rPr>
              <a:t>Manage and facilitate access to  secure organizational data</a:t>
            </a:r>
          </a:p>
        </p:txBody>
      </p:sp>
    </p:spTree>
    <p:extLst>
      <p:ext uri="{BB962C8B-B14F-4D97-AF65-F5344CB8AC3E}">
        <p14:creationId xmlns:p14="http://schemas.microsoft.com/office/powerpoint/2010/main" val="36103882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514350" indent="-514350">
              <a:buAutoNum type="arabicPeriod"/>
            </a:pPr>
            <a:r>
              <a:rPr lang="en-US" dirty="0" smtClean="0"/>
              <a:t>PowerPivot Management Dashboard</a:t>
            </a:r>
          </a:p>
          <a:p>
            <a:pPr marL="514350" indent="-514350">
              <a:buAutoNum type="arabicPeriod"/>
            </a:pPr>
            <a:r>
              <a:rPr lang="en-US" dirty="0" smtClean="0"/>
              <a:t>Anticipating a self-created BI that can become an </a:t>
            </a:r>
            <a:r>
              <a:rPr lang="en-US" dirty="0" err="1" smtClean="0"/>
              <a:t>organisational</a:t>
            </a:r>
            <a:r>
              <a:rPr lang="en-US" dirty="0" smtClean="0"/>
              <a:t> concern</a:t>
            </a:r>
            <a:endParaRPr lang="en-US" dirty="0" smtClean="0"/>
          </a:p>
        </p:txBody>
      </p:sp>
      <p:sp>
        <p:nvSpPr>
          <p:cNvPr id="4" name="Text Placeholder 3"/>
          <p:cNvSpPr>
            <a:spLocks noGrp="1"/>
          </p:cNvSpPr>
          <p:nvPr>
            <p:ph type="body" sz="quarter" idx="10"/>
          </p:nvPr>
        </p:nvSpPr>
        <p:spPr/>
        <p:txBody>
          <a:bodyPr/>
          <a:lstStyle/>
          <a:p>
            <a:r>
              <a:rPr lang="en-US" dirty="0" smtClean="0"/>
              <a:t>demos</a:t>
            </a:r>
            <a:endParaRPr lang="en-US" dirty="0"/>
          </a:p>
        </p:txBody>
      </p:sp>
    </p:spTree>
    <p:extLst>
      <p:ext uri="{BB962C8B-B14F-4D97-AF65-F5344CB8AC3E}">
        <p14:creationId xmlns:p14="http://schemas.microsoft.com/office/powerpoint/2010/main" val="260872037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ounded Rectangle 47"/>
          <p:cNvSpPr/>
          <p:nvPr/>
        </p:nvSpPr>
        <p:spPr bwMode="auto">
          <a:xfrm>
            <a:off x="327991" y="4703769"/>
            <a:ext cx="2922105" cy="1740102"/>
          </a:xfrm>
          <a:prstGeom prst="roundRect">
            <a:avLst/>
          </a:prstGeom>
          <a:solidFill>
            <a:schemeClr val="bg1"/>
          </a:solidFill>
          <a:ln>
            <a:solidFill>
              <a:schemeClr val="accent3"/>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tx1"/>
              </a:solidFill>
              <a:effectLst>
                <a:outerShdw blurRad="38100" dist="38100" dir="2700000" algn="tl">
                  <a:srgbClr val="000000">
                    <a:alpha val="43137"/>
                  </a:srgbClr>
                </a:outerShdw>
              </a:effectLst>
              <a:latin typeface="Segoe" pitchFamily="34" charset="0"/>
            </a:endParaRPr>
          </a:p>
        </p:txBody>
      </p:sp>
      <p:sp>
        <p:nvSpPr>
          <p:cNvPr id="46" name="Rounded Rectangle 45"/>
          <p:cNvSpPr/>
          <p:nvPr/>
        </p:nvSpPr>
        <p:spPr bwMode="auto">
          <a:xfrm>
            <a:off x="314740" y="1510748"/>
            <a:ext cx="2925417" cy="3074505"/>
          </a:xfrm>
          <a:prstGeom prst="roundRect">
            <a:avLst/>
          </a:prstGeom>
          <a:solidFill>
            <a:schemeClr val="bg1"/>
          </a:solidFill>
          <a:ln>
            <a:solidFill>
              <a:schemeClr val="accent6"/>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tx1"/>
              </a:solidFill>
              <a:effectLst>
                <a:outerShdw blurRad="38100" dist="38100" dir="2700000" algn="tl">
                  <a:srgbClr val="000000">
                    <a:alpha val="43137"/>
                  </a:srgbClr>
                </a:outerShdw>
              </a:effectLst>
              <a:latin typeface="Segoe" pitchFamily="34" charset="0"/>
            </a:endParaRPr>
          </a:p>
        </p:txBody>
      </p:sp>
      <p:sp>
        <p:nvSpPr>
          <p:cNvPr id="37" name="Rounded Rectangle 36"/>
          <p:cNvSpPr>
            <a:spLocks noChangeArrowheads="1"/>
          </p:cNvSpPr>
          <p:nvPr/>
        </p:nvSpPr>
        <p:spPr bwMode="auto">
          <a:xfrm>
            <a:off x="838200" y="3429000"/>
            <a:ext cx="1447800" cy="1066800"/>
          </a:xfrm>
          <a:prstGeom prst="roundRect">
            <a:avLst>
              <a:gd name="adj" fmla="val 16667"/>
            </a:avLst>
          </a:prstGeom>
          <a:gradFill rotWithShape="1">
            <a:gsLst>
              <a:gs pos="0">
                <a:srgbClr val="FFE0D2"/>
              </a:gs>
              <a:gs pos="35001">
                <a:srgbClr val="FFD6C5"/>
              </a:gs>
              <a:gs pos="100000">
                <a:srgbClr val="FFB294"/>
              </a:gs>
            </a:gsLst>
            <a:lin ang="5400000"/>
          </a:gradFill>
          <a:ln w="9525">
            <a:solidFill>
              <a:srgbClr val="DF8045"/>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sp>
        <p:nvSpPr>
          <p:cNvPr id="9" name="Rounded Rectangle 8"/>
          <p:cNvSpPr/>
          <p:nvPr/>
        </p:nvSpPr>
        <p:spPr bwMode="auto">
          <a:xfrm>
            <a:off x="3810000" y="1905000"/>
            <a:ext cx="4038600" cy="3962400"/>
          </a:xfrm>
          <a:prstGeom prst="roundRect">
            <a:avLst/>
          </a:prstGeom>
          <a:solidFill>
            <a:schemeClr val="bg1"/>
          </a:solidFill>
          <a:ln>
            <a:solidFill>
              <a:schemeClr val="accent1"/>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tx1"/>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title"/>
          </p:nvPr>
        </p:nvSpPr>
        <p:spPr>
          <a:xfrm>
            <a:off x="381000" y="230188"/>
            <a:ext cx="8382000" cy="387350"/>
          </a:xfrm>
        </p:spPr>
        <p:txBody>
          <a:bodyPr>
            <a:noAutofit/>
          </a:bodyPr>
          <a:lstStyle/>
          <a:p>
            <a:r>
              <a:rPr sz="3600" smtClean="0">
                <a:ln>
                  <a:noFill/>
                </a:ln>
              </a:rPr>
              <a:t>PowerPivot Infrastructure Overview</a:t>
            </a:r>
          </a:p>
        </p:txBody>
      </p:sp>
      <p:pic>
        <p:nvPicPr>
          <p:cNvPr id="48147" name="Picture 5"/>
          <p:cNvPicPr>
            <a:picLocks noChangeAspect="1" noChangeArrowheads="1"/>
          </p:cNvPicPr>
          <p:nvPr/>
        </p:nvPicPr>
        <p:blipFill>
          <a:blip r:embed="rId3" cstate="print"/>
          <a:srcRect/>
          <a:stretch>
            <a:fillRect/>
          </a:stretch>
        </p:blipFill>
        <p:spPr bwMode="auto">
          <a:xfrm>
            <a:off x="5791200" y="3333750"/>
            <a:ext cx="1738313" cy="1238250"/>
          </a:xfrm>
          <a:prstGeom prst="rect">
            <a:avLst/>
          </a:prstGeom>
          <a:noFill/>
          <a:ln w="9525">
            <a:noFill/>
            <a:miter lim="800000"/>
            <a:headEnd/>
            <a:tailEnd/>
          </a:ln>
        </p:spPr>
      </p:pic>
      <p:pic>
        <p:nvPicPr>
          <p:cNvPr id="48148" name="Picture 6"/>
          <p:cNvPicPr>
            <a:picLocks noChangeAspect="1" noChangeArrowheads="1"/>
          </p:cNvPicPr>
          <p:nvPr/>
        </p:nvPicPr>
        <p:blipFill>
          <a:blip r:embed="rId4" cstate="print"/>
          <a:srcRect/>
          <a:stretch>
            <a:fillRect/>
          </a:stretch>
        </p:blipFill>
        <p:spPr bwMode="auto">
          <a:xfrm>
            <a:off x="4267200" y="2571750"/>
            <a:ext cx="842963" cy="628650"/>
          </a:xfrm>
          <a:prstGeom prst="rect">
            <a:avLst/>
          </a:prstGeom>
          <a:noFill/>
          <a:ln w="9525">
            <a:noFill/>
            <a:miter lim="800000"/>
            <a:headEnd/>
            <a:tailEnd/>
          </a:ln>
        </p:spPr>
      </p:pic>
      <p:pic>
        <p:nvPicPr>
          <p:cNvPr id="48149" name="Picture 7"/>
          <p:cNvPicPr>
            <a:picLocks noChangeAspect="1" noChangeArrowheads="1"/>
          </p:cNvPicPr>
          <p:nvPr/>
        </p:nvPicPr>
        <p:blipFill>
          <a:blip r:embed="rId5" cstate="print"/>
          <a:srcRect/>
          <a:stretch>
            <a:fillRect/>
          </a:stretch>
        </p:blipFill>
        <p:spPr bwMode="auto">
          <a:xfrm>
            <a:off x="4419600" y="4714875"/>
            <a:ext cx="609600" cy="655638"/>
          </a:xfrm>
          <a:prstGeom prst="rect">
            <a:avLst/>
          </a:prstGeom>
          <a:noFill/>
          <a:ln w="9525">
            <a:noFill/>
            <a:miter lim="800000"/>
            <a:headEnd/>
            <a:tailEnd/>
          </a:ln>
        </p:spPr>
      </p:pic>
      <p:sp>
        <p:nvSpPr>
          <p:cNvPr id="48150" name="TextBox 9"/>
          <p:cNvSpPr txBox="1">
            <a:spLocks noChangeArrowheads="1"/>
          </p:cNvSpPr>
          <p:nvPr/>
        </p:nvSpPr>
        <p:spPr bwMode="auto">
          <a:xfrm>
            <a:off x="4267200" y="1905000"/>
            <a:ext cx="1412875" cy="307975"/>
          </a:xfrm>
          <a:prstGeom prst="rect">
            <a:avLst/>
          </a:prstGeom>
          <a:noFill/>
          <a:ln w="9525">
            <a:noFill/>
            <a:miter lim="800000"/>
            <a:headEnd/>
            <a:tailEnd/>
          </a:ln>
        </p:spPr>
        <p:txBody>
          <a:bodyPr wrap="none">
            <a:spAutoFit/>
          </a:bodyPr>
          <a:lstStyle/>
          <a:p>
            <a:r>
              <a:rPr lang="en-US" sz="1400" b="1">
                <a:latin typeface="Calibri" pitchFamily="34" charset="0"/>
                <a:cs typeface="Calibri" pitchFamily="34" charset="0"/>
              </a:rPr>
              <a:t>SharePoint Farm</a:t>
            </a:r>
          </a:p>
        </p:txBody>
      </p:sp>
      <p:cxnSp>
        <p:nvCxnSpPr>
          <p:cNvPr id="14" name="Straight Arrow Connector 13"/>
          <p:cNvCxnSpPr/>
          <p:nvPr/>
        </p:nvCxnSpPr>
        <p:spPr>
          <a:xfrm rot="5400000">
            <a:off x="4037807" y="3963194"/>
            <a:ext cx="1371600" cy="158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24400" y="3962400"/>
            <a:ext cx="9144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8153" name="TextBox 16"/>
          <p:cNvSpPr txBox="1">
            <a:spLocks noChangeArrowheads="1"/>
          </p:cNvSpPr>
          <p:nvPr/>
        </p:nvSpPr>
        <p:spPr bwMode="auto">
          <a:xfrm>
            <a:off x="5124450" y="2740025"/>
            <a:ext cx="5143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WFE</a:t>
            </a:r>
          </a:p>
        </p:txBody>
      </p:sp>
      <p:sp>
        <p:nvSpPr>
          <p:cNvPr id="48154" name="TextBox 17"/>
          <p:cNvSpPr txBox="1">
            <a:spLocks noChangeArrowheads="1"/>
          </p:cNvSpPr>
          <p:nvPr/>
        </p:nvSpPr>
        <p:spPr bwMode="auto">
          <a:xfrm>
            <a:off x="6184900" y="4495800"/>
            <a:ext cx="105410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App Servers</a:t>
            </a:r>
          </a:p>
        </p:txBody>
      </p:sp>
      <p:sp>
        <p:nvSpPr>
          <p:cNvPr id="48155" name="TextBox 18"/>
          <p:cNvSpPr txBox="1">
            <a:spLocks noChangeArrowheads="1"/>
          </p:cNvSpPr>
          <p:nvPr/>
        </p:nvSpPr>
        <p:spPr bwMode="auto">
          <a:xfrm>
            <a:off x="4953000" y="4953000"/>
            <a:ext cx="10731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Content dBs</a:t>
            </a:r>
          </a:p>
        </p:txBody>
      </p:sp>
      <p:graphicFrame>
        <p:nvGraphicFramePr>
          <p:cNvPr id="48130" name="Object 2"/>
          <p:cNvGraphicFramePr>
            <a:graphicFrameLocks noChangeAspect="1"/>
          </p:cNvGraphicFramePr>
          <p:nvPr/>
        </p:nvGraphicFramePr>
        <p:xfrm>
          <a:off x="3581400" y="2751138"/>
          <a:ext cx="457200" cy="677862"/>
        </p:xfrm>
        <a:graphic>
          <a:graphicData uri="http://schemas.openxmlformats.org/presentationml/2006/ole">
            <mc:AlternateContent xmlns:mc="http://schemas.openxmlformats.org/markup-compatibility/2006">
              <mc:Choice xmlns:v="urn:schemas-microsoft-com:vml" Requires="v">
                <p:oleObj spid="_x0000_s1050" name="Visio" r:id="rId6" imgW="469900" imgH="685800" progId="">
                  <p:embed/>
                </p:oleObj>
              </mc:Choice>
              <mc:Fallback>
                <p:oleObj name="Visio" r:id="rId6" imgW="469900" imgH="6858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2751138"/>
                        <a:ext cx="457200"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ounded Rectangle 22"/>
          <p:cNvSpPr>
            <a:spLocks noChangeArrowheads="1"/>
          </p:cNvSpPr>
          <p:nvPr/>
        </p:nvSpPr>
        <p:spPr bwMode="auto">
          <a:xfrm>
            <a:off x="914400" y="18288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48131" name="Object 3"/>
          <p:cNvGraphicFramePr>
            <a:graphicFrameLocks noChangeAspect="1"/>
          </p:cNvGraphicFramePr>
          <p:nvPr/>
        </p:nvGraphicFramePr>
        <p:xfrm>
          <a:off x="609600" y="1447800"/>
          <a:ext cx="609600" cy="995363"/>
        </p:xfrm>
        <a:graphic>
          <a:graphicData uri="http://schemas.openxmlformats.org/presentationml/2006/ole">
            <mc:AlternateContent xmlns:mc="http://schemas.openxmlformats.org/markup-compatibility/2006">
              <mc:Choice xmlns:v="urn:schemas-microsoft-com:vml" Requires="v">
                <p:oleObj spid="_x0000_s1051" name="Visio" r:id="rId8" imgW="571500" imgH="927100" progId="">
                  <p:embed/>
                </p:oleObj>
              </mc:Choice>
              <mc:Fallback>
                <p:oleObj name="Visio" r:id="rId8" imgW="571500" imgH="92710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 y="14478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57" name="TextBox 23"/>
          <p:cNvSpPr txBox="1">
            <a:spLocks noChangeArrowheads="1"/>
          </p:cNvSpPr>
          <p:nvPr/>
        </p:nvSpPr>
        <p:spPr bwMode="auto">
          <a:xfrm>
            <a:off x="1143000" y="1990725"/>
            <a:ext cx="917575" cy="523875"/>
          </a:xfrm>
          <a:prstGeom prst="rect">
            <a:avLst/>
          </a:prstGeom>
          <a:noFill/>
          <a:ln w="9525">
            <a:noFill/>
            <a:miter lim="800000"/>
            <a:headEnd/>
            <a:tailEnd/>
          </a:ln>
        </p:spPr>
        <p:txBody>
          <a:bodyPr wrap="none">
            <a:spAutoFit/>
          </a:bodyPr>
          <a:lstStyle/>
          <a:p>
            <a:r>
              <a:rPr lang="en-US" sz="1400" b="1">
                <a:solidFill>
                  <a:srgbClr val="000000"/>
                </a:solidFill>
                <a:latin typeface="Calibri" pitchFamily="34" charset="0"/>
                <a:cs typeface="Calibri" pitchFamily="34" charset="0"/>
              </a:rPr>
              <a:t>Excel</a:t>
            </a:r>
            <a:r>
              <a:rPr lang="en-US" sz="1400">
                <a:solidFill>
                  <a:srgbClr val="000000"/>
                </a:solidFill>
                <a:latin typeface="Calibri" pitchFamily="34" charset="0"/>
                <a:cs typeface="Calibri" pitchFamily="34" charset="0"/>
              </a:rPr>
              <a:t>, RB, </a:t>
            </a:r>
          </a:p>
          <a:p>
            <a:r>
              <a:rPr lang="en-US" sz="1400">
                <a:solidFill>
                  <a:srgbClr val="000000"/>
                </a:solidFill>
                <a:latin typeface="Calibri" pitchFamily="34" charset="0"/>
                <a:cs typeface="Calibri" pitchFamily="34" charset="0"/>
              </a:rPr>
              <a:t>PerfPoint</a:t>
            </a:r>
          </a:p>
        </p:txBody>
      </p:sp>
      <p:sp>
        <p:nvSpPr>
          <p:cNvPr id="48158" name="TextBox 24"/>
          <p:cNvSpPr txBox="1">
            <a:spLocks noChangeArrowheads="1"/>
          </p:cNvSpPr>
          <p:nvPr/>
        </p:nvSpPr>
        <p:spPr bwMode="auto">
          <a:xfrm>
            <a:off x="1066800" y="1524000"/>
            <a:ext cx="1025525"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Power User</a:t>
            </a:r>
          </a:p>
        </p:txBody>
      </p:sp>
      <p:cxnSp>
        <p:nvCxnSpPr>
          <p:cNvPr id="28" name="Straight Connector 27"/>
          <p:cNvCxnSpPr/>
          <p:nvPr/>
        </p:nvCxnSpPr>
        <p:spPr>
          <a:xfrm rot="5400000">
            <a:off x="5334000" y="1905000"/>
            <a:ext cx="2286000" cy="7620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a:spLocks noChangeArrowheads="1"/>
          </p:cNvSpPr>
          <p:nvPr/>
        </p:nvSpPr>
        <p:spPr bwMode="auto">
          <a:xfrm>
            <a:off x="6781800" y="1066800"/>
            <a:ext cx="2133600" cy="1676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effectLst>
                <a:outerShdw blurRad="38100" dist="38100" dir="2700000" algn="tl">
                  <a:srgbClr val="000000">
                    <a:alpha val="43137"/>
                  </a:srgbClr>
                </a:outerShdw>
              </a:effectLst>
              <a:latin typeface="Segoe" pitchFamily="34" charset="0"/>
              <a:ea typeface="+mn-ea"/>
            </a:endParaRPr>
          </a:p>
        </p:txBody>
      </p:sp>
      <p:cxnSp>
        <p:nvCxnSpPr>
          <p:cNvPr id="29" name="Straight Connector 28"/>
          <p:cNvCxnSpPr/>
          <p:nvPr/>
        </p:nvCxnSpPr>
        <p:spPr>
          <a:xfrm rot="10800000" flipV="1">
            <a:off x="6172200" y="2743200"/>
            <a:ext cx="2590800" cy="9906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48132" name="Object 4"/>
          <p:cNvGraphicFramePr>
            <a:graphicFrameLocks noChangeAspect="1"/>
          </p:cNvGraphicFramePr>
          <p:nvPr/>
        </p:nvGraphicFramePr>
        <p:xfrm>
          <a:off x="1287463" y="3910013"/>
          <a:ext cx="271462" cy="357187"/>
        </p:xfrm>
        <a:graphic>
          <a:graphicData uri="http://schemas.openxmlformats.org/presentationml/2006/ole">
            <mc:AlternateContent xmlns:mc="http://schemas.openxmlformats.org/markup-compatibility/2006">
              <mc:Choice xmlns:v="urn:schemas-microsoft-com:vml" Requires="v">
                <p:oleObj spid="_x0000_s1052" name="Visio" r:id="rId10" imgW="381000" imgH="495300" progId="">
                  <p:embed/>
                </p:oleObj>
              </mc:Choice>
              <mc:Fallback>
                <p:oleObj name="Visio" r:id="rId10" imgW="381000" imgH="49530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87463" y="39100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3" name="Object 5"/>
          <p:cNvGraphicFramePr>
            <a:graphicFrameLocks noChangeAspect="1"/>
          </p:cNvGraphicFramePr>
          <p:nvPr/>
        </p:nvGraphicFramePr>
        <p:xfrm>
          <a:off x="1439863" y="3757613"/>
          <a:ext cx="541337" cy="528637"/>
        </p:xfrm>
        <a:graphic>
          <a:graphicData uri="http://schemas.openxmlformats.org/presentationml/2006/ole">
            <mc:AlternateContent xmlns:mc="http://schemas.openxmlformats.org/markup-compatibility/2006">
              <mc:Choice xmlns:v="urn:schemas-microsoft-com:vml" Requires="v">
                <p:oleObj spid="_x0000_s1053" name="Visio" r:id="rId12" imgW="736600" imgH="723900" progId="">
                  <p:embed/>
                </p:oleObj>
              </mc:Choice>
              <mc:Fallback>
                <p:oleObj name="Visio" r:id="rId12" imgW="736600" imgH="723900" progId="">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39863" y="3757613"/>
                        <a:ext cx="541337"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4" name="Object 6"/>
          <p:cNvGraphicFramePr>
            <a:graphicFrameLocks noChangeAspect="1"/>
          </p:cNvGraphicFramePr>
          <p:nvPr/>
        </p:nvGraphicFramePr>
        <p:xfrm>
          <a:off x="1439863" y="3986213"/>
          <a:ext cx="271462" cy="357187"/>
        </p:xfrm>
        <a:graphic>
          <a:graphicData uri="http://schemas.openxmlformats.org/presentationml/2006/ole">
            <mc:AlternateContent xmlns:mc="http://schemas.openxmlformats.org/markup-compatibility/2006">
              <mc:Choice xmlns:v="urn:schemas-microsoft-com:vml" Requires="v">
                <p:oleObj spid="_x0000_s1054" name="Visio" r:id="rId14" imgW="381000" imgH="495300" progId="">
                  <p:embed/>
                </p:oleObj>
              </mc:Choice>
              <mc:Fallback>
                <p:oleObj name="Visio" r:id="rId14" imgW="381000" imgH="49530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39863" y="39862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62" name="TextBox 37"/>
          <p:cNvSpPr txBox="1">
            <a:spLocks noChangeArrowheads="1"/>
          </p:cNvSpPr>
          <p:nvPr/>
        </p:nvSpPr>
        <p:spPr bwMode="auto">
          <a:xfrm>
            <a:off x="990600" y="3502025"/>
            <a:ext cx="1131888" cy="307975"/>
          </a:xfrm>
          <a:prstGeom prst="rect">
            <a:avLst/>
          </a:prstGeom>
          <a:noFill/>
          <a:ln w="9525">
            <a:noFill/>
            <a:miter lim="800000"/>
            <a:headEnd/>
            <a:tailEnd/>
          </a:ln>
        </p:spPr>
        <p:txBody>
          <a:bodyPr wrap="none">
            <a:spAutoFit/>
          </a:bodyPr>
          <a:lstStyle/>
          <a:p>
            <a:r>
              <a:rPr lang="en-US" sz="1400">
                <a:solidFill>
                  <a:srgbClr val="000000"/>
                </a:solidFill>
                <a:latin typeface="Calibri" pitchFamily="34" charset="0"/>
                <a:cs typeface="Calibri" pitchFamily="34" charset="0"/>
              </a:rPr>
              <a:t>Data Sources</a:t>
            </a:r>
          </a:p>
        </p:txBody>
      </p:sp>
      <p:sp>
        <p:nvSpPr>
          <p:cNvPr id="39" name="Rectangle 38"/>
          <p:cNvSpPr>
            <a:spLocks noChangeArrowheads="1"/>
          </p:cNvSpPr>
          <p:nvPr/>
        </p:nvSpPr>
        <p:spPr bwMode="auto">
          <a:xfrm>
            <a:off x="7107238" y="1219200"/>
            <a:ext cx="1509712"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Excel Services</a:t>
            </a:r>
          </a:p>
        </p:txBody>
      </p:sp>
      <p:sp>
        <p:nvSpPr>
          <p:cNvPr id="40" name="Rectangle 39"/>
          <p:cNvSpPr>
            <a:spLocks noChangeArrowheads="1"/>
          </p:cNvSpPr>
          <p:nvPr/>
        </p:nvSpPr>
        <p:spPr bwMode="auto">
          <a:xfrm>
            <a:off x="7107238" y="1676400"/>
            <a:ext cx="1509712" cy="304800"/>
          </a:xfrm>
          <a:prstGeom prst="rect">
            <a:avLst/>
          </a:prstGeom>
          <a:gradFill rotWithShape="1">
            <a:gsLst>
              <a:gs pos="0">
                <a:srgbClr val="FFF5C7"/>
              </a:gs>
              <a:gs pos="35001">
                <a:srgbClr val="FFF1B9"/>
              </a:gs>
              <a:gs pos="100000">
                <a:srgbClr val="FFE282"/>
              </a:gs>
            </a:gsLst>
            <a:lin ang="5400000"/>
          </a:gradFill>
          <a:ln w="9525">
            <a:solidFill>
              <a:schemeClr val="accent1"/>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PowerPivot Mid-Tier</a:t>
            </a:r>
          </a:p>
        </p:txBody>
      </p:sp>
      <p:sp>
        <p:nvSpPr>
          <p:cNvPr id="41" name="Rectangle 40"/>
          <p:cNvSpPr>
            <a:spLocks noChangeArrowheads="1"/>
          </p:cNvSpPr>
          <p:nvPr/>
        </p:nvSpPr>
        <p:spPr bwMode="auto">
          <a:xfrm>
            <a:off x="7107238" y="2133600"/>
            <a:ext cx="1509712" cy="304800"/>
          </a:xfrm>
          <a:prstGeom prst="rect">
            <a:avLst/>
          </a:prstGeom>
          <a:gradFill rotWithShape="1">
            <a:gsLst>
              <a:gs pos="0">
                <a:srgbClr val="FFE0D2"/>
              </a:gs>
              <a:gs pos="35001">
                <a:srgbClr val="FFD6C5"/>
              </a:gs>
              <a:gs pos="100000">
                <a:srgbClr val="FFB294"/>
              </a:gs>
            </a:gsLst>
            <a:lin ang="5400000"/>
          </a:gradFill>
          <a:ln w="9525">
            <a:solidFill>
              <a:srgbClr val="DF8045"/>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AS Engine</a:t>
            </a:r>
          </a:p>
        </p:txBody>
      </p:sp>
      <p:sp>
        <p:nvSpPr>
          <p:cNvPr id="42" name="Rounded Rectangle 41"/>
          <p:cNvSpPr>
            <a:spLocks noChangeArrowheads="1"/>
          </p:cNvSpPr>
          <p:nvPr/>
        </p:nvSpPr>
        <p:spPr bwMode="auto">
          <a:xfrm>
            <a:off x="914400" y="51054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48135" name="Object 7"/>
          <p:cNvGraphicFramePr>
            <a:graphicFrameLocks noChangeAspect="1"/>
          </p:cNvGraphicFramePr>
          <p:nvPr/>
        </p:nvGraphicFramePr>
        <p:xfrm>
          <a:off x="609600" y="4724400"/>
          <a:ext cx="609600" cy="995363"/>
        </p:xfrm>
        <a:graphic>
          <a:graphicData uri="http://schemas.openxmlformats.org/presentationml/2006/ole">
            <mc:AlternateContent xmlns:mc="http://schemas.openxmlformats.org/markup-compatibility/2006">
              <mc:Choice xmlns:v="urn:schemas-microsoft-com:vml" Requires="v">
                <p:oleObj spid="_x0000_s1055" name="Visio" r:id="rId15" imgW="571500" imgH="927100" progId="">
                  <p:embed/>
                </p:oleObj>
              </mc:Choice>
              <mc:Fallback>
                <p:oleObj name="Visio" r:id="rId15" imgW="571500" imgH="92710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 y="47244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67" name="TextBox 43"/>
          <p:cNvSpPr txBox="1">
            <a:spLocks noChangeArrowheads="1"/>
          </p:cNvSpPr>
          <p:nvPr/>
        </p:nvSpPr>
        <p:spPr bwMode="auto">
          <a:xfrm>
            <a:off x="1219200" y="5407025"/>
            <a:ext cx="801688" cy="307975"/>
          </a:xfrm>
          <a:prstGeom prst="rect">
            <a:avLst/>
          </a:prstGeom>
          <a:noFill/>
          <a:ln w="9525">
            <a:noFill/>
            <a:miter lim="800000"/>
            <a:headEnd/>
            <a:tailEnd/>
          </a:ln>
        </p:spPr>
        <p:txBody>
          <a:bodyPr wrap="none">
            <a:spAutoFit/>
          </a:bodyPr>
          <a:lstStyle/>
          <a:p>
            <a:r>
              <a:rPr lang="en-US" sz="1400" b="1">
                <a:solidFill>
                  <a:srgbClr val="000000"/>
                </a:solidFill>
                <a:latin typeface="Calibri" pitchFamily="34" charset="0"/>
                <a:cs typeface="Calibri" pitchFamily="34" charset="0"/>
              </a:rPr>
              <a:t>Browser</a:t>
            </a:r>
            <a:endParaRPr lang="en-US" sz="1400">
              <a:solidFill>
                <a:srgbClr val="000000"/>
              </a:solidFill>
              <a:latin typeface="Calibri" pitchFamily="34" charset="0"/>
              <a:cs typeface="Calibri" pitchFamily="34" charset="0"/>
            </a:endParaRPr>
          </a:p>
        </p:txBody>
      </p:sp>
      <p:sp>
        <p:nvSpPr>
          <p:cNvPr id="48168" name="TextBox 44"/>
          <p:cNvSpPr txBox="1">
            <a:spLocks noChangeArrowheads="1"/>
          </p:cNvSpPr>
          <p:nvPr/>
        </p:nvSpPr>
        <p:spPr bwMode="auto">
          <a:xfrm>
            <a:off x="1066800" y="4800600"/>
            <a:ext cx="1220788"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Standard User</a:t>
            </a:r>
          </a:p>
        </p:txBody>
      </p:sp>
      <p:cxnSp>
        <p:nvCxnSpPr>
          <p:cNvPr id="47" name="Straight Arrow Connector 46"/>
          <p:cNvCxnSpPr>
            <a:stCxn id="23" idx="3"/>
          </p:cNvCxnSpPr>
          <p:nvPr/>
        </p:nvCxnSpPr>
        <p:spPr>
          <a:xfrm>
            <a:off x="2286000" y="2286000"/>
            <a:ext cx="1295400" cy="5334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cxnSp>
        <p:nvCxnSpPr>
          <p:cNvPr id="50" name="Straight Arrow Connector 49"/>
          <p:cNvCxnSpPr>
            <a:stCxn id="42" idx="3"/>
          </p:cNvCxnSpPr>
          <p:nvPr/>
        </p:nvCxnSpPr>
        <p:spPr>
          <a:xfrm flipV="1">
            <a:off x="2286000" y="3048000"/>
            <a:ext cx="1295400" cy="25146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cxnSp>
        <p:nvCxnSpPr>
          <p:cNvPr id="58" name="Straight Arrow Connector 57"/>
          <p:cNvCxnSpPr/>
          <p:nvPr/>
        </p:nvCxnSpPr>
        <p:spPr>
          <a:xfrm rot="5400000">
            <a:off x="1334294" y="3086894"/>
            <a:ext cx="685800" cy="1588"/>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36" name="Rectangle 35"/>
          <p:cNvSpPr>
            <a:spLocks noChangeArrowheads="1"/>
          </p:cNvSpPr>
          <p:nvPr/>
        </p:nvSpPr>
        <p:spPr bwMode="auto">
          <a:xfrm>
            <a:off x="414338" y="2524125"/>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050" dirty="0" err="1">
                <a:solidFill>
                  <a:schemeClr val="bg1"/>
                </a:solidFill>
                <a:latin typeface="Calibri" pitchFamily="34" charset="0"/>
                <a:ea typeface="+mn-ea"/>
                <a:cs typeface="Calibri" pitchFamily="34" charset="0"/>
              </a:rPr>
              <a:t>PowerPivot</a:t>
            </a:r>
            <a:r>
              <a:rPr lang="en-US" sz="1050" dirty="0">
                <a:solidFill>
                  <a:schemeClr val="bg1"/>
                </a:solidFill>
                <a:latin typeface="Calibri" pitchFamily="34" charset="0"/>
                <a:ea typeface="+mn-ea"/>
                <a:cs typeface="Calibri" pitchFamily="34" charset="0"/>
              </a:rPr>
              <a:t> Add-In</a:t>
            </a:r>
          </a:p>
        </p:txBody>
      </p:sp>
    </p:spTree>
    <p:extLst>
      <p:ext uri="{BB962C8B-B14F-4D97-AF65-F5344CB8AC3E}">
        <p14:creationId xmlns:p14="http://schemas.microsoft.com/office/powerpoint/2010/main" val="3479051696"/>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3810000" y="2209800"/>
            <a:ext cx="4038600" cy="3962400"/>
          </a:xfrm>
          <a:prstGeom prst="roundRect">
            <a:avLst/>
          </a:prstGeom>
          <a:solidFill>
            <a:schemeClr val="bg1"/>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title"/>
          </p:nvPr>
        </p:nvSpPr>
        <p:spPr/>
        <p:txBody>
          <a:bodyPr/>
          <a:lstStyle/>
          <a:p>
            <a:r>
              <a:rPr smtClean="0">
                <a:ln>
                  <a:noFill/>
                </a:ln>
              </a:rPr>
              <a:t>PowerPivot Infrastructure: Excel</a:t>
            </a:r>
          </a:p>
        </p:txBody>
      </p:sp>
      <p:pic>
        <p:nvPicPr>
          <p:cNvPr id="49164" name="Picture 5"/>
          <p:cNvPicPr>
            <a:picLocks noChangeAspect="1" noChangeArrowheads="1"/>
          </p:cNvPicPr>
          <p:nvPr/>
        </p:nvPicPr>
        <p:blipFill>
          <a:blip r:embed="rId3" cstate="print"/>
          <a:srcRect/>
          <a:stretch>
            <a:fillRect/>
          </a:stretch>
        </p:blipFill>
        <p:spPr bwMode="auto">
          <a:xfrm>
            <a:off x="5791200" y="3638550"/>
            <a:ext cx="1738313" cy="1238250"/>
          </a:xfrm>
          <a:prstGeom prst="rect">
            <a:avLst/>
          </a:prstGeom>
          <a:noFill/>
          <a:ln w="9525">
            <a:noFill/>
            <a:miter lim="800000"/>
            <a:headEnd/>
            <a:tailEnd/>
          </a:ln>
        </p:spPr>
      </p:pic>
      <p:pic>
        <p:nvPicPr>
          <p:cNvPr id="49165" name="Picture 6"/>
          <p:cNvPicPr>
            <a:picLocks noChangeAspect="1" noChangeArrowheads="1"/>
          </p:cNvPicPr>
          <p:nvPr/>
        </p:nvPicPr>
        <p:blipFill>
          <a:blip r:embed="rId4" cstate="print"/>
          <a:srcRect/>
          <a:stretch>
            <a:fillRect/>
          </a:stretch>
        </p:blipFill>
        <p:spPr bwMode="auto">
          <a:xfrm>
            <a:off x="4267200" y="2876550"/>
            <a:ext cx="842963" cy="628650"/>
          </a:xfrm>
          <a:prstGeom prst="rect">
            <a:avLst/>
          </a:prstGeom>
          <a:noFill/>
          <a:ln w="9525">
            <a:noFill/>
            <a:miter lim="800000"/>
            <a:headEnd/>
            <a:tailEnd/>
          </a:ln>
        </p:spPr>
      </p:pic>
      <p:pic>
        <p:nvPicPr>
          <p:cNvPr id="49166" name="Picture 7"/>
          <p:cNvPicPr>
            <a:picLocks noChangeAspect="1" noChangeArrowheads="1"/>
          </p:cNvPicPr>
          <p:nvPr/>
        </p:nvPicPr>
        <p:blipFill>
          <a:blip r:embed="rId5" cstate="print"/>
          <a:srcRect/>
          <a:stretch>
            <a:fillRect/>
          </a:stretch>
        </p:blipFill>
        <p:spPr bwMode="auto">
          <a:xfrm>
            <a:off x="4419600" y="5019675"/>
            <a:ext cx="609600" cy="655638"/>
          </a:xfrm>
          <a:prstGeom prst="rect">
            <a:avLst/>
          </a:prstGeom>
          <a:noFill/>
          <a:ln w="9525">
            <a:noFill/>
            <a:miter lim="800000"/>
            <a:headEnd/>
            <a:tailEnd/>
          </a:ln>
        </p:spPr>
      </p:pic>
      <p:sp>
        <p:nvSpPr>
          <p:cNvPr id="49167" name="TextBox 9"/>
          <p:cNvSpPr txBox="1">
            <a:spLocks noChangeArrowheads="1"/>
          </p:cNvSpPr>
          <p:nvPr/>
        </p:nvSpPr>
        <p:spPr bwMode="auto">
          <a:xfrm>
            <a:off x="4267200" y="2209800"/>
            <a:ext cx="1412875" cy="307975"/>
          </a:xfrm>
          <a:prstGeom prst="rect">
            <a:avLst/>
          </a:prstGeom>
          <a:noFill/>
          <a:ln w="9525">
            <a:noFill/>
            <a:miter lim="800000"/>
            <a:headEnd/>
            <a:tailEnd/>
          </a:ln>
        </p:spPr>
        <p:txBody>
          <a:bodyPr wrap="none">
            <a:spAutoFit/>
          </a:bodyPr>
          <a:lstStyle/>
          <a:p>
            <a:r>
              <a:rPr lang="en-US" sz="1400" b="1">
                <a:solidFill>
                  <a:schemeClr val="bg1"/>
                </a:solidFill>
                <a:latin typeface="Calibri" pitchFamily="34" charset="0"/>
                <a:cs typeface="Calibri" pitchFamily="34" charset="0"/>
              </a:rPr>
              <a:t>SharePoint Farm</a:t>
            </a:r>
          </a:p>
        </p:txBody>
      </p:sp>
      <p:cxnSp>
        <p:nvCxnSpPr>
          <p:cNvPr id="14" name="Straight Arrow Connector 13"/>
          <p:cNvCxnSpPr/>
          <p:nvPr/>
        </p:nvCxnSpPr>
        <p:spPr>
          <a:xfrm rot="5400000">
            <a:off x="4037807" y="4267994"/>
            <a:ext cx="1371600" cy="158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24400" y="4267200"/>
            <a:ext cx="9144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9170" name="TextBox 16"/>
          <p:cNvSpPr txBox="1">
            <a:spLocks noChangeArrowheads="1"/>
          </p:cNvSpPr>
          <p:nvPr/>
        </p:nvSpPr>
        <p:spPr bwMode="auto">
          <a:xfrm>
            <a:off x="5124450" y="3044825"/>
            <a:ext cx="514350"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WFE</a:t>
            </a:r>
          </a:p>
        </p:txBody>
      </p:sp>
      <p:sp>
        <p:nvSpPr>
          <p:cNvPr id="49171" name="TextBox 17"/>
          <p:cNvSpPr txBox="1">
            <a:spLocks noChangeArrowheads="1"/>
          </p:cNvSpPr>
          <p:nvPr/>
        </p:nvSpPr>
        <p:spPr bwMode="auto">
          <a:xfrm>
            <a:off x="6184900" y="4800600"/>
            <a:ext cx="1054100"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App Servers</a:t>
            </a:r>
          </a:p>
        </p:txBody>
      </p:sp>
      <p:sp>
        <p:nvSpPr>
          <p:cNvPr id="49172" name="TextBox 18"/>
          <p:cNvSpPr txBox="1">
            <a:spLocks noChangeArrowheads="1"/>
          </p:cNvSpPr>
          <p:nvPr/>
        </p:nvSpPr>
        <p:spPr bwMode="auto">
          <a:xfrm>
            <a:off x="4953000" y="5257800"/>
            <a:ext cx="1073150"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Content dBs</a:t>
            </a:r>
          </a:p>
        </p:txBody>
      </p:sp>
      <p:graphicFrame>
        <p:nvGraphicFramePr>
          <p:cNvPr id="49154" name="Object 2"/>
          <p:cNvGraphicFramePr>
            <a:graphicFrameLocks noChangeAspect="1"/>
          </p:cNvGraphicFramePr>
          <p:nvPr/>
        </p:nvGraphicFramePr>
        <p:xfrm>
          <a:off x="3581400" y="3055938"/>
          <a:ext cx="457200" cy="677862"/>
        </p:xfrm>
        <a:graphic>
          <a:graphicData uri="http://schemas.openxmlformats.org/presentationml/2006/ole">
            <mc:AlternateContent xmlns:mc="http://schemas.openxmlformats.org/markup-compatibility/2006">
              <mc:Choice xmlns:v="urn:schemas-microsoft-com:vml" Requires="v">
                <p:oleObj spid="_x0000_s2074" name="Visio" r:id="rId6" imgW="469900" imgH="685800" progId="">
                  <p:embed/>
                </p:oleObj>
              </mc:Choice>
              <mc:Fallback>
                <p:oleObj name="Visio" r:id="rId6" imgW="469900" imgH="6858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055938"/>
                        <a:ext cx="457200"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8" name="Straight Connector 27"/>
          <p:cNvCxnSpPr/>
          <p:nvPr/>
        </p:nvCxnSpPr>
        <p:spPr>
          <a:xfrm rot="5400000">
            <a:off x="5334000" y="2209800"/>
            <a:ext cx="2286000" cy="7620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a:spLocks noChangeArrowheads="1"/>
          </p:cNvSpPr>
          <p:nvPr/>
        </p:nvSpPr>
        <p:spPr bwMode="auto">
          <a:xfrm>
            <a:off x="6781800" y="1371600"/>
            <a:ext cx="2133600" cy="1676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cxnSp>
        <p:nvCxnSpPr>
          <p:cNvPr id="29" name="Straight Connector 28"/>
          <p:cNvCxnSpPr/>
          <p:nvPr/>
        </p:nvCxnSpPr>
        <p:spPr>
          <a:xfrm rot="10800000" flipV="1">
            <a:off x="6172200" y="3048000"/>
            <a:ext cx="2590800" cy="9906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38"/>
          <p:cNvSpPr>
            <a:spLocks noChangeArrowheads="1"/>
          </p:cNvSpPr>
          <p:nvPr/>
        </p:nvSpPr>
        <p:spPr bwMode="auto">
          <a:xfrm>
            <a:off x="7239000" y="1524000"/>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Excel Services</a:t>
            </a:r>
          </a:p>
        </p:txBody>
      </p:sp>
      <p:sp>
        <p:nvSpPr>
          <p:cNvPr id="40" name="Rectangle 39"/>
          <p:cNvSpPr>
            <a:spLocks noChangeArrowheads="1"/>
          </p:cNvSpPr>
          <p:nvPr/>
        </p:nvSpPr>
        <p:spPr bwMode="auto">
          <a:xfrm>
            <a:off x="7239000" y="1981200"/>
            <a:ext cx="1219200" cy="304800"/>
          </a:xfrm>
          <a:prstGeom prst="rect">
            <a:avLst/>
          </a:prstGeom>
          <a:gradFill rotWithShape="1">
            <a:gsLst>
              <a:gs pos="0">
                <a:srgbClr val="FFF5C7"/>
              </a:gs>
              <a:gs pos="35001">
                <a:srgbClr val="FFF1B9"/>
              </a:gs>
              <a:gs pos="100000">
                <a:srgbClr val="FFE282"/>
              </a:gs>
            </a:gsLst>
            <a:lin ang="5400000"/>
          </a:gradFill>
          <a:ln w="9525">
            <a:solidFill>
              <a:schemeClr val="accent1"/>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Gemini Mid-Tier</a:t>
            </a:r>
          </a:p>
        </p:txBody>
      </p:sp>
      <p:sp>
        <p:nvSpPr>
          <p:cNvPr id="41" name="Rectangle 40"/>
          <p:cNvSpPr>
            <a:spLocks noChangeArrowheads="1"/>
          </p:cNvSpPr>
          <p:nvPr/>
        </p:nvSpPr>
        <p:spPr bwMode="auto">
          <a:xfrm>
            <a:off x="7239000" y="2438400"/>
            <a:ext cx="1219200" cy="304800"/>
          </a:xfrm>
          <a:prstGeom prst="rect">
            <a:avLst/>
          </a:prstGeom>
          <a:gradFill rotWithShape="1">
            <a:gsLst>
              <a:gs pos="0">
                <a:srgbClr val="FFE0D2"/>
              </a:gs>
              <a:gs pos="35001">
                <a:srgbClr val="FFD6C5"/>
              </a:gs>
              <a:gs pos="100000">
                <a:srgbClr val="FFB294"/>
              </a:gs>
            </a:gsLst>
            <a:lin ang="5400000"/>
          </a:gradFill>
          <a:ln w="9525">
            <a:solidFill>
              <a:srgbClr val="DF8045"/>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chemeClr val="bg1"/>
                </a:solidFill>
                <a:latin typeface="Calibri" pitchFamily="34" charset="0"/>
                <a:ea typeface="+mn-ea"/>
                <a:cs typeface="Calibri" pitchFamily="34" charset="0"/>
              </a:rPr>
              <a:t>Gemini Engine</a:t>
            </a:r>
          </a:p>
        </p:txBody>
      </p:sp>
      <p:sp>
        <p:nvSpPr>
          <p:cNvPr id="42" name="Rounded Rectangle 41"/>
          <p:cNvSpPr>
            <a:spLocks noChangeArrowheads="1"/>
          </p:cNvSpPr>
          <p:nvPr/>
        </p:nvSpPr>
        <p:spPr bwMode="auto">
          <a:xfrm>
            <a:off x="914400" y="54102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49155" name="Object 3"/>
          <p:cNvGraphicFramePr>
            <a:graphicFrameLocks noChangeAspect="1"/>
          </p:cNvGraphicFramePr>
          <p:nvPr/>
        </p:nvGraphicFramePr>
        <p:xfrm>
          <a:off x="609600" y="5029200"/>
          <a:ext cx="609600" cy="995363"/>
        </p:xfrm>
        <a:graphic>
          <a:graphicData uri="http://schemas.openxmlformats.org/presentationml/2006/ole">
            <mc:AlternateContent xmlns:mc="http://schemas.openxmlformats.org/markup-compatibility/2006">
              <mc:Choice xmlns:v="urn:schemas-microsoft-com:vml" Requires="v">
                <p:oleObj spid="_x0000_s2075" name="Visio" r:id="rId8" imgW="571500" imgH="927100" progId="">
                  <p:embed/>
                </p:oleObj>
              </mc:Choice>
              <mc:Fallback>
                <p:oleObj name="Visio" r:id="rId8" imgW="571500" imgH="92710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 y="50292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80" name="TextBox 43"/>
          <p:cNvSpPr txBox="1">
            <a:spLocks noChangeArrowheads="1"/>
          </p:cNvSpPr>
          <p:nvPr/>
        </p:nvSpPr>
        <p:spPr bwMode="auto">
          <a:xfrm>
            <a:off x="1219200" y="5711825"/>
            <a:ext cx="801688" cy="307975"/>
          </a:xfrm>
          <a:prstGeom prst="rect">
            <a:avLst/>
          </a:prstGeom>
          <a:noFill/>
          <a:ln w="9525">
            <a:noFill/>
            <a:miter lim="800000"/>
            <a:headEnd/>
            <a:tailEnd/>
          </a:ln>
        </p:spPr>
        <p:txBody>
          <a:bodyPr wrap="none">
            <a:spAutoFit/>
          </a:bodyPr>
          <a:lstStyle/>
          <a:p>
            <a:r>
              <a:rPr lang="en-US" sz="1400" b="1">
                <a:solidFill>
                  <a:schemeClr val="bg1"/>
                </a:solidFill>
                <a:latin typeface="Calibri" pitchFamily="34" charset="0"/>
                <a:cs typeface="Calibri" pitchFamily="34" charset="0"/>
              </a:rPr>
              <a:t>Browser</a:t>
            </a:r>
            <a:endParaRPr lang="en-US" sz="1400">
              <a:solidFill>
                <a:schemeClr val="bg1"/>
              </a:solidFill>
              <a:latin typeface="Calibri" pitchFamily="34" charset="0"/>
              <a:cs typeface="Calibri" pitchFamily="34" charset="0"/>
            </a:endParaRPr>
          </a:p>
        </p:txBody>
      </p:sp>
      <p:sp>
        <p:nvSpPr>
          <p:cNvPr id="49181" name="TextBox 44"/>
          <p:cNvSpPr txBox="1">
            <a:spLocks noChangeArrowheads="1"/>
          </p:cNvSpPr>
          <p:nvPr/>
        </p:nvSpPr>
        <p:spPr bwMode="auto">
          <a:xfrm>
            <a:off x="1066800" y="5105400"/>
            <a:ext cx="1220788"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Standard User</a:t>
            </a:r>
          </a:p>
        </p:txBody>
      </p:sp>
      <p:cxnSp>
        <p:nvCxnSpPr>
          <p:cNvPr id="47" name="Straight Arrow Connector 46"/>
          <p:cNvCxnSpPr>
            <a:stCxn id="23" idx="3"/>
          </p:cNvCxnSpPr>
          <p:nvPr/>
        </p:nvCxnSpPr>
        <p:spPr>
          <a:xfrm>
            <a:off x="2286000" y="2590800"/>
            <a:ext cx="1295400" cy="5334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cxnSp>
        <p:nvCxnSpPr>
          <p:cNvPr id="50" name="Straight Arrow Connector 49"/>
          <p:cNvCxnSpPr>
            <a:stCxn id="42" idx="3"/>
          </p:cNvCxnSpPr>
          <p:nvPr/>
        </p:nvCxnSpPr>
        <p:spPr>
          <a:xfrm flipV="1">
            <a:off x="2286000" y="3352800"/>
            <a:ext cx="1295400" cy="25146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46" name="Rectangle 45"/>
          <p:cNvSpPr/>
          <p:nvPr/>
        </p:nvSpPr>
        <p:spPr bwMode="auto">
          <a:xfrm>
            <a:off x="152400" y="1371600"/>
            <a:ext cx="8991600" cy="5486400"/>
          </a:xfrm>
          <a:prstGeom prst="rect">
            <a:avLst/>
          </a:prstGeom>
          <a:solidFill>
            <a:schemeClr val="lt1">
              <a:alpha val="80000"/>
            </a:schemeClr>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sp>
        <p:nvSpPr>
          <p:cNvPr id="37" name="Rounded Rectangle 36"/>
          <p:cNvSpPr>
            <a:spLocks noChangeArrowheads="1"/>
          </p:cNvSpPr>
          <p:nvPr/>
        </p:nvSpPr>
        <p:spPr bwMode="auto">
          <a:xfrm>
            <a:off x="838200" y="3733800"/>
            <a:ext cx="1447800" cy="1066800"/>
          </a:xfrm>
          <a:prstGeom prst="roundRect">
            <a:avLst>
              <a:gd name="adj" fmla="val 16667"/>
            </a:avLst>
          </a:prstGeom>
          <a:gradFill rotWithShape="1">
            <a:gsLst>
              <a:gs pos="0">
                <a:srgbClr val="FFE0D2"/>
              </a:gs>
              <a:gs pos="35001">
                <a:srgbClr val="FFD6C5"/>
              </a:gs>
              <a:gs pos="100000">
                <a:srgbClr val="FFB294"/>
              </a:gs>
            </a:gsLst>
            <a:lin ang="5400000"/>
          </a:gradFill>
          <a:ln w="9525">
            <a:solidFill>
              <a:srgbClr val="DF8045"/>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sp>
        <p:nvSpPr>
          <p:cNvPr id="23" name="Rounded Rectangle 22"/>
          <p:cNvSpPr>
            <a:spLocks noChangeArrowheads="1"/>
          </p:cNvSpPr>
          <p:nvPr/>
        </p:nvSpPr>
        <p:spPr bwMode="auto">
          <a:xfrm>
            <a:off x="914400" y="21336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49156" name="Object 4"/>
          <p:cNvGraphicFramePr>
            <a:graphicFrameLocks noChangeAspect="1"/>
          </p:cNvGraphicFramePr>
          <p:nvPr/>
        </p:nvGraphicFramePr>
        <p:xfrm>
          <a:off x="609600" y="1752600"/>
          <a:ext cx="609600" cy="995363"/>
        </p:xfrm>
        <a:graphic>
          <a:graphicData uri="http://schemas.openxmlformats.org/presentationml/2006/ole">
            <mc:AlternateContent xmlns:mc="http://schemas.openxmlformats.org/markup-compatibility/2006">
              <mc:Choice xmlns:v="urn:schemas-microsoft-com:vml" Requires="v">
                <p:oleObj spid="_x0000_s2076" name="Visio" r:id="rId10" imgW="571500" imgH="927100" progId="">
                  <p:embed/>
                </p:oleObj>
              </mc:Choice>
              <mc:Fallback>
                <p:oleObj name="Visio" r:id="rId10" imgW="571500" imgH="92710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 y="17526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87" name="TextBox 23"/>
          <p:cNvSpPr txBox="1">
            <a:spLocks noChangeArrowheads="1"/>
          </p:cNvSpPr>
          <p:nvPr/>
        </p:nvSpPr>
        <p:spPr bwMode="auto">
          <a:xfrm>
            <a:off x="1143000" y="2295525"/>
            <a:ext cx="917575" cy="523875"/>
          </a:xfrm>
          <a:prstGeom prst="rect">
            <a:avLst/>
          </a:prstGeom>
          <a:noFill/>
          <a:ln w="9525">
            <a:noFill/>
            <a:miter lim="800000"/>
            <a:headEnd/>
            <a:tailEnd/>
          </a:ln>
        </p:spPr>
        <p:txBody>
          <a:bodyPr wrap="none">
            <a:spAutoFit/>
          </a:bodyPr>
          <a:lstStyle/>
          <a:p>
            <a:r>
              <a:rPr lang="en-US" sz="1400" b="1">
                <a:solidFill>
                  <a:schemeClr val="bg1"/>
                </a:solidFill>
                <a:latin typeface="Calibri" pitchFamily="34" charset="0"/>
                <a:cs typeface="Calibri" pitchFamily="34" charset="0"/>
              </a:rPr>
              <a:t>Excel</a:t>
            </a:r>
            <a:r>
              <a:rPr lang="en-US" sz="1400">
                <a:solidFill>
                  <a:schemeClr val="bg1"/>
                </a:solidFill>
                <a:latin typeface="Calibri" pitchFamily="34" charset="0"/>
                <a:cs typeface="Calibri" pitchFamily="34" charset="0"/>
              </a:rPr>
              <a:t>, RB, </a:t>
            </a:r>
          </a:p>
          <a:p>
            <a:r>
              <a:rPr lang="en-US" sz="1400">
                <a:solidFill>
                  <a:schemeClr val="bg1"/>
                </a:solidFill>
                <a:latin typeface="Calibri" pitchFamily="34" charset="0"/>
                <a:cs typeface="Calibri" pitchFamily="34" charset="0"/>
              </a:rPr>
              <a:t>PerfPoint</a:t>
            </a:r>
          </a:p>
        </p:txBody>
      </p:sp>
      <p:sp>
        <p:nvSpPr>
          <p:cNvPr id="49188" name="TextBox 24"/>
          <p:cNvSpPr txBox="1">
            <a:spLocks noChangeArrowheads="1"/>
          </p:cNvSpPr>
          <p:nvPr/>
        </p:nvSpPr>
        <p:spPr bwMode="auto">
          <a:xfrm>
            <a:off x="1066800" y="1828800"/>
            <a:ext cx="1025525"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Power User</a:t>
            </a:r>
          </a:p>
        </p:txBody>
      </p:sp>
      <p:graphicFrame>
        <p:nvGraphicFramePr>
          <p:cNvPr id="49157" name="Object 5"/>
          <p:cNvGraphicFramePr>
            <a:graphicFrameLocks noChangeAspect="1"/>
          </p:cNvGraphicFramePr>
          <p:nvPr/>
        </p:nvGraphicFramePr>
        <p:xfrm>
          <a:off x="1287463" y="4214813"/>
          <a:ext cx="271462" cy="357187"/>
        </p:xfrm>
        <a:graphic>
          <a:graphicData uri="http://schemas.openxmlformats.org/presentationml/2006/ole">
            <mc:AlternateContent xmlns:mc="http://schemas.openxmlformats.org/markup-compatibility/2006">
              <mc:Choice xmlns:v="urn:schemas-microsoft-com:vml" Requires="v">
                <p:oleObj spid="_x0000_s2077" name="Visio" r:id="rId11" imgW="381000" imgH="495300" progId="">
                  <p:embed/>
                </p:oleObj>
              </mc:Choice>
              <mc:Fallback>
                <p:oleObj name="Visio" r:id="rId11" imgW="381000" imgH="49530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87463" y="42148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8" name="Object 6"/>
          <p:cNvGraphicFramePr>
            <a:graphicFrameLocks noChangeAspect="1"/>
          </p:cNvGraphicFramePr>
          <p:nvPr/>
        </p:nvGraphicFramePr>
        <p:xfrm>
          <a:off x="1439863" y="4062413"/>
          <a:ext cx="541337" cy="528637"/>
        </p:xfrm>
        <a:graphic>
          <a:graphicData uri="http://schemas.openxmlformats.org/presentationml/2006/ole">
            <mc:AlternateContent xmlns:mc="http://schemas.openxmlformats.org/markup-compatibility/2006">
              <mc:Choice xmlns:v="urn:schemas-microsoft-com:vml" Requires="v">
                <p:oleObj spid="_x0000_s2078" name="Visio" r:id="rId13" imgW="736600" imgH="723900" progId="">
                  <p:embed/>
                </p:oleObj>
              </mc:Choice>
              <mc:Fallback>
                <p:oleObj name="Visio" r:id="rId13" imgW="736600" imgH="723900"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39863" y="4062413"/>
                        <a:ext cx="541337"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9" name="Object 7"/>
          <p:cNvGraphicFramePr>
            <a:graphicFrameLocks noChangeAspect="1"/>
          </p:cNvGraphicFramePr>
          <p:nvPr/>
        </p:nvGraphicFramePr>
        <p:xfrm>
          <a:off x="1439863" y="4291013"/>
          <a:ext cx="271462" cy="357187"/>
        </p:xfrm>
        <a:graphic>
          <a:graphicData uri="http://schemas.openxmlformats.org/presentationml/2006/ole">
            <mc:AlternateContent xmlns:mc="http://schemas.openxmlformats.org/markup-compatibility/2006">
              <mc:Choice xmlns:v="urn:schemas-microsoft-com:vml" Requires="v">
                <p:oleObj spid="_x0000_s2079" name="Visio" r:id="rId15" imgW="381000" imgH="495300" progId="">
                  <p:embed/>
                </p:oleObj>
              </mc:Choice>
              <mc:Fallback>
                <p:oleObj name="Visio" r:id="rId15" imgW="381000" imgH="49530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39863" y="42910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89" name="TextBox 37"/>
          <p:cNvSpPr txBox="1">
            <a:spLocks noChangeArrowheads="1"/>
          </p:cNvSpPr>
          <p:nvPr/>
        </p:nvSpPr>
        <p:spPr bwMode="auto">
          <a:xfrm>
            <a:off x="990600" y="3806825"/>
            <a:ext cx="1131888"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cs typeface="Calibri" pitchFamily="34" charset="0"/>
              </a:rPr>
              <a:t>Data Sources</a:t>
            </a:r>
          </a:p>
        </p:txBody>
      </p:sp>
      <p:cxnSp>
        <p:nvCxnSpPr>
          <p:cNvPr id="58" name="Straight Arrow Connector 57"/>
          <p:cNvCxnSpPr/>
          <p:nvPr/>
        </p:nvCxnSpPr>
        <p:spPr>
          <a:xfrm rot="5400000">
            <a:off x="1334294" y="3391694"/>
            <a:ext cx="685800" cy="1588"/>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49" name="Rounded Rectangle 48"/>
          <p:cNvSpPr/>
          <p:nvPr/>
        </p:nvSpPr>
        <p:spPr bwMode="auto">
          <a:xfrm>
            <a:off x="2971800" y="1981200"/>
            <a:ext cx="4953000" cy="4343400"/>
          </a:xfrm>
          <a:prstGeom prst="round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91436" tIns="45718" rIns="91436" bIns="45718" anchor="ctr"/>
          <a:lstStyle/>
          <a:p>
            <a:pPr defTabSz="912813">
              <a:buFont typeface="Arial" pitchFamily="34" charset="0"/>
              <a:buChar char="•"/>
            </a:pPr>
            <a:r>
              <a:rPr lang="en-US">
                <a:solidFill>
                  <a:schemeClr val="bg1"/>
                </a:solidFill>
                <a:latin typeface="Segoe" charset="0"/>
                <a:ea typeface="ＭＳ Ｐゴシック" pitchFamily="34" charset="-128"/>
              </a:rPr>
              <a:t> Use of IMBI Engine: In-Memory Column-Based store</a:t>
            </a:r>
          </a:p>
          <a:p>
            <a:pPr defTabSz="912813"/>
            <a:endParaRPr lang="en-US" sz="800">
              <a:solidFill>
                <a:schemeClr val="bg1"/>
              </a:solidFill>
              <a:latin typeface="Segoe" charset="0"/>
              <a:ea typeface="ＭＳ Ｐゴシック" pitchFamily="34" charset="-128"/>
            </a:endParaRPr>
          </a:p>
          <a:p>
            <a:pPr defTabSz="912813">
              <a:buFont typeface="Arial" pitchFamily="34" charset="0"/>
              <a:buChar char="•"/>
            </a:pPr>
            <a:r>
              <a:rPr lang="en-US">
                <a:solidFill>
                  <a:schemeClr val="bg1"/>
                </a:solidFill>
                <a:latin typeface="Segoe" charset="0"/>
                <a:ea typeface="ＭＳ Ｐゴシック" pitchFamily="34" charset="-128"/>
              </a:rPr>
              <a:t> Once data is imported, all calculations are performed on client</a:t>
            </a:r>
          </a:p>
          <a:p>
            <a:pPr defTabSz="912813"/>
            <a:endParaRPr lang="en-US" sz="800">
              <a:solidFill>
                <a:schemeClr val="bg1"/>
              </a:solidFill>
              <a:latin typeface="Segoe" charset="0"/>
              <a:ea typeface="ＭＳ Ｐゴシック" pitchFamily="34" charset="-128"/>
            </a:endParaRPr>
          </a:p>
          <a:p>
            <a:pPr defTabSz="912813">
              <a:buFont typeface="Arial" pitchFamily="34" charset="0"/>
              <a:buChar char="•"/>
            </a:pPr>
            <a:r>
              <a:rPr lang="en-US">
                <a:solidFill>
                  <a:schemeClr val="bg1"/>
                </a:solidFill>
                <a:latin typeface="Segoe" charset="0"/>
                <a:ea typeface="ＭＳ Ｐゴシック" pitchFamily="34" charset="-128"/>
              </a:rPr>
              <a:t> Excel now has it’s own local SSAS engine</a:t>
            </a:r>
          </a:p>
          <a:p>
            <a:pPr defTabSz="912813"/>
            <a:endParaRPr lang="en-US" sz="800">
              <a:solidFill>
                <a:schemeClr val="bg1"/>
              </a:solidFill>
              <a:latin typeface="Segoe" charset="0"/>
              <a:ea typeface="ＭＳ Ｐゴシック" pitchFamily="34" charset="-128"/>
            </a:endParaRPr>
          </a:p>
          <a:p>
            <a:pPr defTabSz="912813">
              <a:buFont typeface="Arial" pitchFamily="34" charset="0"/>
              <a:buChar char="•"/>
            </a:pPr>
            <a:r>
              <a:rPr lang="en-US">
                <a:solidFill>
                  <a:schemeClr val="bg1"/>
                </a:solidFill>
                <a:latin typeface="Segoe" charset="0"/>
                <a:ea typeface="ＭＳ Ｐゴシック" pitchFamily="34" charset="-128"/>
              </a:rPr>
              <a:t> Added Excel power functions for Gemini called DAX (Data Analysis eXpressions)</a:t>
            </a:r>
          </a:p>
          <a:p>
            <a:pPr defTabSz="912813"/>
            <a:endParaRPr lang="en-US" sz="800">
              <a:solidFill>
                <a:schemeClr val="bg1"/>
              </a:solidFill>
              <a:latin typeface="Segoe" charset="0"/>
              <a:ea typeface="ＭＳ Ｐゴシック" pitchFamily="34" charset="-128"/>
            </a:endParaRPr>
          </a:p>
          <a:p>
            <a:pPr defTabSz="912813">
              <a:buFont typeface="Arial" pitchFamily="34" charset="0"/>
              <a:buChar char="•"/>
            </a:pPr>
            <a:r>
              <a:rPr lang="en-US">
                <a:solidFill>
                  <a:schemeClr val="bg1"/>
                </a:solidFill>
                <a:latin typeface="Segoe" charset="0"/>
                <a:ea typeface="ＭＳ Ｐゴシック" pitchFamily="34" charset="-128"/>
              </a:rPr>
              <a:t> Use of new compression algorithm to significantly compress the data  ~ 10:1</a:t>
            </a:r>
          </a:p>
          <a:p>
            <a:pPr defTabSz="912813"/>
            <a:endParaRPr lang="en-US" sz="800">
              <a:solidFill>
                <a:schemeClr val="bg1"/>
              </a:solidFill>
              <a:latin typeface="Segoe" charset="0"/>
              <a:ea typeface="ＭＳ Ｐゴシック" pitchFamily="34" charset="-128"/>
            </a:endParaRPr>
          </a:p>
          <a:p>
            <a:pPr defTabSz="912813">
              <a:buFont typeface="Arial" pitchFamily="34" charset="0"/>
              <a:buChar char="•"/>
            </a:pPr>
            <a:r>
              <a:rPr lang="en-US">
                <a:solidFill>
                  <a:schemeClr val="bg1"/>
                </a:solidFill>
                <a:latin typeface="Segoe" charset="0"/>
                <a:ea typeface="ＭＳ Ｐゴシック" pitchFamily="34" charset="-128"/>
              </a:rPr>
              <a:t> Added slicer functionality: not just for UI but for smoother SharePoint integration</a:t>
            </a:r>
          </a:p>
        </p:txBody>
      </p:sp>
      <p:sp>
        <p:nvSpPr>
          <p:cNvPr id="48" name="Rectangle 47"/>
          <p:cNvSpPr>
            <a:spLocks noChangeArrowheads="1"/>
          </p:cNvSpPr>
          <p:nvPr/>
        </p:nvSpPr>
        <p:spPr bwMode="auto">
          <a:xfrm>
            <a:off x="414338" y="2828925"/>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050" dirty="0" err="1">
                <a:solidFill>
                  <a:schemeClr val="bg1"/>
                </a:solidFill>
                <a:latin typeface="Calibri" pitchFamily="34" charset="0"/>
                <a:ea typeface="+mn-ea"/>
                <a:cs typeface="Calibri" pitchFamily="34" charset="0"/>
              </a:rPr>
              <a:t>PowerPivot</a:t>
            </a:r>
            <a:r>
              <a:rPr lang="en-US" sz="1050" dirty="0">
                <a:solidFill>
                  <a:schemeClr val="bg1"/>
                </a:solidFill>
                <a:latin typeface="Calibri" pitchFamily="34" charset="0"/>
                <a:ea typeface="+mn-ea"/>
                <a:cs typeface="Calibri" pitchFamily="34" charset="0"/>
              </a:rPr>
              <a:t> Add-In</a:t>
            </a:r>
          </a:p>
        </p:txBody>
      </p:sp>
    </p:spTree>
    <p:extLst>
      <p:ext uri="{BB962C8B-B14F-4D97-AF65-F5344CB8AC3E}">
        <p14:creationId xmlns:p14="http://schemas.microsoft.com/office/powerpoint/2010/main" val="11784782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heckerboard(across)">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Arrow Connector 46"/>
          <p:cNvCxnSpPr>
            <a:stCxn id="23" idx="3"/>
          </p:cNvCxnSpPr>
          <p:nvPr/>
        </p:nvCxnSpPr>
        <p:spPr>
          <a:xfrm>
            <a:off x="2514600" y="2743200"/>
            <a:ext cx="1295400" cy="5334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37" name="Rounded Rectangle 36"/>
          <p:cNvSpPr>
            <a:spLocks noChangeArrowheads="1"/>
          </p:cNvSpPr>
          <p:nvPr/>
        </p:nvSpPr>
        <p:spPr bwMode="auto">
          <a:xfrm>
            <a:off x="1066800" y="3886200"/>
            <a:ext cx="1447800" cy="1066800"/>
          </a:xfrm>
          <a:prstGeom prst="roundRect">
            <a:avLst>
              <a:gd name="adj" fmla="val 16667"/>
            </a:avLst>
          </a:prstGeom>
          <a:gradFill rotWithShape="1">
            <a:gsLst>
              <a:gs pos="0">
                <a:srgbClr val="FFE0D2"/>
              </a:gs>
              <a:gs pos="35001">
                <a:srgbClr val="FFD6C5"/>
              </a:gs>
              <a:gs pos="100000">
                <a:srgbClr val="FFB294"/>
              </a:gs>
            </a:gsLst>
            <a:lin ang="5400000"/>
          </a:gradFill>
          <a:ln w="9525">
            <a:solidFill>
              <a:srgbClr val="DF8045"/>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sp>
        <p:nvSpPr>
          <p:cNvPr id="23" name="Rounded Rectangle 22"/>
          <p:cNvSpPr>
            <a:spLocks noChangeArrowheads="1"/>
          </p:cNvSpPr>
          <p:nvPr/>
        </p:nvSpPr>
        <p:spPr bwMode="auto">
          <a:xfrm>
            <a:off x="1143000" y="22860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50178" name="Object 2"/>
          <p:cNvGraphicFramePr>
            <a:graphicFrameLocks noChangeAspect="1"/>
          </p:cNvGraphicFramePr>
          <p:nvPr/>
        </p:nvGraphicFramePr>
        <p:xfrm>
          <a:off x="838200" y="1905000"/>
          <a:ext cx="609600" cy="995363"/>
        </p:xfrm>
        <a:graphic>
          <a:graphicData uri="http://schemas.openxmlformats.org/presentationml/2006/ole">
            <mc:AlternateContent xmlns:mc="http://schemas.openxmlformats.org/markup-compatibility/2006">
              <mc:Choice xmlns:v="urn:schemas-microsoft-com:vml" Requires="v">
                <p:oleObj spid="_x0000_s3098" name="Visio" r:id="rId3" imgW="571500" imgH="927100" progId="">
                  <p:embed/>
                </p:oleObj>
              </mc:Choice>
              <mc:Fallback>
                <p:oleObj name="Visio" r:id="rId3" imgW="571500" imgH="927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050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87" name="TextBox 23"/>
          <p:cNvSpPr txBox="1">
            <a:spLocks noChangeArrowheads="1"/>
          </p:cNvSpPr>
          <p:nvPr/>
        </p:nvSpPr>
        <p:spPr bwMode="auto">
          <a:xfrm>
            <a:off x="1371600" y="2447925"/>
            <a:ext cx="917575" cy="523875"/>
          </a:xfrm>
          <a:prstGeom prst="rect">
            <a:avLst/>
          </a:prstGeom>
          <a:noFill/>
          <a:ln w="9525">
            <a:noFill/>
            <a:miter lim="800000"/>
            <a:headEnd/>
            <a:tailEnd/>
          </a:ln>
        </p:spPr>
        <p:txBody>
          <a:bodyPr wrap="none">
            <a:spAutoFit/>
          </a:bodyPr>
          <a:lstStyle/>
          <a:p>
            <a:r>
              <a:rPr lang="en-US" sz="1400" b="1">
                <a:latin typeface="Calibri" pitchFamily="34" charset="0"/>
                <a:cs typeface="Calibri" pitchFamily="34" charset="0"/>
              </a:rPr>
              <a:t>Excel</a:t>
            </a:r>
            <a:r>
              <a:rPr lang="en-US" sz="1400">
                <a:latin typeface="Calibri" pitchFamily="34" charset="0"/>
                <a:cs typeface="Calibri" pitchFamily="34" charset="0"/>
              </a:rPr>
              <a:t>, RB, </a:t>
            </a:r>
          </a:p>
          <a:p>
            <a:r>
              <a:rPr lang="en-US" sz="1400">
                <a:latin typeface="Calibri" pitchFamily="34" charset="0"/>
                <a:cs typeface="Calibri" pitchFamily="34" charset="0"/>
              </a:rPr>
              <a:t>PerfPoint</a:t>
            </a:r>
          </a:p>
        </p:txBody>
      </p:sp>
      <p:sp>
        <p:nvSpPr>
          <p:cNvPr id="50188" name="TextBox 24"/>
          <p:cNvSpPr txBox="1">
            <a:spLocks noChangeArrowheads="1"/>
          </p:cNvSpPr>
          <p:nvPr/>
        </p:nvSpPr>
        <p:spPr bwMode="auto">
          <a:xfrm>
            <a:off x="1295400" y="1981200"/>
            <a:ext cx="1025525"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Power User</a:t>
            </a:r>
          </a:p>
        </p:txBody>
      </p:sp>
      <p:graphicFrame>
        <p:nvGraphicFramePr>
          <p:cNvPr id="50179" name="Object 3"/>
          <p:cNvGraphicFramePr>
            <a:graphicFrameLocks noChangeAspect="1"/>
          </p:cNvGraphicFramePr>
          <p:nvPr/>
        </p:nvGraphicFramePr>
        <p:xfrm>
          <a:off x="1516063" y="4367213"/>
          <a:ext cx="271462" cy="357187"/>
        </p:xfrm>
        <a:graphic>
          <a:graphicData uri="http://schemas.openxmlformats.org/presentationml/2006/ole">
            <mc:AlternateContent xmlns:mc="http://schemas.openxmlformats.org/markup-compatibility/2006">
              <mc:Choice xmlns:v="urn:schemas-microsoft-com:vml" Requires="v">
                <p:oleObj spid="_x0000_s3099" name="Visio" r:id="rId5" imgW="381000" imgH="495300" progId="">
                  <p:embed/>
                </p:oleObj>
              </mc:Choice>
              <mc:Fallback>
                <p:oleObj name="Visio" r:id="rId5" imgW="381000" imgH="4953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6063" y="43672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0" name="Object 4"/>
          <p:cNvGraphicFramePr>
            <a:graphicFrameLocks noChangeAspect="1"/>
          </p:cNvGraphicFramePr>
          <p:nvPr/>
        </p:nvGraphicFramePr>
        <p:xfrm>
          <a:off x="1668463" y="4214813"/>
          <a:ext cx="541337" cy="528637"/>
        </p:xfrm>
        <a:graphic>
          <a:graphicData uri="http://schemas.openxmlformats.org/presentationml/2006/ole">
            <mc:AlternateContent xmlns:mc="http://schemas.openxmlformats.org/markup-compatibility/2006">
              <mc:Choice xmlns:v="urn:schemas-microsoft-com:vml" Requires="v">
                <p:oleObj spid="_x0000_s3100" name="Visio" r:id="rId7" imgW="736600" imgH="723900" progId="">
                  <p:embed/>
                </p:oleObj>
              </mc:Choice>
              <mc:Fallback>
                <p:oleObj name="Visio" r:id="rId7" imgW="736600" imgH="7239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8463" y="4214813"/>
                        <a:ext cx="541337"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1" name="Object 5"/>
          <p:cNvGraphicFramePr>
            <a:graphicFrameLocks noChangeAspect="1"/>
          </p:cNvGraphicFramePr>
          <p:nvPr/>
        </p:nvGraphicFramePr>
        <p:xfrm>
          <a:off x="1668463" y="4443413"/>
          <a:ext cx="271462" cy="357187"/>
        </p:xfrm>
        <a:graphic>
          <a:graphicData uri="http://schemas.openxmlformats.org/presentationml/2006/ole">
            <mc:AlternateContent xmlns:mc="http://schemas.openxmlformats.org/markup-compatibility/2006">
              <mc:Choice xmlns:v="urn:schemas-microsoft-com:vml" Requires="v">
                <p:oleObj spid="_x0000_s3101" name="Visio" r:id="rId9" imgW="381000" imgH="495300" progId="">
                  <p:embed/>
                </p:oleObj>
              </mc:Choice>
              <mc:Fallback>
                <p:oleObj name="Visio" r:id="rId9" imgW="381000" imgH="4953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8463" y="44434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89" name="TextBox 37"/>
          <p:cNvSpPr txBox="1">
            <a:spLocks noChangeArrowheads="1"/>
          </p:cNvSpPr>
          <p:nvPr/>
        </p:nvSpPr>
        <p:spPr bwMode="auto">
          <a:xfrm>
            <a:off x="1219200" y="3959225"/>
            <a:ext cx="1131888"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Data Sources</a:t>
            </a:r>
          </a:p>
        </p:txBody>
      </p:sp>
      <p:cxnSp>
        <p:nvCxnSpPr>
          <p:cNvPr id="58" name="Straight Arrow Connector 57"/>
          <p:cNvCxnSpPr/>
          <p:nvPr/>
        </p:nvCxnSpPr>
        <p:spPr>
          <a:xfrm rot="5400000">
            <a:off x="1562894" y="3544094"/>
            <a:ext cx="685800" cy="1588"/>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46" name="Rectangle 45"/>
          <p:cNvSpPr/>
          <p:nvPr/>
        </p:nvSpPr>
        <p:spPr bwMode="auto">
          <a:xfrm>
            <a:off x="381000" y="1828800"/>
            <a:ext cx="4267200" cy="3276600"/>
          </a:xfrm>
          <a:prstGeom prst="rect">
            <a:avLst/>
          </a:prstGeom>
          <a:solidFill>
            <a:schemeClr val="lt1">
              <a:alpha val="80000"/>
            </a:schemeClr>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sp>
        <p:nvSpPr>
          <p:cNvPr id="42" name="Rounded Rectangle 41"/>
          <p:cNvSpPr>
            <a:spLocks noChangeArrowheads="1"/>
          </p:cNvSpPr>
          <p:nvPr/>
        </p:nvSpPr>
        <p:spPr bwMode="auto">
          <a:xfrm>
            <a:off x="1143000" y="55626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50182" name="Object 6"/>
          <p:cNvGraphicFramePr>
            <a:graphicFrameLocks noChangeAspect="1"/>
          </p:cNvGraphicFramePr>
          <p:nvPr/>
        </p:nvGraphicFramePr>
        <p:xfrm>
          <a:off x="838200" y="5181600"/>
          <a:ext cx="609600" cy="995363"/>
        </p:xfrm>
        <a:graphic>
          <a:graphicData uri="http://schemas.openxmlformats.org/presentationml/2006/ole">
            <mc:AlternateContent xmlns:mc="http://schemas.openxmlformats.org/markup-compatibility/2006">
              <mc:Choice xmlns:v="urn:schemas-microsoft-com:vml" Requires="v">
                <p:oleObj spid="_x0000_s3102" name="Visio" r:id="rId10" imgW="571500" imgH="927100" progId="">
                  <p:embed/>
                </p:oleObj>
              </mc:Choice>
              <mc:Fallback>
                <p:oleObj name="Visio" r:id="rId10" imgW="571500" imgH="927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1816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93" name="TextBox 43"/>
          <p:cNvSpPr txBox="1">
            <a:spLocks noChangeArrowheads="1"/>
          </p:cNvSpPr>
          <p:nvPr/>
        </p:nvSpPr>
        <p:spPr bwMode="auto">
          <a:xfrm>
            <a:off x="1447800" y="5864225"/>
            <a:ext cx="801688" cy="307975"/>
          </a:xfrm>
          <a:prstGeom prst="rect">
            <a:avLst/>
          </a:prstGeom>
          <a:noFill/>
          <a:ln w="9525">
            <a:noFill/>
            <a:miter lim="800000"/>
            <a:headEnd/>
            <a:tailEnd/>
          </a:ln>
        </p:spPr>
        <p:txBody>
          <a:bodyPr wrap="none">
            <a:spAutoFit/>
          </a:bodyPr>
          <a:lstStyle/>
          <a:p>
            <a:r>
              <a:rPr lang="en-US" sz="1400" b="1">
                <a:solidFill>
                  <a:schemeClr val="bg1"/>
                </a:solidFill>
                <a:latin typeface="Calibri" pitchFamily="34" charset="0"/>
                <a:cs typeface="Calibri" pitchFamily="34" charset="0"/>
              </a:rPr>
              <a:t>Browser</a:t>
            </a:r>
            <a:endParaRPr lang="en-US" sz="1400">
              <a:solidFill>
                <a:schemeClr val="bg1"/>
              </a:solidFill>
              <a:latin typeface="Calibri" pitchFamily="34" charset="0"/>
              <a:cs typeface="Calibri" pitchFamily="34" charset="0"/>
            </a:endParaRPr>
          </a:p>
        </p:txBody>
      </p:sp>
      <p:sp>
        <p:nvSpPr>
          <p:cNvPr id="50194" name="TextBox 44"/>
          <p:cNvSpPr txBox="1">
            <a:spLocks noChangeArrowheads="1"/>
          </p:cNvSpPr>
          <p:nvPr/>
        </p:nvSpPr>
        <p:spPr bwMode="auto">
          <a:xfrm>
            <a:off x="1295400" y="5257800"/>
            <a:ext cx="1220788"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Standard User</a:t>
            </a:r>
          </a:p>
        </p:txBody>
      </p:sp>
      <p:cxnSp>
        <p:nvCxnSpPr>
          <p:cNvPr id="50" name="Straight Arrow Connector 49"/>
          <p:cNvCxnSpPr/>
          <p:nvPr/>
        </p:nvCxnSpPr>
        <p:spPr>
          <a:xfrm flipV="1">
            <a:off x="2514600" y="3429000"/>
            <a:ext cx="1295400" cy="25146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sp>
        <p:nvSpPr>
          <p:cNvPr id="9" name="Rounded Rectangle 8"/>
          <p:cNvSpPr/>
          <p:nvPr/>
        </p:nvSpPr>
        <p:spPr bwMode="auto">
          <a:xfrm>
            <a:off x="4114800" y="2438400"/>
            <a:ext cx="4038600" cy="3962400"/>
          </a:xfrm>
          <a:prstGeom prst="roundRect">
            <a:avLst/>
          </a:prstGeom>
          <a:solidFill>
            <a:schemeClr val="bg1"/>
          </a:solidFill>
          <a:ln>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pic>
        <p:nvPicPr>
          <p:cNvPr id="50199" name="Picture 5"/>
          <p:cNvPicPr>
            <a:picLocks noChangeAspect="1" noChangeArrowheads="1"/>
          </p:cNvPicPr>
          <p:nvPr/>
        </p:nvPicPr>
        <p:blipFill>
          <a:blip r:embed="rId11" cstate="print"/>
          <a:srcRect/>
          <a:stretch>
            <a:fillRect/>
          </a:stretch>
        </p:blipFill>
        <p:spPr bwMode="auto">
          <a:xfrm>
            <a:off x="6019800" y="3790950"/>
            <a:ext cx="1738313" cy="1238250"/>
          </a:xfrm>
          <a:prstGeom prst="rect">
            <a:avLst/>
          </a:prstGeom>
          <a:noFill/>
          <a:ln w="9525">
            <a:noFill/>
            <a:miter lim="800000"/>
            <a:headEnd/>
            <a:tailEnd/>
          </a:ln>
        </p:spPr>
      </p:pic>
      <p:pic>
        <p:nvPicPr>
          <p:cNvPr id="50200" name="Picture 6"/>
          <p:cNvPicPr>
            <a:picLocks noChangeAspect="1" noChangeArrowheads="1"/>
          </p:cNvPicPr>
          <p:nvPr/>
        </p:nvPicPr>
        <p:blipFill>
          <a:blip r:embed="rId12" cstate="print"/>
          <a:srcRect/>
          <a:stretch>
            <a:fillRect/>
          </a:stretch>
        </p:blipFill>
        <p:spPr bwMode="auto">
          <a:xfrm>
            <a:off x="4495800" y="3028950"/>
            <a:ext cx="842963" cy="628650"/>
          </a:xfrm>
          <a:prstGeom prst="rect">
            <a:avLst/>
          </a:prstGeom>
          <a:noFill/>
          <a:ln w="9525">
            <a:noFill/>
            <a:miter lim="800000"/>
            <a:headEnd/>
            <a:tailEnd/>
          </a:ln>
        </p:spPr>
      </p:pic>
      <p:pic>
        <p:nvPicPr>
          <p:cNvPr id="50201" name="Picture 7"/>
          <p:cNvPicPr>
            <a:picLocks noChangeAspect="1" noChangeArrowheads="1"/>
          </p:cNvPicPr>
          <p:nvPr/>
        </p:nvPicPr>
        <p:blipFill>
          <a:blip r:embed="rId13" cstate="print"/>
          <a:srcRect/>
          <a:stretch>
            <a:fillRect/>
          </a:stretch>
        </p:blipFill>
        <p:spPr bwMode="auto">
          <a:xfrm>
            <a:off x="4648200" y="5172075"/>
            <a:ext cx="609600" cy="655638"/>
          </a:xfrm>
          <a:prstGeom prst="rect">
            <a:avLst/>
          </a:prstGeom>
          <a:noFill/>
          <a:ln w="9525">
            <a:noFill/>
            <a:miter lim="800000"/>
            <a:headEnd/>
            <a:tailEnd/>
          </a:ln>
        </p:spPr>
      </p:pic>
      <p:sp>
        <p:nvSpPr>
          <p:cNvPr id="50202" name="TextBox 9"/>
          <p:cNvSpPr txBox="1">
            <a:spLocks noChangeArrowheads="1"/>
          </p:cNvSpPr>
          <p:nvPr/>
        </p:nvSpPr>
        <p:spPr bwMode="auto">
          <a:xfrm>
            <a:off x="4495800" y="2362200"/>
            <a:ext cx="1412875" cy="307975"/>
          </a:xfrm>
          <a:prstGeom prst="rect">
            <a:avLst/>
          </a:prstGeom>
          <a:noFill/>
          <a:ln w="9525">
            <a:noFill/>
            <a:miter lim="800000"/>
            <a:headEnd/>
            <a:tailEnd/>
          </a:ln>
        </p:spPr>
        <p:txBody>
          <a:bodyPr wrap="none">
            <a:spAutoFit/>
          </a:bodyPr>
          <a:lstStyle/>
          <a:p>
            <a:r>
              <a:rPr lang="en-US" sz="1400" b="1">
                <a:solidFill>
                  <a:srgbClr val="0070C0"/>
                </a:solidFill>
                <a:latin typeface="Calibri" pitchFamily="34" charset="0"/>
                <a:cs typeface="Calibri" pitchFamily="34" charset="0"/>
              </a:rPr>
              <a:t>SharePoint Farm</a:t>
            </a:r>
          </a:p>
        </p:txBody>
      </p:sp>
      <p:sp>
        <p:nvSpPr>
          <p:cNvPr id="50203" name="TextBox 16"/>
          <p:cNvSpPr txBox="1">
            <a:spLocks noChangeArrowheads="1"/>
          </p:cNvSpPr>
          <p:nvPr/>
        </p:nvSpPr>
        <p:spPr bwMode="auto">
          <a:xfrm>
            <a:off x="5353050" y="3197225"/>
            <a:ext cx="5143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WFE</a:t>
            </a:r>
          </a:p>
        </p:txBody>
      </p:sp>
      <p:sp>
        <p:nvSpPr>
          <p:cNvPr id="50204" name="TextBox 17"/>
          <p:cNvSpPr txBox="1">
            <a:spLocks noChangeArrowheads="1"/>
          </p:cNvSpPr>
          <p:nvPr/>
        </p:nvSpPr>
        <p:spPr bwMode="auto">
          <a:xfrm>
            <a:off x="6413500" y="4953000"/>
            <a:ext cx="105410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App Servers</a:t>
            </a:r>
          </a:p>
        </p:txBody>
      </p:sp>
      <p:sp>
        <p:nvSpPr>
          <p:cNvPr id="50205" name="TextBox 18"/>
          <p:cNvSpPr txBox="1">
            <a:spLocks noChangeArrowheads="1"/>
          </p:cNvSpPr>
          <p:nvPr/>
        </p:nvSpPr>
        <p:spPr bwMode="auto">
          <a:xfrm>
            <a:off x="5181600" y="5410200"/>
            <a:ext cx="10731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Content dBs</a:t>
            </a:r>
          </a:p>
        </p:txBody>
      </p:sp>
      <p:graphicFrame>
        <p:nvGraphicFramePr>
          <p:cNvPr id="50183" name="Object 7"/>
          <p:cNvGraphicFramePr>
            <a:graphicFrameLocks noChangeAspect="1"/>
          </p:cNvGraphicFramePr>
          <p:nvPr/>
        </p:nvGraphicFramePr>
        <p:xfrm>
          <a:off x="3810000" y="3208338"/>
          <a:ext cx="457200" cy="677862"/>
        </p:xfrm>
        <a:graphic>
          <a:graphicData uri="http://schemas.openxmlformats.org/presentationml/2006/ole">
            <mc:AlternateContent xmlns:mc="http://schemas.openxmlformats.org/markup-compatibility/2006">
              <mc:Choice xmlns:v="urn:schemas-microsoft-com:vml" Requires="v">
                <p:oleObj spid="_x0000_s3103" name="Visio" r:id="rId14" imgW="469900" imgH="685800" progId="">
                  <p:embed/>
                </p:oleObj>
              </mc:Choice>
              <mc:Fallback>
                <p:oleObj name="Visio" r:id="rId14" imgW="469900" imgH="685800" progId="">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10000" y="3208338"/>
                        <a:ext cx="457200"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8" name="Straight Connector 27"/>
          <p:cNvCxnSpPr/>
          <p:nvPr/>
        </p:nvCxnSpPr>
        <p:spPr>
          <a:xfrm rot="5400000">
            <a:off x="5562600" y="2362200"/>
            <a:ext cx="2286000" cy="7620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a:spLocks noChangeArrowheads="1"/>
          </p:cNvSpPr>
          <p:nvPr/>
        </p:nvSpPr>
        <p:spPr bwMode="auto">
          <a:xfrm>
            <a:off x="7010400" y="1524000"/>
            <a:ext cx="2133600" cy="1676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cxnSp>
        <p:nvCxnSpPr>
          <p:cNvPr id="29" name="Straight Connector 28"/>
          <p:cNvCxnSpPr/>
          <p:nvPr/>
        </p:nvCxnSpPr>
        <p:spPr>
          <a:xfrm rot="10800000" flipV="1">
            <a:off x="6400800" y="3200400"/>
            <a:ext cx="2590800" cy="9906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38"/>
          <p:cNvSpPr>
            <a:spLocks noChangeArrowheads="1"/>
          </p:cNvSpPr>
          <p:nvPr/>
        </p:nvSpPr>
        <p:spPr bwMode="auto">
          <a:xfrm>
            <a:off x="7467600" y="1676400"/>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Excel Services</a:t>
            </a:r>
          </a:p>
        </p:txBody>
      </p:sp>
      <p:sp>
        <p:nvSpPr>
          <p:cNvPr id="40" name="Rectangle 39"/>
          <p:cNvSpPr>
            <a:spLocks noChangeArrowheads="1"/>
          </p:cNvSpPr>
          <p:nvPr/>
        </p:nvSpPr>
        <p:spPr bwMode="auto">
          <a:xfrm>
            <a:off x="7467600" y="2133600"/>
            <a:ext cx="1219200" cy="304800"/>
          </a:xfrm>
          <a:prstGeom prst="rect">
            <a:avLst/>
          </a:prstGeom>
          <a:gradFill rotWithShape="1">
            <a:gsLst>
              <a:gs pos="0">
                <a:srgbClr val="FFF5C7"/>
              </a:gs>
              <a:gs pos="35001">
                <a:srgbClr val="FFF1B9"/>
              </a:gs>
              <a:gs pos="100000">
                <a:srgbClr val="FFE282"/>
              </a:gs>
            </a:gsLst>
            <a:lin ang="5400000"/>
          </a:gradFill>
          <a:ln w="9525">
            <a:solidFill>
              <a:schemeClr val="accent1"/>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PowerPivot Mid-Tier</a:t>
            </a:r>
          </a:p>
        </p:txBody>
      </p:sp>
      <p:sp>
        <p:nvSpPr>
          <p:cNvPr id="41" name="Rectangle 40"/>
          <p:cNvSpPr>
            <a:spLocks noChangeArrowheads="1"/>
          </p:cNvSpPr>
          <p:nvPr/>
        </p:nvSpPr>
        <p:spPr bwMode="auto">
          <a:xfrm>
            <a:off x="7467600" y="2590800"/>
            <a:ext cx="1219200" cy="304800"/>
          </a:xfrm>
          <a:prstGeom prst="rect">
            <a:avLst/>
          </a:prstGeom>
          <a:gradFill rotWithShape="1">
            <a:gsLst>
              <a:gs pos="0">
                <a:srgbClr val="FFE0D2"/>
              </a:gs>
              <a:gs pos="35001">
                <a:srgbClr val="FFD6C5"/>
              </a:gs>
              <a:gs pos="100000">
                <a:srgbClr val="FFB294"/>
              </a:gs>
            </a:gsLst>
            <a:lin ang="5400000"/>
          </a:gradFill>
          <a:ln w="9525">
            <a:solidFill>
              <a:srgbClr val="DF8045"/>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AS Engine</a:t>
            </a:r>
          </a:p>
        </p:txBody>
      </p:sp>
      <p:cxnSp>
        <p:nvCxnSpPr>
          <p:cNvPr id="48" name="Straight Arrow Connector 47"/>
          <p:cNvCxnSpPr/>
          <p:nvPr/>
        </p:nvCxnSpPr>
        <p:spPr>
          <a:xfrm rot="5400000">
            <a:off x="4158456" y="4452144"/>
            <a:ext cx="1438275" cy="1588"/>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cxnSp>
        <p:nvCxnSpPr>
          <p:cNvPr id="52" name="Straight Arrow Connector 51"/>
          <p:cNvCxnSpPr/>
          <p:nvPr/>
        </p:nvCxnSpPr>
        <p:spPr>
          <a:xfrm rot="5400000" flipH="1" flipV="1">
            <a:off x="4305300" y="4381500"/>
            <a:ext cx="1447800" cy="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cxnSp>
        <p:nvCxnSpPr>
          <p:cNvPr id="56" name="Straight Arrow Connector 55"/>
          <p:cNvCxnSpPr/>
          <p:nvPr/>
        </p:nvCxnSpPr>
        <p:spPr>
          <a:xfrm rot="5400000">
            <a:off x="1905000" y="4267200"/>
            <a:ext cx="2514600" cy="12954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sp>
        <p:nvSpPr>
          <p:cNvPr id="2" name="Title 1"/>
          <p:cNvSpPr>
            <a:spLocks noGrp="1"/>
          </p:cNvSpPr>
          <p:nvPr>
            <p:ph type="title"/>
          </p:nvPr>
        </p:nvSpPr>
        <p:spPr/>
        <p:txBody>
          <a:bodyPr/>
          <a:lstStyle/>
          <a:p>
            <a:r>
              <a:rPr smtClean="0">
                <a:ln>
                  <a:noFill/>
                </a:ln>
              </a:rPr>
              <a:t>PowerPivot SharePoint Integration: </a:t>
            </a:r>
            <a:br>
              <a:rPr smtClean="0">
                <a:ln>
                  <a:noFill/>
                </a:ln>
              </a:rPr>
            </a:br>
            <a:r>
              <a:rPr smtClean="0">
                <a:ln>
                  <a:noFill/>
                </a:ln>
              </a:rPr>
              <a:t>ECS Viewing</a:t>
            </a:r>
          </a:p>
        </p:txBody>
      </p:sp>
      <p:sp>
        <p:nvSpPr>
          <p:cNvPr id="60" name="Rectangle 59"/>
          <p:cNvSpPr>
            <a:spLocks noChangeArrowheads="1"/>
          </p:cNvSpPr>
          <p:nvPr/>
        </p:nvSpPr>
        <p:spPr bwMode="auto">
          <a:xfrm>
            <a:off x="5105400" y="3505200"/>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Excel Web Access</a:t>
            </a:r>
          </a:p>
        </p:txBody>
      </p:sp>
    </p:spTree>
    <p:extLst>
      <p:ext uri="{BB962C8B-B14F-4D97-AF65-F5344CB8AC3E}">
        <p14:creationId xmlns:p14="http://schemas.microsoft.com/office/powerpoint/2010/main" val="198802271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box(in)">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27" presetClass="emph" presetSubtype="0" fill="hold" grpId="0" nodeType="clickEffect">
                                  <p:stCondLst>
                                    <p:cond delay="0"/>
                                  </p:stCondLst>
                                  <p:childTnLst>
                                    <p:animClr clrSpc="rgb" dir="cw">
                                      <p:cBhvr override="childStyle">
                                        <p:cTn id="16" dur="250" autoRev="1" fill="hold"/>
                                        <p:tgtEl>
                                          <p:spTgt spid="39"/>
                                        </p:tgtEl>
                                        <p:attrNameLst>
                                          <p:attrName>style.color</p:attrName>
                                        </p:attrNameLst>
                                      </p:cBhvr>
                                      <p:to>
                                        <a:schemeClr val="bg1"/>
                                      </p:to>
                                    </p:animClr>
                                    <p:animClr clrSpc="rgb" dir="cw">
                                      <p:cBhvr>
                                        <p:cTn id="17" dur="250" autoRev="1" fill="hold"/>
                                        <p:tgtEl>
                                          <p:spTgt spid="39"/>
                                        </p:tgtEl>
                                        <p:attrNameLst>
                                          <p:attrName>fillcolor</p:attrName>
                                        </p:attrNameLst>
                                      </p:cBhvr>
                                      <p:to>
                                        <a:schemeClr val="bg1"/>
                                      </p:to>
                                    </p:animClr>
                                    <p:set>
                                      <p:cBhvr>
                                        <p:cTn id="18" dur="250" autoRev="1" fill="hold"/>
                                        <p:tgtEl>
                                          <p:spTgt spid="39"/>
                                        </p:tgtEl>
                                        <p:attrNameLst>
                                          <p:attrName>fill.type</p:attrName>
                                        </p:attrNameLst>
                                      </p:cBhvr>
                                      <p:to>
                                        <p:strVal val="solid"/>
                                      </p:to>
                                    </p:set>
                                    <p:set>
                                      <p:cBhvr>
                                        <p:cTn id="19" dur="250" autoRev="1" fill="hold"/>
                                        <p:tgtEl>
                                          <p:spTgt spid="39"/>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blinds(horizontal)">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blinds(horizontal)">
                                      <p:cBhvr>
                                        <p:cTn id="29" dur="500"/>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hold" grpId="1" nodeType="clickEffect">
                                  <p:stCondLst>
                                    <p:cond delay="0"/>
                                  </p:stCondLst>
                                  <p:childTnLst>
                                    <p:animClr clrSpc="rgb" dir="cw">
                                      <p:cBhvr override="childStyle">
                                        <p:cTn id="33" dur="250" autoRev="1" fill="hold"/>
                                        <p:tgtEl>
                                          <p:spTgt spid="60"/>
                                        </p:tgtEl>
                                        <p:attrNameLst>
                                          <p:attrName>style.color</p:attrName>
                                        </p:attrNameLst>
                                      </p:cBhvr>
                                      <p:to>
                                        <a:schemeClr val="bg1"/>
                                      </p:to>
                                    </p:animClr>
                                    <p:animClr clrSpc="rgb" dir="cw">
                                      <p:cBhvr>
                                        <p:cTn id="34" dur="250" autoRev="1" fill="hold"/>
                                        <p:tgtEl>
                                          <p:spTgt spid="60"/>
                                        </p:tgtEl>
                                        <p:attrNameLst>
                                          <p:attrName>fillcolor</p:attrName>
                                        </p:attrNameLst>
                                      </p:cBhvr>
                                      <p:to>
                                        <a:schemeClr val="bg1"/>
                                      </p:to>
                                    </p:animClr>
                                    <p:set>
                                      <p:cBhvr>
                                        <p:cTn id="35" dur="250" autoRev="1" fill="hold"/>
                                        <p:tgtEl>
                                          <p:spTgt spid="60"/>
                                        </p:tgtEl>
                                        <p:attrNameLst>
                                          <p:attrName>fill.type</p:attrName>
                                        </p:attrNameLst>
                                      </p:cBhvr>
                                      <p:to>
                                        <p:strVal val="solid"/>
                                      </p:to>
                                    </p:set>
                                    <p:set>
                                      <p:cBhvr>
                                        <p:cTn id="36" dur="250" autoRev="1" fill="hold"/>
                                        <p:tgtEl>
                                          <p:spTgt spid="60"/>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blinds(horizontal)">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60" grpId="0" animBg="1"/>
      <p:bldP spid="6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Arrow Connector 46"/>
          <p:cNvCxnSpPr>
            <a:stCxn id="23" idx="3"/>
          </p:cNvCxnSpPr>
          <p:nvPr/>
        </p:nvCxnSpPr>
        <p:spPr>
          <a:xfrm>
            <a:off x="2514600" y="2895600"/>
            <a:ext cx="1295400" cy="533400"/>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37" name="Rounded Rectangle 36"/>
          <p:cNvSpPr>
            <a:spLocks noChangeArrowheads="1"/>
          </p:cNvSpPr>
          <p:nvPr/>
        </p:nvSpPr>
        <p:spPr bwMode="auto">
          <a:xfrm>
            <a:off x="1066800" y="4038600"/>
            <a:ext cx="1447800" cy="1066800"/>
          </a:xfrm>
          <a:prstGeom prst="roundRect">
            <a:avLst>
              <a:gd name="adj" fmla="val 16667"/>
            </a:avLst>
          </a:prstGeom>
          <a:gradFill rotWithShape="1">
            <a:gsLst>
              <a:gs pos="0">
                <a:srgbClr val="FFE0D2"/>
              </a:gs>
              <a:gs pos="35001">
                <a:srgbClr val="FFD6C5"/>
              </a:gs>
              <a:gs pos="100000">
                <a:srgbClr val="FFB294"/>
              </a:gs>
            </a:gsLst>
            <a:lin ang="5400000"/>
          </a:gradFill>
          <a:ln w="9525">
            <a:solidFill>
              <a:srgbClr val="DF8045"/>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sp>
        <p:nvSpPr>
          <p:cNvPr id="23" name="Rounded Rectangle 22"/>
          <p:cNvSpPr>
            <a:spLocks noChangeArrowheads="1"/>
          </p:cNvSpPr>
          <p:nvPr/>
        </p:nvSpPr>
        <p:spPr bwMode="auto">
          <a:xfrm>
            <a:off x="1143000" y="24384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51202" name="Object 2"/>
          <p:cNvGraphicFramePr>
            <a:graphicFrameLocks noChangeAspect="1"/>
          </p:cNvGraphicFramePr>
          <p:nvPr/>
        </p:nvGraphicFramePr>
        <p:xfrm>
          <a:off x="838200" y="2057400"/>
          <a:ext cx="609600" cy="995363"/>
        </p:xfrm>
        <a:graphic>
          <a:graphicData uri="http://schemas.openxmlformats.org/presentationml/2006/ole">
            <mc:AlternateContent xmlns:mc="http://schemas.openxmlformats.org/markup-compatibility/2006">
              <mc:Choice xmlns:v="urn:schemas-microsoft-com:vml" Requires="v">
                <p:oleObj spid="_x0000_s4122" name="Visio" r:id="rId3" imgW="571500" imgH="927100" progId="">
                  <p:embed/>
                </p:oleObj>
              </mc:Choice>
              <mc:Fallback>
                <p:oleObj name="Visio" r:id="rId3" imgW="571500" imgH="927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0574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11" name="TextBox 23"/>
          <p:cNvSpPr txBox="1">
            <a:spLocks noChangeArrowheads="1"/>
          </p:cNvSpPr>
          <p:nvPr/>
        </p:nvSpPr>
        <p:spPr bwMode="auto">
          <a:xfrm>
            <a:off x="1371600" y="2600325"/>
            <a:ext cx="917575" cy="523875"/>
          </a:xfrm>
          <a:prstGeom prst="rect">
            <a:avLst/>
          </a:prstGeom>
          <a:noFill/>
          <a:ln w="9525">
            <a:noFill/>
            <a:miter lim="800000"/>
            <a:headEnd/>
            <a:tailEnd/>
          </a:ln>
        </p:spPr>
        <p:txBody>
          <a:bodyPr wrap="none">
            <a:spAutoFit/>
          </a:bodyPr>
          <a:lstStyle/>
          <a:p>
            <a:r>
              <a:rPr lang="en-US" sz="1400" b="1">
                <a:latin typeface="Calibri" pitchFamily="34" charset="0"/>
                <a:cs typeface="Calibri" pitchFamily="34" charset="0"/>
              </a:rPr>
              <a:t>Excel</a:t>
            </a:r>
            <a:r>
              <a:rPr lang="en-US" sz="1400">
                <a:latin typeface="Calibri" pitchFamily="34" charset="0"/>
                <a:cs typeface="Calibri" pitchFamily="34" charset="0"/>
              </a:rPr>
              <a:t>, RB, </a:t>
            </a:r>
          </a:p>
          <a:p>
            <a:r>
              <a:rPr lang="en-US" sz="1400">
                <a:latin typeface="Calibri" pitchFamily="34" charset="0"/>
                <a:cs typeface="Calibri" pitchFamily="34" charset="0"/>
              </a:rPr>
              <a:t>PerfPoint</a:t>
            </a:r>
          </a:p>
        </p:txBody>
      </p:sp>
      <p:sp>
        <p:nvSpPr>
          <p:cNvPr id="51212" name="TextBox 24"/>
          <p:cNvSpPr txBox="1">
            <a:spLocks noChangeArrowheads="1"/>
          </p:cNvSpPr>
          <p:nvPr/>
        </p:nvSpPr>
        <p:spPr bwMode="auto">
          <a:xfrm>
            <a:off x="1295400" y="2133600"/>
            <a:ext cx="1025525"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Power User</a:t>
            </a:r>
          </a:p>
        </p:txBody>
      </p:sp>
      <p:graphicFrame>
        <p:nvGraphicFramePr>
          <p:cNvPr id="51203" name="Object 3"/>
          <p:cNvGraphicFramePr>
            <a:graphicFrameLocks noChangeAspect="1"/>
          </p:cNvGraphicFramePr>
          <p:nvPr/>
        </p:nvGraphicFramePr>
        <p:xfrm>
          <a:off x="1516063" y="4519613"/>
          <a:ext cx="271462" cy="357187"/>
        </p:xfrm>
        <a:graphic>
          <a:graphicData uri="http://schemas.openxmlformats.org/presentationml/2006/ole">
            <mc:AlternateContent xmlns:mc="http://schemas.openxmlformats.org/markup-compatibility/2006">
              <mc:Choice xmlns:v="urn:schemas-microsoft-com:vml" Requires="v">
                <p:oleObj spid="_x0000_s4123" name="Visio" r:id="rId5" imgW="381000" imgH="495300" progId="">
                  <p:embed/>
                </p:oleObj>
              </mc:Choice>
              <mc:Fallback>
                <p:oleObj name="Visio" r:id="rId5" imgW="381000" imgH="4953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6063" y="45196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4" name="Object 4"/>
          <p:cNvGraphicFramePr>
            <a:graphicFrameLocks noChangeAspect="1"/>
          </p:cNvGraphicFramePr>
          <p:nvPr/>
        </p:nvGraphicFramePr>
        <p:xfrm>
          <a:off x="1668463" y="4367213"/>
          <a:ext cx="541337" cy="528637"/>
        </p:xfrm>
        <a:graphic>
          <a:graphicData uri="http://schemas.openxmlformats.org/presentationml/2006/ole">
            <mc:AlternateContent xmlns:mc="http://schemas.openxmlformats.org/markup-compatibility/2006">
              <mc:Choice xmlns:v="urn:schemas-microsoft-com:vml" Requires="v">
                <p:oleObj spid="_x0000_s4124" name="Visio" r:id="rId7" imgW="736600" imgH="723900" progId="">
                  <p:embed/>
                </p:oleObj>
              </mc:Choice>
              <mc:Fallback>
                <p:oleObj name="Visio" r:id="rId7" imgW="736600" imgH="7239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8463" y="4367213"/>
                        <a:ext cx="541337"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5" name="Object 5"/>
          <p:cNvGraphicFramePr>
            <a:graphicFrameLocks noChangeAspect="1"/>
          </p:cNvGraphicFramePr>
          <p:nvPr/>
        </p:nvGraphicFramePr>
        <p:xfrm>
          <a:off x="1668463" y="4595813"/>
          <a:ext cx="271462" cy="357187"/>
        </p:xfrm>
        <a:graphic>
          <a:graphicData uri="http://schemas.openxmlformats.org/presentationml/2006/ole">
            <mc:AlternateContent xmlns:mc="http://schemas.openxmlformats.org/markup-compatibility/2006">
              <mc:Choice xmlns:v="urn:schemas-microsoft-com:vml" Requires="v">
                <p:oleObj spid="_x0000_s4125" name="Visio" r:id="rId9" imgW="381000" imgH="495300" progId="">
                  <p:embed/>
                </p:oleObj>
              </mc:Choice>
              <mc:Fallback>
                <p:oleObj name="Visio" r:id="rId9" imgW="381000" imgH="4953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8463" y="4595813"/>
                        <a:ext cx="271462"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13" name="TextBox 37"/>
          <p:cNvSpPr txBox="1">
            <a:spLocks noChangeArrowheads="1"/>
          </p:cNvSpPr>
          <p:nvPr/>
        </p:nvSpPr>
        <p:spPr bwMode="auto">
          <a:xfrm>
            <a:off x="1219200" y="4111625"/>
            <a:ext cx="1131888"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Data Sources</a:t>
            </a:r>
          </a:p>
        </p:txBody>
      </p:sp>
      <p:cxnSp>
        <p:nvCxnSpPr>
          <p:cNvPr id="58" name="Straight Arrow Connector 57"/>
          <p:cNvCxnSpPr/>
          <p:nvPr/>
        </p:nvCxnSpPr>
        <p:spPr>
          <a:xfrm rot="5400000">
            <a:off x="1562894" y="3696494"/>
            <a:ext cx="685800" cy="1588"/>
          </a:xfrm>
          <a:prstGeom prst="straightConnector1">
            <a:avLst/>
          </a:prstGeom>
          <a:ln w="22225">
            <a:tailEnd type="arrow"/>
          </a:ln>
        </p:spPr>
        <p:style>
          <a:lnRef idx="1">
            <a:schemeClr val="accent6"/>
          </a:lnRef>
          <a:fillRef idx="0">
            <a:schemeClr val="accent6"/>
          </a:fillRef>
          <a:effectRef idx="0">
            <a:schemeClr val="accent6"/>
          </a:effectRef>
          <a:fontRef idx="minor">
            <a:schemeClr val="tx1"/>
          </a:fontRef>
        </p:style>
      </p:cxnSp>
      <p:sp>
        <p:nvSpPr>
          <p:cNvPr id="46" name="Rectangle 45"/>
          <p:cNvSpPr/>
          <p:nvPr/>
        </p:nvSpPr>
        <p:spPr bwMode="auto">
          <a:xfrm>
            <a:off x="381000" y="1981200"/>
            <a:ext cx="4267200" cy="3276600"/>
          </a:xfrm>
          <a:prstGeom prst="rect">
            <a:avLst/>
          </a:prstGeom>
          <a:solidFill>
            <a:schemeClr val="lt1">
              <a:alpha val="80000"/>
            </a:schemeClr>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sp>
        <p:nvSpPr>
          <p:cNvPr id="42" name="Rounded Rectangle 41"/>
          <p:cNvSpPr>
            <a:spLocks noChangeArrowheads="1"/>
          </p:cNvSpPr>
          <p:nvPr/>
        </p:nvSpPr>
        <p:spPr bwMode="auto">
          <a:xfrm>
            <a:off x="1143000" y="5715000"/>
            <a:ext cx="1371600" cy="914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graphicFrame>
        <p:nvGraphicFramePr>
          <p:cNvPr id="51206" name="Object 6"/>
          <p:cNvGraphicFramePr>
            <a:graphicFrameLocks noChangeAspect="1"/>
          </p:cNvGraphicFramePr>
          <p:nvPr/>
        </p:nvGraphicFramePr>
        <p:xfrm>
          <a:off x="838200" y="5334000"/>
          <a:ext cx="609600" cy="995363"/>
        </p:xfrm>
        <a:graphic>
          <a:graphicData uri="http://schemas.openxmlformats.org/presentationml/2006/ole">
            <mc:AlternateContent xmlns:mc="http://schemas.openxmlformats.org/markup-compatibility/2006">
              <mc:Choice xmlns:v="urn:schemas-microsoft-com:vml" Requires="v">
                <p:oleObj spid="_x0000_s4126" name="Visio" r:id="rId10" imgW="571500" imgH="927100" progId="">
                  <p:embed/>
                </p:oleObj>
              </mc:Choice>
              <mc:Fallback>
                <p:oleObj name="Visio" r:id="rId10" imgW="571500" imgH="927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334000"/>
                        <a:ext cx="6096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17" name="TextBox 43"/>
          <p:cNvSpPr txBox="1">
            <a:spLocks noChangeArrowheads="1"/>
          </p:cNvSpPr>
          <p:nvPr/>
        </p:nvSpPr>
        <p:spPr bwMode="auto">
          <a:xfrm>
            <a:off x="1447800" y="6016625"/>
            <a:ext cx="801688" cy="307975"/>
          </a:xfrm>
          <a:prstGeom prst="rect">
            <a:avLst/>
          </a:prstGeom>
          <a:noFill/>
          <a:ln w="9525">
            <a:noFill/>
            <a:miter lim="800000"/>
            <a:headEnd/>
            <a:tailEnd/>
          </a:ln>
        </p:spPr>
        <p:txBody>
          <a:bodyPr wrap="none">
            <a:spAutoFit/>
          </a:bodyPr>
          <a:lstStyle/>
          <a:p>
            <a:r>
              <a:rPr lang="en-US" sz="1400" b="1">
                <a:solidFill>
                  <a:srgbClr val="000000"/>
                </a:solidFill>
                <a:latin typeface="Calibri" pitchFamily="34" charset="0"/>
                <a:cs typeface="Calibri" pitchFamily="34" charset="0"/>
              </a:rPr>
              <a:t>Browser</a:t>
            </a:r>
            <a:endParaRPr lang="en-US" sz="1400">
              <a:solidFill>
                <a:srgbClr val="000000"/>
              </a:solidFill>
              <a:latin typeface="Calibri" pitchFamily="34" charset="0"/>
              <a:cs typeface="Calibri" pitchFamily="34" charset="0"/>
            </a:endParaRPr>
          </a:p>
        </p:txBody>
      </p:sp>
      <p:sp>
        <p:nvSpPr>
          <p:cNvPr id="51218" name="TextBox 44"/>
          <p:cNvSpPr txBox="1">
            <a:spLocks noChangeArrowheads="1"/>
          </p:cNvSpPr>
          <p:nvPr/>
        </p:nvSpPr>
        <p:spPr bwMode="auto">
          <a:xfrm>
            <a:off x="1295400" y="5410200"/>
            <a:ext cx="1220788"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Standard User</a:t>
            </a:r>
          </a:p>
        </p:txBody>
      </p:sp>
      <p:cxnSp>
        <p:nvCxnSpPr>
          <p:cNvPr id="50" name="Straight Arrow Connector 49"/>
          <p:cNvCxnSpPr/>
          <p:nvPr/>
        </p:nvCxnSpPr>
        <p:spPr>
          <a:xfrm flipV="1">
            <a:off x="2514600" y="3581400"/>
            <a:ext cx="1295400" cy="25146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sp>
        <p:nvSpPr>
          <p:cNvPr id="9" name="Rounded Rectangle 8"/>
          <p:cNvSpPr/>
          <p:nvPr/>
        </p:nvSpPr>
        <p:spPr bwMode="auto">
          <a:xfrm>
            <a:off x="4038600" y="2514600"/>
            <a:ext cx="4038600" cy="3962400"/>
          </a:xfrm>
          <a:prstGeom prst="roundRect">
            <a:avLst/>
          </a:prstGeom>
          <a:solidFill>
            <a:schemeClr val="bg1"/>
          </a:solidFill>
          <a:ln>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ndParaRPr>
          </a:p>
        </p:txBody>
      </p:sp>
      <p:pic>
        <p:nvPicPr>
          <p:cNvPr id="51223" name="Picture 5"/>
          <p:cNvPicPr>
            <a:picLocks noChangeAspect="1" noChangeArrowheads="1"/>
          </p:cNvPicPr>
          <p:nvPr/>
        </p:nvPicPr>
        <p:blipFill>
          <a:blip r:embed="rId11" cstate="print"/>
          <a:srcRect/>
          <a:stretch>
            <a:fillRect/>
          </a:stretch>
        </p:blipFill>
        <p:spPr bwMode="auto">
          <a:xfrm>
            <a:off x="6019800" y="3943350"/>
            <a:ext cx="1738313" cy="1238250"/>
          </a:xfrm>
          <a:prstGeom prst="rect">
            <a:avLst/>
          </a:prstGeom>
          <a:noFill/>
          <a:ln w="9525">
            <a:noFill/>
            <a:miter lim="800000"/>
            <a:headEnd/>
            <a:tailEnd/>
          </a:ln>
        </p:spPr>
      </p:pic>
      <p:pic>
        <p:nvPicPr>
          <p:cNvPr id="51224" name="Picture 6"/>
          <p:cNvPicPr>
            <a:picLocks noChangeAspect="1" noChangeArrowheads="1"/>
          </p:cNvPicPr>
          <p:nvPr/>
        </p:nvPicPr>
        <p:blipFill>
          <a:blip r:embed="rId12" cstate="print"/>
          <a:srcRect/>
          <a:stretch>
            <a:fillRect/>
          </a:stretch>
        </p:blipFill>
        <p:spPr bwMode="auto">
          <a:xfrm>
            <a:off x="4495800" y="3181350"/>
            <a:ext cx="842963" cy="628650"/>
          </a:xfrm>
          <a:prstGeom prst="rect">
            <a:avLst/>
          </a:prstGeom>
          <a:noFill/>
          <a:ln w="9525">
            <a:noFill/>
            <a:miter lim="800000"/>
            <a:headEnd/>
            <a:tailEnd/>
          </a:ln>
        </p:spPr>
      </p:pic>
      <p:pic>
        <p:nvPicPr>
          <p:cNvPr id="51225" name="Picture 7"/>
          <p:cNvPicPr>
            <a:picLocks noChangeAspect="1" noChangeArrowheads="1"/>
          </p:cNvPicPr>
          <p:nvPr/>
        </p:nvPicPr>
        <p:blipFill>
          <a:blip r:embed="rId13" cstate="print"/>
          <a:srcRect/>
          <a:stretch>
            <a:fillRect/>
          </a:stretch>
        </p:blipFill>
        <p:spPr bwMode="auto">
          <a:xfrm>
            <a:off x="4648200" y="5324475"/>
            <a:ext cx="609600" cy="655638"/>
          </a:xfrm>
          <a:prstGeom prst="rect">
            <a:avLst/>
          </a:prstGeom>
          <a:noFill/>
          <a:ln w="9525">
            <a:noFill/>
            <a:miter lim="800000"/>
            <a:headEnd/>
            <a:tailEnd/>
          </a:ln>
        </p:spPr>
      </p:pic>
      <p:sp>
        <p:nvSpPr>
          <p:cNvPr id="51226" name="TextBox 9"/>
          <p:cNvSpPr txBox="1">
            <a:spLocks noChangeArrowheads="1"/>
          </p:cNvSpPr>
          <p:nvPr/>
        </p:nvSpPr>
        <p:spPr bwMode="auto">
          <a:xfrm>
            <a:off x="4495800" y="2514600"/>
            <a:ext cx="1412875" cy="307975"/>
          </a:xfrm>
          <a:prstGeom prst="rect">
            <a:avLst/>
          </a:prstGeom>
          <a:noFill/>
          <a:ln w="9525">
            <a:noFill/>
            <a:miter lim="800000"/>
            <a:headEnd/>
            <a:tailEnd/>
          </a:ln>
        </p:spPr>
        <p:txBody>
          <a:bodyPr wrap="none">
            <a:spAutoFit/>
          </a:bodyPr>
          <a:lstStyle/>
          <a:p>
            <a:r>
              <a:rPr lang="en-US" sz="1400" b="1">
                <a:solidFill>
                  <a:srgbClr val="0070C0"/>
                </a:solidFill>
                <a:latin typeface="Calibri" pitchFamily="34" charset="0"/>
                <a:cs typeface="Calibri" pitchFamily="34" charset="0"/>
              </a:rPr>
              <a:t>SharePoint Farm</a:t>
            </a:r>
          </a:p>
        </p:txBody>
      </p:sp>
      <p:sp>
        <p:nvSpPr>
          <p:cNvPr id="51227" name="TextBox 16"/>
          <p:cNvSpPr txBox="1">
            <a:spLocks noChangeArrowheads="1"/>
          </p:cNvSpPr>
          <p:nvPr/>
        </p:nvSpPr>
        <p:spPr bwMode="auto">
          <a:xfrm>
            <a:off x="5353050" y="3349625"/>
            <a:ext cx="5143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WFE</a:t>
            </a:r>
          </a:p>
        </p:txBody>
      </p:sp>
      <p:sp>
        <p:nvSpPr>
          <p:cNvPr id="51228" name="TextBox 17"/>
          <p:cNvSpPr txBox="1">
            <a:spLocks noChangeArrowheads="1"/>
          </p:cNvSpPr>
          <p:nvPr/>
        </p:nvSpPr>
        <p:spPr bwMode="auto">
          <a:xfrm>
            <a:off x="6413500" y="5105400"/>
            <a:ext cx="105410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App Servers</a:t>
            </a:r>
          </a:p>
        </p:txBody>
      </p:sp>
      <p:sp>
        <p:nvSpPr>
          <p:cNvPr id="51229" name="TextBox 18"/>
          <p:cNvSpPr txBox="1">
            <a:spLocks noChangeArrowheads="1"/>
          </p:cNvSpPr>
          <p:nvPr/>
        </p:nvSpPr>
        <p:spPr bwMode="auto">
          <a:xfrm>
            <a:off x="5181600" y="5562600"/>
            <a:ext cx="1073150" cy="307975"/>
          </a:xfrm>
          <a:prstGeom prst="rect">
            <a:avLst/>
          </a:prstGeom>
          <a:noFill/>
          <a:ln w="9525">
            <a:noFill/>
            <a:miter lim="800000"/>
            <a:headEnd/>
            <a:tailEnd/>
          </a:ln>
        </p:spPr>
        <p:txBody>
          <a:bodyPr wrap="none">
            <a:spAutoFit/>
          </a:bodyPr>
          <a:lstStyle/>
          <a:p>
            <a:r>
              <a:rPr lang="en-US" sz="1400">
                <a:latin typeface="Calibri" pitchFamily="34" charset="0"/>
                <a:cs typeface="Calibri" pitchFamily="34" charset="0"/>
              </a:rPr>
              <a:t>Content dBs</a:t>
            </a:r>
          </a:p>
        </p:txBody>
      </p:sp>
      <p:graphicFrame>
        <p:nvGraphicFramePr>
          <p:cNvPr id="51207" name="Object 7"/>
          <p:cNvGraphicFramePr>
            <a:graphicFrameLocks noChangeAspect="1"/>
          </p:cNvGraphicFramePr>
          <p:nvPr/>
        </p:nvGraphicFramePr>
        <p:xfrm>
          <a:off x="3810000" y="3360738"/>
          <a:ext cx="457200" cy="677862"/>
        </p:xfrm>
        <a:graphic>
          <a:graphicData uri="http://schemas.openxmlformats.org/presentationml/2006/ole">
            <mc:AlternateContent xmlns:mc="http://schemas.openxmlformats.org/markup-compatibility/2006">
              <mc:Choice xmlns:v="urn:schemas-microsoft-com:vml" Requires="v">
                <p:oleObj spid="_x0000_s4127" name="Visio" r:id="rId14" imgW="469900" imgH="685800" progId="">
                  <p:embed/>
                </p:oleObj>
              </mc:Choice>
              <mc:Fallback>
                <p:oleObj name="Visio" r:id="rId14" imgW="469900" imgH="685800" progId="">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10000" y="3360738"/>
                        <a:ext cx="457200"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8" name="Straight Connector 27"/>
          <p:cNvCxnSpPr/>
          <p:nvPr/>
        </p:nvCxnSpPr>
        <p:spPr>
          <a:xfrm rot="5400000">
            <a:off x="5562600" y="2514600"/>
            <a:ext cx="2286000" cy="7620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a:spLocks noChangeArrowheads="1"/>
          </p:cNvSpPr>
          <p:nvPr/>
        </p:nvSpPr>
        <p:spPr bwMode="auto">
          <a:xfrm>
            <a:off x="7010400" y="1676400"/>
            <a:ext cx="2133600" cy="1676400"/>
          </a:xfrm>
          <a:prstGeom prst="roundRect">
            <a:avLst>
              <a:gd name="adj" fmla="val 16667"/>
            </a:avLst>
          </a:prstGeom>
          <a:gradFill rotWithShape="1">
            <a:gsLst>
              <a:gs pos="0">
                <a:srgbClr val="D7FDDE"/>
              </a:gs>
              <a:gs pos="35001">
                <a:srgbClr val="CAF8D2"/>
              </a:gs>
              <a:gs pos="100000">
                <a:srgbClr val="97E7A6"/>
              </a:gs>
            </a:gsLst>
            <a:lin ang="5400000"/>
          </a:gradFill>
          <a:ln w="9525">
            <a:solidFill>
              <a:schemeClr val="accent2"/>
            </a:solidFill>
            <a:round/>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endParaRPr lang="en-US" sz="2400" dirty="0" err="1">
              <a:solidFill>
                <a:schemeClr val="bg1"/>
              </a:solidFill>
              <a:effectLst>
                <a:outerShdw blurRad="38100" dist="38100" dir="2700000" algn="tl">
                  <a:srgbClr val="000000">
                    <a:alpha val="43137"/>
                  </a:srgbClr>
                </a:outerShdw>
              </a:effectLst>
              <a:latin typeface="Segoe" pitchFamily="34" charset="0"/>
              <a:ea typeface="+mn-ea"/>
            </a:endParaRPr>
          </a:p>
        </p:txBody>
      </p:sp>
      <p:cxnSp>
        <p:nvCxnSpPr>
          <p:cNvPr id="29" name="Straight Connector 28"/>
          <p:cNvCxnSpPr/>
          <p:nvPr/>
        </p:nvCxnSpPr>
        <p:spPr>
          <a:xfrm rot="10800000" flipV="1">
            <a:off x="6400800" y="3352800"/>
            <a:ext cx="2590800" cy="990600"/>
          </a:xfrm>
          <a:prstGeom prst="line">
            <a:avLst/>
          </a:prstGeom>
          <a:ln w="15875">
            <a:solidFill>
              <a:srgbClr val="3DA5C1"/>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38"/>
          <p:cNvSpPr>
            <a:spLocks noChangeArrowheads="1"/>
          </p:cNvSpPr>
          <p:nvPr/>
        </p:nvSpPr>
        <p:spPr bwMode="auto">
          <a:xfrm>
            <a:off x="7467600" y="1828800"/>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Excel Services</a:t>
            </a:r>
          </a:p>
        </p:txBody>
      </p:sp>
      <p:sp>
        <p:nvSpPr>
          <p:cNvPr id="40" name="Rectangle 39"/>
          <p:cNvSpPr>
            <a:spLocks noChangeArrowheads="1"/>
          </p:cNvSpPr>
          <p:nvPr/>
        </p:nvSpPr>
        <p:spPr bwMode="auto">
          <a:xfrm>
            <a:off x="7467600" y="2286000"/>
            <a:ext cx="1219200" cy="304800"/>
          </a:xfrm>
          <a:prstGeom prst="rect">
            <a:avLst/>
          </a:prstGeom>
          <a:gradFill rotWithShape="1">
            <a:gsLst>
              <a:gs pos="0">
                <a:srgbClr val="FFF5C7"/>
              </a:gs>
              <a:gs pos="35001">
                <a:srgbClr val="FFF1B9"/>
              </a:gs>
              <a:gs pos="100000">
                <a:srgbClr val="FFE282"/>
              </a:gs>
            </a:gsLst>
            <a:lin ang="5400000"/>
          </a:gradFill>
          <a:ln w="9525">
            <a:solidFill>
              <a:schemeClr val="accent1"/>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PowerPivot Mid-Tier</a:t>
            </a:r>
          </a:p>
        </p:txBody>
      </p:sp>
      <p:sp>
        <p:nvSpPr>
          <p:cNvPr id="41" name="Rectangle 40"/>
          <p:cNvSpPr>
            <a:spLocks noChangeArrowheads="1"/>
          </p:cNvSpPr>
          <p:nvPr/>
        </p:nvSpPr>
        <p:spPr bwMode="auto">
          <a:xfrm>
            <a:off x="7467600" y="2743200"/>
            <a:ext cx="1219200" cy="304800"/>
          </a:xfrm>
          <a:prstGeom prst="rect">
            <a:avLst/>
          </a:prstGeom>
          <a:gradFill rotWithShape="1">
            <a:gsLst>
              <a:gs pos="0">
                <a:srgbClr val="FFE0D2"/>
              </a:gs>
              <a:gs pos="35001">
                <a:srgbClr val="FFD6C5"/>
              </a:gs>
              <a:gs pos="100000">
                <a:srgbClr val="FFB294"/>
              </a:gs>
            </a:gsLst>
            <a:lin ang="5400000"/>
          </a:gradFill>
          <a:ln w="9525">
            <a:solidFill>
              <a:srgbClr val="DF8045"/>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solidFill>
                  <a:srgbClr val="000000"/>
                </a:solidFill>
                <a:latin typeface="Calibri" pitchFamily="34" charset="0"/>
                <a:ea typeface="+mn-ea"/>
                <a:cs typeface="Calibri" pitchFamily="34" charset="0"/>
              </a:rPr>
              <a:t>AS Engine</a:t>
            </a:r>
          </a:p>
        </p:txBody>
      </p:sp>
      <p:cxnSp>
        <p:nvCxnSpPr>
          <p:cNvPr id="48" name="Straight Arrow Connector 47"/>
          <p:cNvCxnSpPr/>
          <p:nvPr/>
        </p:nvCxnSpPr>
        <p:spPr>
          <a:xfrm rot="5400000">
            <a:off x="5067300" y="4533900"/>
            <a:ext cx="990600" cy="7620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sp>
        <p:nvSpPr>
          <p:cNvPr id="2" name="Title 1"/>
          <p:cNvSpPr>
            <a:spLocks noGrp="1"/>
          </p:cNvSpPr>
          <p:nvPr>
            <p:ph type="title"/>
          </p:nvPr>
        </p:nvSpPr>
        <p:spPr/>
        <p:txBody>
          <a:bodyPr/>
          <a:lstStyle/>
          <a:p>
            <a:r>
              <a:rPr smtClean="0">
                <a:ln>
                  <a:noFill/>
                </a:ln>
              </a:rPr>
              <a:t>PowerPivot SharePoint Integration: </a:t>
            </a:r>
            <a:br>
              <a:rPr smtClean="0">
                <a:ln>
                  <a:noFill/>
                </a:ln>
              </a:rPr>
            </a:br>
            <a:r>
              <a:rPr smtClean="0">
                <a:ln>
                  <a:noFill/>
                </a:ln>
              </a:rPr>
              <a:t>Server Action</a:t>
            </a:r>
          </a:p>
        </p:txBody>
      </p:sp>
      <p:sp>
        <p:nvSpPr>
          <p:cNvPr id="60" name="Rectangle 59"/>
          <p:cNvSpPr>
            <a:spLocks noChangeArrowheads="1"/>
          </p:cNvSpPr>
          <p:nvPr/>
        </p:nvSpPr>
        <p:spPr bwMode="auto">
          <a:xfrm>
            <a:off x="5105400" y="3657600"/>
            <a:ext cx="1219200" cy="304800"/>
          </a:xfrm>
          <a:prstGeom prst="rect">
            <a:avLst/>
          </a:prstGeom>
          <a:gradFill rotWithShape="1">
            <a:gsLst>
              <a:gs pos="0">
                <a:srgbClr val="FFE3C9"/>
              </a:gs>
              <a:gs pos="35001">
                <a:srgbClr val="FFDBBB"/>
              </a:gs>
              <a:gs pos="100000">
                <a:srgbClr val="FFBF86"/>
              </a:gs>
            </a:gsLst>
            <a:lin ang="5400000"/>
          </a:gradFill>
          <a:ln w="9525">
            <a:solidFill>
              <a:srgbClr val="FF9929"/>
            </a:solidFill>
            <a:miter lim="800000"/>
            <a:headEnd/>
            <a:tailEnd/>
          </a:ln>
          <a:effectLst>
            <a:outerShdw dist="38100" dir="5400000" rotWithShape="0">
              <a:srgbClr val="808080">
                <a:alpha val="34999"/>
              </a:srgbClr>
            </a:outerShdw>
          </a:effectLst>
        </p:spPr>
        <p:txBody>
          <a:bodyPr lIns="91436" tIns="45718" rIns="91436" bIns="45718" anchor="ctr"/>
          <a:lstStyle/>
          <a:p>
            <a:pPr algn="ctr" defTabSz="914099" fontAlgn="auto">
              <a:spcBef>
                <a:spcPts val="0"/>
              </a:spcBef>
              <a:spcAft>
                <a:spcPts val="0"/>
              </a:spcAft>
              <a:defRPr/>
            </a:pPr>
            <a:r>
              <a:rPr lang="en-US" sz="1100" dirty="0">
                <a:latin typeface="Calibri" pitchFamily="34" charset="0"/>
                <a:ea typeface="+mn-ea"/>
                <a:cs typeface="Calibri" pitchFamily="34" charset="0"/>
              </a:rPr>
              <a:t>Excel Web Access</a:t>
            </a:r>
          </a:p>
        </p:txBody>
      </p:sp>
      <p:cxnSp>
        <p:nvCxnSpPr>
          <p:cNvPr id="53" name="Straight Arrow Connector 52"/>
          <p:cNvCxnSpPr/>
          <p:nvPr/>
        </p:nvCxnSpPr>
        <p:spPr>
          <a:xfrm rot="5400000" flipH="1" flipV="1">
            <a:off x="5143500" y="4762500"/>
            <a:ext cx="914400" cy="6858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cxnSp>
        <p:nvCxnSpPr>
          <p:cNvPr id="59" name="Straight Arrow Connector 58"/>
          <p:cNvCxnSpPr/>
          <p:nvPr/>
        </p:nvCxnSpPr>
        <p:spPr>
          <a:xfrm rot="10800000">
            <a:off x="5257800" y="3886200"/>
            <a:ext cx="762000" cy="3810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cxnSp>
        <p:nvCxnSpPr>
          <p:cNvPr id="63" name="Straight Arrow Connector 62"/>
          <p:cNvCxnSpPr/>
          <p:nvPr/>
        </p:nvCxnSpPr>
        <p:spPr>
          <a:xfrm rot="5400000">
            <a:off x="1866900" y="4381500"/>
            <a:ext cx="2667000" cy="1371600"/>
          </a:xfrm>
          <a:prstGeom prst="straightConnector1">
            <a:avLst/>
          </a:prstGeom>
          <a:ln w="22225">
            <a:solidFill>
              <a:schemeClr val="accent5"/>
            </a:solidFill>
            <a:headEnd type="none"/>
            <a:tailEnd type="arrow"/>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6672918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box(in)">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27" presetClass="emph" presetSubtype="0" fill="hold" grpId="0" nodeType="clickEffect">
                                  <p:stCondLst>
                                    <p:cond delay="0"/>
                                  </p:stCondLst>
                                  <p:childTnLst>
                                    <p:animClr clrSpc="rgb" dir="cw">
                                      <p:cBhvr override="childStyle">
                                        <p:cTn id="16" dur="250" autoRev="1" fill="hold"/>
                                        <p:tgtEl>
                                          <p:spTgt spid="39"/>
                                        </p:tgtEl>
                                        <p:attrNameLst>
                                          <p:attrName>style.color</p:attrName>
                                        </p:attrNameLst>
                                      </p:cBhvr>
                                      <p:to>
                                        <a:schemeClr val="bg1"/>
                                      </p:to>
                                    </p:animClr>
                                    <p:animClr clrSpc="rgb" dir="cw">
                                      <p:cBhvr>
                                        <p:cTn id="17" dur="250" autoRev="1" fill="hold"/>
                                        <p:tgtEl>
                                          <p:spTgt spid="39"/>
                                        </p:tgtEl>
                                        <p:attrNameLst>
                                          <p:attrName>fillcolor</p:attrName>
                                        </p:attrNameLst>
                                      </p:cBhvr>
                                      <p:to>
                                        <a:schemeClr val="bg1"/>
                                      </p:to>
                                    </p:animClr>
                                    <p:set>
                                      <p:cBhvr>
                                        <p:cTn id="18" dur="250" autoRev="1" fill="hold"/>
                                        <p:tgtEl>
                                          <p:spTgt spid="39"/>
                                        </p:tgtEl>
                                        <p:attrNameLst>
                                          <p:attrName>fill.type</p:attrName>
                                        </p:attrNameLst>
                                      </p:cBhvr>
                                      <p:to>
                                        <p:strVal val="solid"/>
                                      </p:to>
                                    </p:set>
                                    <p:set>
                                      <p:cBhvr>
                                        <p:cTn id="19" dur="250" autoRev="1" fill="hold"/>
                                        <p:tgtEl>
                                          <p:spTgt spid="39"/>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27" presetClass="emph" presetSubtype="0" fill="hold" grpId="0" nodeType="clickEffect">
                                  <p:stCondLst>
                                    <p:cond delay="0"/>
                                  </p:stCondLst>
                                  <p:childTnLst>
                                    <p:animClr clrSpc="rgb" dir="cw">
                                      <p:cBhvr override="childStyle">
                                        <p:cTn id="23" dur="250" autoRev="1" fill="hold"/>
                                        <p:tgtEl>
                                          <p:spTgt spid="40"/>
                                        </p:tgtEl>
                                        <p:attrNameLst>
                                          <p:attrName>style.color</p:attrName>
                                        </p:attrNameLst>
                                      </p:cBhvr>
                                      <p:to>
                                        <a:schemeClr val="bg1"/>
                                      </p:to>
                                    </p:animClr>
                                    <p:animClr clrSpc="rgb" dir="cw">
                                      <p:cBhvr>
                                        <p:cTn id="24" dur="250" autoRev="1" fill="hold"/>
                                        <p:tgtEl>
                                          <p:spTgt spid="40"/>
                                        </p:tgtEl>
                                        <p:attrNameLst>
                                          <p:attrName>fillcolor</p:attrName>
                                        </p:attrNameLst>
                                      </p:cBhvr>
                                      <p:to>
                                        <a:schemeClr val="bg1"/>
                                      </p:to>
                                    </p:animClr>
                                    <p:set>
                                      <p:cBhvr>
                                        <p:cTn id="25" dur="250" autoRev="1" fill="hold"/>
                                        <p:tgtEl>
                                          <p:spTgt spid="40"/>
                                        </p:tgtEl>
                                        <p:attrNameLst>
                                          <p:attrName>fill.type</p:attrName>
                                        </p:attrNameLst>
                                      </p:cBhvr>
                                      <p:to>
                                        <p:strVal val="solid"/>
                                      </p:to>
                                    </p:set>
                                    <p:set>
                                      <p:cBhvr>
                                        <p:cTn id="26" dur="250" autoRev="1" fill="hold"/>
                                        <p:tgtEl>
                                          <p:spTgt spid="40"/>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blinds(horizontal)">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blinds(horizontal)">
                                      <p:cBhvr>
                                        <p:cTn id="36" dur="500"/>
                                        <p:tgtEl>
                                          <p:spTgt spid="53"/>
                                        </p:tgtEl>
                                      </p:cBhvr>
                                    </p:animEffect>
                                  </p:childTnLst>
                                </p:cTn>
                              </p:par>
                            </p:childTnLst>
                          </p:cTn>
                        </p:par>
                      </p:childTnLst>
                    </p:cTn>
                  </p:par>
                  <p:par>
                    <p:cTn id="37" fill="hold">
                      <p:stCondLst>
                        <p:cond delay="indefinite"/>
                      </p:stCondLst>
                      <p:childTnLst>
                        <p:par>
                          <p:cTn id="38" fill="hold">
                            <p:stCondLst>
                              <p:cond delay="0"/>
                            </p:stCondLst>
                            <p:childTnLst>
                              <p:par>
                                <p:cTn id="39" presetID="27" presetClass="emph" presetSubtype="0" fill="hold" grpId="0" nodeType="clickEffect">
                                  <p:stCondLst>
                                    <p:cond delay="0"/>
                                  </p:stCondLst>
                                  <p:childTnLst>
                                    <p:animClr clrSpc="rgb" dir="cw">
                                      <p:cBhvr override="childStyle">
                                        <p:cTn id="40" dur="250" autoRev="1" fill="hold"/>
                                        <p:tgtEl>
                                          <p:spTgt spid="41"/>
                                        </p:tgtEl>
                                        <p:attrNameLst>
                                          <p:attrName>style.color</p:attrName>
                                        </p:attrNameLst>
                                      </p:cBhvr>
                                      <p:to>
                                        <a:schemeClr val="bg1"/>
                                      </p:to>
                                    </p:animClr>
                                    <p:animClr clrSpc="rgb" dir="cw">
                                      <p:cBhvr>
                                        <p:cTn id="41" dur="250" autoRev="1" fill="hold"/>
                                        <p:tgtEl>
                                          <p:spTgt spid="41"/>
                                        </p:tgtEl>
                                        <p:attrNameLst>
                                          <p:attrName>fillcolor</p:attrName>
                                        </p:attrNameLst>
                                      </p:cBhvr>
                                      <p:to>
                                        <a:schemeClr val="bg1"/>
                                      </p:to>
                                    </p:animClr>
                                    <p:set>
                                      <p:cBhvr>
                                        <p:cTn id="42" dur="250" autoRev="1" fill="hold"/>
                                        <p:tgtEl>
                                          <p:spTgt spid="41"/>
                                        </p:tgtEl>
                                        <p:attrNameLst>
                                          <p:attrName>fill.type</p:attrName>
                                        </p:attrNameLst>
                                      </p:cBhvr>
                                      <p:to>
                                        <p:strVal val="solid"/>
                                      </p:to>
                                    </p:set>
                                    <p:set>
                                      <p:cBhvr>
                                        <p:cTn id="43" dur="250" autoRev="1" fill="hold"/>
                                        <p:tgtEl>
                                          <p:spTgt spid="41"/>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27" presetClass="emph" presetSubtype="0" fill="hold" grpId="1" nodeType="clickEffect">
                                  <p:stCondLst>
                                    <p:cond delay="0"/>
                                  </p:stCondLst>
                                  <p:childTnLst>
                                    <p:animClr clrSpc="rgb" dir="cw">
                                      <p:cBhvr override="childStyle">
                                        <p:cTn id="47" dur="250" autoRev="1" fill="hold"/>
                                        <p:tgtEl>
                                          <p:spTgt spid="40"/>
                                        </p:tgtEl>
                                        <p:attrNameLst>
                                          <p:attrName>style.color</p:attrName>
                                        </p:attrNameLst>
                                      </p:cBhvr>
                                      <p:to>
                                        <a:schemeClr val="bg1"/>
                                      </p:to>
                                    </p:animClr>
                                    <p:animClr clrSpc="rgb" dir="cw">
                                      <p:cBhvr>
                                        <p:cTn id="48" dur="250" autoRev="1" fill="hold"/>
                                        <p:tgtEl>
                                          <p:spTgt spid="40"/>
                                        </p:tgtEl>
                                        <p:attrNameLst>
                                          <p:attrName>fillcolor</p:attrName>
                                        </p:attrNameLst>
                                      </p:cBhvr>
                                      <p:to>
                                        <a:schemeClr val="bg1"/>
                                      </p:to>
                                    </p:animClr>
                                    <p:set>
                                      <p:cBhvr>
                                        <p:cTn id="49" dur="250" autoRev="1" fill="hold"/>
                                        <p:tgtEl>
                                          <p:spTgt spid="40"/>
                                        </p:tgtEl>
                                        <p:attrNameLst>
                                          <p:attrName>fill.type</p:attrName>
                                        </p:attrNameLst>
                                      </p:cBhvr>
                                      <p:to>
                                        <p:strVal val="solid"/>
                                      </p:to>
                                    </p:set>
                                    <p:set>
                                      <p:cBhvr>
                                        <p:cTn id="50" dur="250" autoRev="1" fill="hold"/>
                                        <p:tgtEl>
                                          <p:spTgt spid="40"/>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hold" grpId="1" nodeType="clickEffect">
                                  <p:stCondLst>
                                    <p:cond delay="0"/>
                                  </p:stCondLst>
                                  <p:childTnLst>
                                    <p:animClr clrSpc="rgb" dir="cw">
                                      <p:cBhvr override="childStyle">
                                        <p:cTn id="54" dur="250" autoRev="1" fill="hold"/>
                                        <p:tgtEl>
                                          <p:spTgt spid="39"/>
                                        </p:tgtEl>
                                        <p:attrNameLst>
                                          <p:attrName>style.color</p:attrName>
                                        </p:attrNameLst>
                                      </p:cBhvr>
                                      <p:to>
                                        <a:schemeClr val="bg1"/>
                                      </p:to>
                                    </p:animClr>
                                    <p:animClr clrSpc="rgb" dir="cw">
                                      <p:cBhvr>
                                        <p:cTn id="55" dur="250" autoRev="1" fill="hold"/>
                                        <p:tgtEl>
                                          <p:spTgt spid="39"/>
                                        </p:tgtEl>
                                        <p:attrNameLst>
                                          <p:attrName>fillcolor</p:attrName>
                                        </p:attrNameLst>
                                      </p:cBhvr>
                                      <p:to>
                                        <a:schemeClr val="bg1"/>
                                      </p:to>
                                    </p:animClr>
                                    <p:set>
                                      <p:cBhvr>
                                        <p:cTn id="56" dur="250" autoRev="1" fill="hold"/>
                                        <p:tgtEl>
                                          <p:spTgt spid="39"/>
                                        </p:tgtEl>
                                        <p:attrNameLst>
                                          <p:attrName>fill.type</p:attrName>
                                        </p:attrNameLst>
                                      </p:cBhvr>
                                      <p:to>
                                        <p:strVal val="solid"/>
                                      </p:to>
                                    </p:set>
                                    <p:set>
                                      <p:cBhvr>
                                        <p:cTn id="57" dur="250" autoRev="1" fill="hold"/>
                                        <p:tgtEl>
                                          <p:spTgt spid="39"/>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blinds(horizontal)">
                                      <p:cBhvr>
                                        <p:cTn id="62" dur="500"/>
                                        <p:tgtEl>
                                          <p:spTgt spid="59"/>
                                        </p:tgtEl>
                                      </p:cBhvr>
                                    </p:animEffect>
                                  </p:childTnLst>
                                </p:cTn>
                              </p:par>
                            </p:childTnLst>
                          </p:cTn>
                        </p:par>
                      </p:childTnLst>
                    </p:cTn>
                  </p:par>
                  <p:par>
                    <p:cTn id="63" fill="hold">
                      <p:stCondLst>
                        <p:cond delay="indefinite"/>
                      </p:stCondLst>
                      <p:childTnLst>
                        <p:par>
                          <p:cTn id="64" fill="hold">
                            <p:stCondLst>
                              <p:cond delay="0"/>
                            </p:stCondLst>
                            <p:childTnLst>
                              <p:par>
                                <p:cTn id="65" presetID="27" presetClass="emph" presetSubtype="0" fill="hold" grpId="1" nodeType="clickEffect">
                                  <p:stCondLst>
                                    <p:cond delay="0"/>
                                  </p:stCondLst>
                                  <p:childTnLst>
                                    <p:animClr clrSpc="rgb" dir="cw">
                                      <p:cBhvr override="childStyle">
                                        <p:cTn id="66" dur="250" autoRev="1" fill="hold"/>
                                        <p:tgtEl>
                                          <p:spTgt spid="60"/>
                                        </p:tgtEl>
                                        <p:attrNameLst>
                                          <p:attrName>style.color</p:attrName>
                                        </p:attrNameLst>
                                      </p:cBhvr>
                                      <p:to>
                                        <a:schemeClr val="bg1"/>
                                      </p:to>
                                    </p:animClr>
                                    <p:animClr clrSpc="rgb" dir="cw">
                                      <p:cBhvr>
                                        <p:cTn id="67" dur="250" autoRev="1" fill="hold"/>
                                        <p:tgtEl>
                                          <p:spTgt spid="60"/>
                                        </p:tgtEl>
                                        <p:attrNameLst>
                                          <p:attrName>fillcolor</p:attrName>
                                        </p:attrNameLst>
                                      </p:cBhvr>
                                      <p:to>
                                        <a:schemeClr val="bg1"/>
                                      </p:to>
                                    </p:animClr>
                                    <p:set>
                                      <p:cBhvr>
                                        <p:cTn id="68" dur="250" autoRev="1" fill="hold"/>
                                        <p:tgtEl>
                                          <p:spTgt spid="60"/>
                                        </p:tgtEl>
                                        <p:attrNameLst>
                                          <p:attrName>fill.type</p:attrName>
                                        </p:attrNameLst>
                                      </p:cBhvr>
                                      <p:to>
                                        <p:strVal val="solid"/>
                                      </p:to>
                                    </p:set>
                                    <p:set>
                                      <p:cBhvr>
                                        <p:cTn id="69" dur="250" autoRev="1" fill="hold"/>
                                        <p:tgtEl>
                                          <p:spTgt spid="60"/>
                                        </p:tgtEl>
                                        <p:attrNameLst>
                                          <p:attrName>fill.on</p:attrName>
                                        </p:attrNameLst>
                                      </p:cBhvr>
                                      <p:to>
                                        <p:strVal val="true"/>
                                      </p:to>
                                    </p:se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blinds(horizontal)">
                                      <p:cBhvr>
                                        <p:cTn id="7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animBg="1"/>
      <p:bldP spid="60" grpId="0" animBg="1"/>
      <p:bldP spid="60" grpId="1"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27075" y="2862263"/>
            <a:ext cx="8215313" cy="736600"/>
          </a:xfrm>
          <a:prstGeom prst="rect">
            <a:avLst/>
          </a:prstGeom>
          <a:noFill/>
          <a:ln w="9525">
            <a:noFill/>
            <a:miter lim="800000"/>
            <a:headEnd/>
            <a:tailEnd/>
          </a:ln>
        </p:spPr>
        <p:txBody>
          <a:bodyPr lIns="0" tIns="0" rIns="0" bIns="0"/>
          <a:lstStyle/>
          <a:p>
            <a:pPr algn="ctr"/>
            <a:endParaRPr lang="en-US" sz="4600" b="1" dirty="0">
              <a:solidFill>
                <a:schemeClr val="tx2"/>
              </a:solidFill>
              <a:latin typeface="Verdana" pitchFamily="34" charset="0"/>
            </a:endParaRPr>
          </a:p>
        </p:txBody>
      </p:sp>
      <p:sp>
        <p:nvSpPr>
          <p:cNvPr id="8195" name="Title 2"/>
          <p:cNvSpPr>
            <a:spLocks noGrp="1"/>
          </p:cNvSpPr>
          <p:nvPr>
            <p:ph type="ctrTitle"/>
          </p:nvPr>
        </p:nvSpPr>
        <p:spPr>
          <a:xfrm>
            <a:off x="1371600" y="2286000"/>
            <a:ext cx="6994362" cy="1523494"/>
          </a:xfrm>
        </p:spPr>
        <p:txBody>
          <a:bodyPr/>
          <a:lstStyle/>
          <a:p>
            <a:r>
              <a:rPr lang="en-IE" noProof="0" dirty="0" smtClean="0"/>
              <a:t>Conclusions</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dirty="0" smtClean="0"/>
              <a:t>Summary</a:t>
            </a:r>
            <a:endParaRPr lang="en-IE" noProof="0" dirty="0"/>
          </a:p>
        </p:txBody>
      </p:sp>
      <p:sp>
        <p:nvSpPr>
          <p:cNvPr id="3" name="Content Placeholder 2"/>
          <p:cNvSpPr>
            <a:spLocks noGrp="1"/>
          </p:cNvSpPr>
          <p:nvPr>
            <p:ph idx="1"/>
          </p:nvPr>
        </p:nvSpPr>
        <p:spPr>
          <a:xfrm>
            <a:off x="381000" y="1412875"/>
            <a:ext cx="8382000" cy="4001095"/>
          </a:xfrm>
        </p:spPr>
        <p:txBody>
          <a:bodyPr/>
          <a:lstStyle/>
          <a:p>
            <a:r>
              <a:rPr lang="en-GB" dirty="0" smtClean="0"/>
              <a:t>Office 2010 makes </a:t>
            </a:r>
            <a:r>
              <a:rPr lang="en-GB" dirty="0" smtClean="0">
                <a:solidFill>
                  <a:schemeClr val="tx2"/>
                </a:solidFill>
              </a:rPr>
              <a:t>BI easy</a:t>
            </a:r>
            <a:r>
              <a:rPr lang="en-GB" dirty="0" smtClean="0"/>
              <a:t> to access by every knowledge worker</a:t>
            </a:r>
          </a:p>
          <a:p>
            <a:r>
              <a:rPr lang="en-GB" noProof="0" dirty="0" smtClean="0"/>
              <a:t>Vision of Self-service BI starts with </a:t>
            </a:r>
            <a:r>
              <a:rPr lang="en-GB" noProof="0" dirty="0" err="1" smtClean="0">
                <a:solidFill>
                  <a:schemeClr val="tx2"/>
                </a:solidFill>
              </a:rPr>
              <a:t>PowerPivot</a:t>
            </a:r>
            <a:endParaRPr lang="en-GB" noProof="0" dirty="0" smtClean="0">
              <a:solidFill>
                <a:schemeClr val="tx2"/>
              </a:solidFill>
            </a:endParaRPr>
          </a:p>
          <a:p>
            <a:r>
              <a:rPr lang="en-GB" dirty="0" smtClean="0"/>
              <a:t>SharePoint &amp; </a:t>
            </a:r>
            <a:r>
              <a:rPr lang="en-GB" dirty="0" err="1" smtClean="0"/>
              <a:t>PowerPivot</a:t>
            </a:r>
            <a:r>
              <a:rPr lang="en-GB" dirty="0" smtClean="0"/>
              <a:t> for </a:t>
            </a:r>
            <a:r>
              <a:rPr lang="en-GB" dirty="0" smtClean="0">
                <a:solidFill>
                  <a:schemeClr val="tx2"/>
                </a:solidFill>
              </a:rPr>
              <a:t>manageable BI</a:t>
            </a:r>
            <a:endParaRPr lang="en-GB" noProof="0" dirty="0" smtClean="0">
              <a:solidFill>
                <a:schemeClr val="tx2"/>
              </a:solidFill>
            </a:endParaRPr>
          </a:p>
          <a:p>
            <a:endParaRPr lang="en-GB" noProof="0" dirty="0" smtClean="0"/>
          </a:p>
          <a:p>
            <a:r>
              <a:rPr lang="en-GB" dirty="0" smtClean="0">
                <a:solidFill>
                  <a:schemeClr val="accent4"/>
                </a:solidFill>
              </a:rPr>
              <a:t>Analyse some data using PowerPivot</a:t>
            </a:r>
          </a:p>
          <a:p>
            <a:pPr lvl="1"/>
            <a:r>
              <a:rPr lang="en-GB" noProof="0" dirty="0" smtClean="0"/>
              <a:t>Get it from: </a:t>
            </a:r>
            <a:r>
              <a:rPr lang="en-GB" noProof="0" dirty="0" smtClean="0">
                <a:hlinkClick r:id="rId3"/>
              </a:rPr>
              <a:t>www.powerpivot.com</a:t>
            </a:r>
            <a:endParaRPr lang="en-GB" noProof="0" dirty="0" smtClean="0"/>
          </a:p>
          <a:p>
            <a:pPr lvl="1"/>
            <a:r>
              <a:rPr lang="en-GB" noProof="0" dirty="0" smtClean="0"/>
              <a:t>Want lots of data? </a:t>
            </a:r>
            <a:r>
              <a:rPr lang="en-GB" dirty="0" smtClean="0"/>
              <a:t>www.i</a:t>
            </a:r>
            <a:r>
              <a:rPr lang="en-GB" noProof="0" dirty="0" smtClean="0"/>
              <a:t>nfochimps.org</a:t>
            </a:r>
            <a:endParaRPr lang="en-IE" noProof="0" dirty="0" smtClean="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465964" y="4172904"/>
            <a:ext cx="6275388" cy="1400383"/>
          </a:xfrm>
          <a:prstGeom prst="rect">
            <a:avLst/>
          </a:prstGeom>
          <a:noFill/>
          <a:ln w="9525">
            <a:noFill/>
            <a:miter lim="800000"/>
            <a:headEnd/>
            <a:tailEnd/>
          </a:ln>
        </p:spPr>
        <p:txBody>
          <a:bodyPr wrap="square">
            <a:spAutoFit/>
          </a:bodyPr>
          <a:lstStyle/>
          <a:p>
            <a:pPr algn="just"/>
            <a:r>
              <a:rPr lang="en-US" sz="1100" dirty="0">
                <a:latin typeface="+mj-lt"/>
                <a:cs typeface="Arial" charset="0"/>
              </a:rPr>
              <a:t>© </a:t>
            </a:r>
            <a:r>
              <a:rPr lang="en-US" sz="1100" dirty="0" smtClean="0">
                <a:latin typeface="+mj-lt"/>
                <a:cs typeface="Arial" charset="0"/>
              </a:rPr>
              <a:t>2010 </a:t>
            </a:r>
            <a:r>
              <a:rPr lang="en-US" sz="1100" dirty="0">
                <a:latin typeface="+mj-lt"/>
                <a:cs typeface="Arial" charset="0"/>
              </a:rPr>
              <a:t>Microsoft </a:t>
            </a:r>
            <a:r>
              <a:rPr lang="en-US" sz="1100" dirty="0" smtClean="0">
                <a:latin typeface="+mj-lt"/>
                <a:cs typeface="Arial" charset="0"/>
              </a:rPr>
              <a:t>Corporation &amp; Project Botticelli Ltd. </a:t>
            </a:r>
            <a:r>
              <a:rPr lang="en-US" sz="1100" dirty="0">
                <a:latin typeface="+mj-lt"/>
                <a:cs typeface="Arial" charset="0"/>
              </a:rPr>
              <a:t>All rights </a:t>
            </a:r>
            <a:r>
              <a:rPr lang="en-US" sz="1100" dirty="0" smtClean="0">
                <a:latin typeface="+mj-lt"/>
                <a:cs typeface="Arial" charset="0"/>
              </a:rPr>
              <a:t>reserved.</a:t>
            </a:r>
            <a:endParaRPr lang="en-US" sz="1100" b="1" dirty="0">
              <a:latin typeface="+mj-lt"/>
              <a:cs typeface="Arial" charset="0"/>
            </a:endParaRPr>
          </a:p>
          <a:p>
            <a:pPr algn="just"/>
            <a:endParaRPr lang="en-US" sz="1100" b="1" dirty="0" smtClean="0">
              <a:latin typeface="+mj-lt"/>
              <a:cs typeface="Arial" charset="0"/>
            </a:endParaRPr>
          </a:p>
          <a:p>
            <a:pPr algn="just"/>
            <a:r>
              <a:rPr lang="en-GB" sz="700" dirty="0" smtClean="0"/>
              <a:t>The information herein is for informational purposes only and represents the opinions and views of Project Botticelli and/or </a:t>
            </a:r>
            <a:r>
              <a:rPr lang="en-GB" sz="700" dirty="0" err="1" smtClean="0"/>
              <a:t>Rafal</a:t>
            </a:r>
            <a:r>
              <a:rPr lang="en-GB" sz="700" dirty="0" smtClean="0"/>
              <a:t> </a:t>
            </a:r>
            <a:r>
              <a:rPr lang="en-GB" sz="700" dirty="0" err="1" smtClean="0"/>
              <a:t>Lukawiecki</a:t>
            </a:r>
            <a:r>
              <a:rPr lang="en-GB" sz="700" dirty="0" smtClean="0"/>
              <a:t>. The material presented is not certain and may vary based on several factors. Microsoft makes no warranties, express, implied or statutory, as to the information in this presentation.</a:t>
            </a:r>
          </a:p>
          <a:p>
            <a:pPr algn="just"/>
            <a:endParaRPr lang="en-GB" sz="700" dirty="0" smtClean="0"/>
          </a:p>
          <a:p>
            <a:pPr algn="just"/>
            <a:r>
              <a:rPr lang="en-GB" sz="700" dirty="0" smtClean="0"/>
              <a:t>Portions © 2010 Project Botticelli Ltd &amp; entire material © 2010 Microsoft Corp. Some slides contain quotations from copyrighted materials by other authors, as individually attributed or as already covered by Microsoft Copyright ownerships. All rights reserved. Microsoft, Windows, Windows Vista and other product names are or may be registered trademarks and/or trademarks in the U.S. and/or other countries. The information herein is for informational purposes only and represents the current view of Project Botticelli Ltd as of the date of this presentation.  Because Project Botticelli &amp; Microsoft must respond to changing market conditions, it should not be interpreted to be a commitment on the part of Microsoft, and Microsoft and Project Botticelli cannot guarantee the accuracy of any information provided after the date of this presentation. Project Botticelli makes no warranties, express, implied or statutory, as to the information in this presentation. E&amp;OE.</a:t>
            </a:r>
          </a:p>
        </p:txBody>
      </p:sp>
      <p:pic>
        <p:nvPicPr>
          <p:cNvPr id="6" name="Picture 4" descr="logo_ms_big.png"/>
          <p:cNvPicPr>
            <a:picLocks noChangeAspect="1"/>
          </p:cNvPicPr>
          <p:nvPr/>
        </p:nvPicPr>
        <p:blipFill>
          <a:blip r:embed="rId3">
            <a:lum bright="100000"/>
          </a:blip>
          <a:srcRect/>
          <a:stretch>
            <a:fillRect/>
          </a:stretch>
        </p:blipFill>
        <p:spPr bwMode="auto">
          <a:xfrm>
            <a:off x="1532094" y="2951259"/>
            <a:ext cx="3727951" cy="620926"/>
          </a:xfrm>
          <a:prstGeom prst="rect">
            <a:avLst/>
          </a:prstGeom>
          <a:noFill/>
          <a:ln w="9525">
            <a:noFill/>
            <a:miter lim="800000"/>
            <a:headEnd/>
            <a:tailEnd/>
          </a:ln>
        </p:spPr>
      </p:pic>
      <p:pic>
        <p:nvPicPr>
          <p:cNvPr id="7" name="Picture 6" descr="probwht-jpg.jpg"/>
          <p:cNvPicPr>
            <a:picLocks noChangeAspect="1"/>
          </p:cNvPicPr>
          <p:nvPr/>
        </p:nvPicPr>
        <p:blipFill>
          <a:blip r:embed="rId4"/>
          <a:srcRect/>
          <a:stretch>
            <a:fillRect/>
          </a:stretch>
        </p:blipFill>
        <p:spPr bwMode="auto">
          <a:xfrm>
            <a:off x="6400800" y="2971800"/>
            <a:ext cx="1229467" cy="62242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chEd2008_ITPro_4-3_v02">
  <a:themeElements>
    <a:clrScheme name="TechEd IT Pro - blue">
      <a:dk1>
        <a:srgbClr val="000000"/>
      </a:dk1>
      <a:lt1>
        <a:srgbClr val="FFFFFF"/>
      </a:lt1>
      <a:dk2>
        <a:srgbClr val="5F5F5F"/>
      </a:dk2>
      <a:lt2>
        <a:srgbClr val="4A93E4"/>
      </a:lt2>
      <a:accent1>
        <a:srgbClr val="FFC000"/>
      </a:accent1>
      <a:accent2>
        <a:srgbClr val="2DB557"/>
      </a:accent2>
      <a:accent3>
        <a:srgbClr val="DF8045"/>
      </a:accent3>
      <a:accent4>
        <a:srgbClr val="2A86DA"/>
      </a:accent4>
      <a:accent5>
        <a:srgbClr val="FF9929"/>
      </a:accent5>
      <a:accent6>
        <a:srgbClr val="808080"/>
      </a:accent6>
      <a:hlink>
        <a:srgbClr val="79AFEB"/>
      </a:hlink>
      <a:folHlink>
        <a:srgbClr val="F0ED7B"/>
      </a:folHlink>
    </a:clrScheme>
    <a:fontScheme name="Custom 2">
      <a:majorFont>
        <a:latin typeface="Calibri"/>
        <a:ea typeface=""/>
        <a:cs typeface=""/>
      </a:majorFont>
      <a:minorFont>
        <a:latin typeface="Calibri"/>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000" dirty="0" smtClean="0">
            <a:solidFill>
              <a:srgbClr val="FFFFFF"/>
            </a:solidFill>
            <a:effectLst>
              <a:outerShdw blurRad="38100" dist="38100" dir="2700000" algn="tl">
                <a:srgbClr val="000000">
                  <a:alpha val="43137"/>
                </a:srgbClr>
              </a:outerShdw>
            </a:effectLst>
            <a:latin typeface="Calibri" pitchFamily="34" charset="0"/>
          </a:defRPr>
        </a:defPPr>
      </a:lstStyle>
      <a:style>
        <a:lnRef idx="0">
          <a:schemeClr val="accent4"/>
        </a:lnRef>
        <a:fillRef idx="3">
          <a:schemeClr val="accent4"/>
        </a:fillRef>
        <a:effectRef idx="3">
          <a:schemeClr val="accent4"/>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 The Big Picture of Business Intelligence.pptx</Template>
  <TotalTime>1572</TotalTime>
  <Words>1702</Words>
  <Application>Microsoft Office PowerPoint</Application>
  <PresentationFormat>On-screen Show (4:3)</PresentationFormat>
  <Paragraphs>226</Paragraphs>
  <Slides>28</Slides>
  <Notes>20</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TechEd2008_ITPro_4-3_v02</vt:lpstr>
      <vt:lpstr>Visio</vt:lpstr>
      <vt:lpstr>The Knowledge Worker’s Perspective: Self-Service of BI with Microsoft PowerPivot and Office 2010</vt:lpstr>
      <vt:lpstr>Objectives</vt:lpstr>
      <vt:lpstr>Microsoft Office Excel 2010</vt:lpstr>
      <vt:lpstr>Excel Analytics</vt:lpstr>
      <vt:lpstr>New Visualizations and Interactivity</vt:lpstr>
      <vt:lpstr>Interactive Slicing and Dicing </vt:lpstr>
      <vt:lpstr>Excel Services in SharePoint</vt:lpstr>
      <vt:lpstr>Excel and Multidimensional Data</vt:lpstr>
      <vt:lpstr>PowerPoint Presentation</vt:lpstr>
      <vt:lpstr>Data Mining Add-Ins for Excel</vt:lpstr>
      <vt:lpstr>PowerPoint Presentation</vt:lpstr>
      <vt:lpstr>PowerPivot for Excel 2010</vt:lpstr>
      <vt:lpstr>PowerPoint Presentation</vt:lpstr>
      <vt:lpstr>Reporting Services as a Data Source</vt:lpstr>
      <vt:lpstr>PowerPoint Presentation</vt:lpstr>
      <vt:lpstr>PowerPivot on SharePoint 2010 Manageability</vt:lpstr>
      <vt:lpstr>PowerPivot for SharePoint 2010 Managed Self-Service Business Intelligence</vt:lpstr>
      <vt:lpstr>Share Insights  Common view of organizational performance</vt:lpstr>
      <vt:lpstr>PowerPoint Presentation</vt:lpstr>
      <vt:lpstr>Managing the BI Environment</vt:lpstr>
      <vt:lpstr>PowerPoint Presentation</vt:lpstr>
      <vt:lpstr>PowerPivot Infrastructure Overview</vt:lpstr>
      <vt:lpstr>PowerPivot Infrastructure: Excel</vt:lpstr>
      <vt:lpstr>PowerPivot SharePoint Integration:  ECS Viewing</vt:lpstr>
      <vt:lpstr>PowerPivot SharePoint Integration:  Server Action</vt:lpstr>
      <vt:lpstr>Conclusions</vt:lpstr>
      <vt:lpstr>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Delivering BI Through Microsoft Office System 2007</dc:title>
  <dc:subject>Business Intelligence and Performance Management</dc:subject>
  <dc:creator>Rafal Lukawiecki</dc:creator>
  <cp:keywords>SQL Server 2008 Microsoft Business Intelligence Performance Management PerformancePoint Server Excel Visio Office Multidimensional Analysis OLAP Data Warehouse ETL Extract Transform Loan Data Integration SSIS SSAS SSRS KPI Key Performance Indicator Scorecard Dashboard MAP Rafal Lukawiecki Project Botticelli Ltd</cp:keywords>
  <dc:description> The information herein is for informational purposes only and represents the opinions and views of Project Botticelli and/or Rafal Lukawiecki. The material presented is not certain and may vary based on several factors. Microsoft makes no warranties, express, implied or statutory, as to the information in this presentation.
Portions © 2009 Project Botticelli Ltd &amp; entire material © 2009 Microsoft Corp. Some slides contain quotations from copyrighted materials by other authors, as individually attributed or as already covered by Microsoft Copyright ownerships. All rights reserved. Microsoft, Windows, Windows Vista and other product names are or may be registered trademarks and/or trademarks in the U.S. and/or other countries. The information herein is for informational purposes only and represents the current view of Project Botticelli Ltd as of the date of this presentation.  Because Project Botticelli &amp; Microsoft must respond to changing market conditions, it should not be interpreted to be a commitment on the part of Microsoft, and Microsoft and Project Botticelli cannot guarantee the accuracy of any information provided after the date of this presentation. Project Botticelli makes no warranties, express, implied or statutory, as to the information in this presentation. E&amp;OE.</dc:description>
  <cp:lastModifiedBy>Windows User</cp:lastModifiedBy>
  <cp:revision>99</cp:revision>
  <dcterms:created xsi:type="dcterms:W3CDTF">2010-01-06T22:39:28Z</dcterms:created>
  <dcterms:modified xsi:type="dcterms:W3CDTF">2010-03-23T20:24:24Z</dcterms:modified>
</cp:coreProperties>
</file>