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tiff" ContentType="image/tiff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9"/>
  </p:notesMasterIdLst>
  <p:handoutMasterIdLst>
    <p:handoutMasterId r:id="rId80"/>
  </p:handoutMasterIdLst>
  <p:sldIdLst>
    <p:sldId id="259" r:id="rId2"/>
    <p:sldId id="283" r:id="rId3"/>
    <p:sldId id="266" r:id="rId4"/>
    <p:sldId id="272" r:id="rId5"/>
    <p:sldId id="273" r:id="rId6"/>
    <p:sldId id="274" r:id="rId7"/>
    <p:sldId id="284" r:id="rId8"/>
    <p:sldId id="285" r:id="rId9"/>
    <p:sldId id="287" r:id="rId10"/>
    <p:sldId id="288" r:id="rId11"/>
    <p:sldId id="289" r:id="rId12"/>
    <p:sldId id="290" r:id="rId13"/>
    <p:sldId id="291" r:id="rId14"/>
    <p:sldId id="295" r:id="rId15"/>
    <p:sldId id="324" r:id="rId16"/>
    <p:sldId id="296" r:id="rId17"/>
    <p:sldId id="346" r:id="rId18"/>
    <p:sldId id="347" r:id="rId19"/>
    <p:sldId id="348" r:id="rId20"/>
    <p:sldId id="297" r:id="rId21"/>
    <p:sldId id="298" r:id="rId22"/>
    <p:sldId id="299" r:id="rId23"/>
    <p:sldId id="300" r:id="rId24"/>
    <p:sldId id="301" r:id="rId25"/>
    <p:sldId id="302" r:id="rId26"/>
    <p:sldId id="303" r:id="rId27"/>
    <p:sldId id="304" r:id="rId28"/>
    <p:sldId id="305" r:id="rId29"/>
    <p:sldId id="306" r:id="rId30"/>
    <p:sldId id="307" r:id="rId31"/>
    <p:sldId id="308" r:id="rId32"/>
    <p:sldId id="309" r:id="rId33"/>
    <p:sldId id="310" r:id="rId34"/>
    <p:sldId id="313" r:id="rId35"/>
    <p:sldId id="337" r:id="rId36"/>
    <p:sldId id="338" r:id="rId37"/>
    <p:sldId id="339" r:id="rId38"/>
    <p:sldId id="294" r:id="rId39"/>
    <p:sldId id="325" r:id="rId40"/>
    <p:sldId id="316" r:id="rId41"/>
    <p:sldId id="279" r:id="rId42"/>
    <p:sldId id="281" r:id="rId43"/>
    <p:sldId id="286" r:id="rId44"/>
    <p:sldId id="317" r:id="rId45"/>
    <p:sldId id="320" r:id="rId46"/>
    <p:sldId id="314" r:id="rId47"/>
    <p:sldId id="321" r:id="rId48"/>
    <p:sldId id="322" r:id="rId49"/>
    <p:sldId id="323" r:id="rId50"/>
    <p:sldId id="318" r:id="rId51"/>
    <p:sldId id="319" r:id="rId52"/>
    <p:sldId id="341" r:id="rId53"/>
    <p:sldId id="331" r:id="rId54"/>
    <p:sldId id="311" r:id="rId55"/>
    <p:sldId id="312" r:id="rId56"/>
    <p:sldId id="340" r:id="rId57"/>
    <p:sldId id="334" r:id="rId58"/>
    <p:sldId id="335" r:id="rId59"/>
    <p:sldId id="336" r:id="rId60"/>
    <p:sldId id="342" r:id="rId61"/>
    <p:sldId id="292" r:id="rId62"/>
    <p:sldId id="326" r:id="rId63"/>
    <p:sldId id="330" r:id="rId64"/>
    <p:sldId id="327" r:id="rId65"/>
    <p:sldId id="329" r:id="rId66"/>
    <p:sldId id="345" r:id="rId67"/>
    <p:sldId id="332" r:id="rId68"/>
    <p:sldId id="333" r:id="rId69"/>
    <p:sldId id="328" r:id="rId70"/>
    <p:sldId id="349" r:id="rId71"/>
    <p:sldId id="351" r:id="rId72"/>
    <p:sldId id="350" r:id="rId73"/>
    <p:sldId id="352" r:id="rId74"/>
    <p:sldId id="353" r:id="rId75"/>
    <p:sldId id="315" r:id="rId76"/>
    <p:sldId id="344" r:id="rId77"/>
    <p:sldId id="343" r:id="rId78"/>
  </p:sldIdLst>
  <p:sldSz cx="9144000" cy="6858000" type="screen4x3"/>
  <p:notesSz cx="7086600" cy="102108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21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51" autoAdjust="0"/>
    <p:restoredTop sz="86286" autoAdjust="0"/>
  </p:normalViewPr>
  <p:slideViewPr>
    <p:cSldViewPr>
      <p:cViewPr varScale="1">
        <p:scale>
          <a:sx n="56" d="100"/>
          <a:sy n="56" d="100"/>
        </p:scale>
        <p:origin x="-685" y="-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-2928" y="-108"/>
      </p:cViewPr>
      <p:guideLst>
        <p:guide orient="horz" pos="3216"/>
        <p:guide pos="223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0860" cy="510540"/>
          </a:xfrm>
          <a:prstGeom prst="rect">
            <a:avLst/>
          </a:prstGeom>
        </p:spPr>
        <p:txBody>
          <a:bodyPr vert="horz" lIns="98837" tIns="49419" rIns="98837" bIns="49419" rtlCol="0"/>
          <a:lstStyle>
            <a:lvl1pPr algn="l">
              <a:defRPr sz="1300"/>
            </a:lvl1pPr>
          </a:lstStyle>
          <a:p>
            <a:endParaRPr lang="hu-H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14100" y="0"/>
            <a:ext cx="3070860" cy="510540"/>
          </a:xfrm>
          <a:prstGeom prst="rect">
            <a:avLst/>
          </a:prstGeom>
        </p:spPr>
        <p:txBody>
          <a:bodyPr vert="horz" lIns="98837" tIns="49419" rIns="98837" bIns="49419" rtlCol="0"/>
          <a:lstStyle>
            <a:lvl1pPr algn="r">
              <a:defRPr sz="1300"/>
            </a:lvl1pPr>
          </a:lstStyle>
          <a:p>
            <a:fld id="{46E4B55E-6590-4B1C-AB12-0136581458AA}" type="datetimeFigureOut">
              <a:rPr lang="hu-HU" smtClean="0"/>
              <a:pPr/>
              <a:t>2010.01.07.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698488"/>
            <a:ext cx="3070860" cy="510540"/>
          </a:xfrm>
          <a:prstGeom prst="rect">
            <a:avLst/>
          </a:prstGeom>
        </p:spPr>
        <p:txBody>
          <a:bodyPr vert="horz" lIns="98837" tIns="49419" rIns="98837" bIns="49419" rtlCol="0" anchor="b"/>
          <a:lstStyle>
            <a:lvl1pPr algn="l">
              <a:defRPr sz="1300"/>
            </a:lvl1pPr>
          </a:lstStyle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14100" y="9698488"/>
            <a:ext cx="3070860" cy="510540"/>
          </a:xfrm>
          <a:prstGeom prst="rect">
            <a:avLst/>
          </a:prstGeom>
        </p:spPr>
        <p:txBody>
          <a:bodyPr vert="horz" lIns="98837" tIns="49419" rIns="98837" bIns="49419" rtlCol="0" anchor="b"/>
          <a:lstStyle>
            <a:lvl1pPr algn="r">
              <a:defRPr sz="1300"/>
            </a:lvl1pPr>
          </a:lstStyle>
          <a:p>
            <a:fld id="{2841DD21-23AF-4CD6-B6B1-2D4776C7E6FB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0860" cy="510540"/>
          </a:xfrm>
          <a:prstGeom prst="rect">
            <a:avLst/>
          </a:prstGeom>
        </p:spPr>
        <p:txBody>
          <a:bodyPr vert="horz" lIns="98837" tIns="49419" rIns="98837" bIns="49419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14100" y="0"/>
            <a:ext cx="3070860" cy="510540"/>
          </a:xfrm>
          <a:prstGeom prst="rect">
            <a:avLst/>
          </a:prstGeom>
        </p:spPr>
        <p:txBody>
          <a:bodyPr vert="horz" lIns="98837" tIns="49419" rIns="98837" bIns="49419" rtlCol="0"/>
          <a:lstStyle>
            <a:lvl1pPr algn="r">
              <a:defRPr sz="1300"/>
            </a:lvl1pPr>
          </a:lstStyle>
          <a:p>
            <a:fld id="{9D3BE19B-39E2-456A-8F14-CDF013D652A9}" type="datetimeFigureOut">
              <a:rPr lang="en-US" smtClean="0"/>
              <a:pPr/>
              <a:t>1/7/2010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5175"/>
            <a:ext cx="5105400" cy="3829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8837" tIns="49419" rIns="98837" bIns="49419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08660" y="4850130"/>
            <a:ext cx="5669280" cy="4594860"/>
          </a:xfrm>
          <a:prstGeom prst="rect">
            <a:avLst/>
          </a:prstGeom>
        </p:spPr>
        <p:txBody>
          <a:bodyPr vert="horz" lIns="98837" tIns="49419" rIns="98837" bIns="49419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698488"/>
            <a:ext cx="3070860" cy="510540"/>
          </a:xfrm>
          <a:prstGeom prst="rect">
            <a:avLst/>
          </a:prstGeom>
        </p:spPr>
        <p:txBody>
          <a:bodyPr vert="horz" lIns="98837" tIns="49419" rIns="98837" bIns="49419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14100" y="9698488"/>
            <a:ext cx="3070860" cy="510540"/>
          </a:xfrm>
          <a:prstGeom prst="rect">
            <a:avLst/>
          </a:prstGeom>
        </p:spPr>
        <p:txBody>
          <a:bodyPr vert="horz" lIns="98837" tIns="49419" rIns="98837" bIns="49419" rtlCol="0" anchor="b"/>
          <a:lstStyle>
            <a:lvl1pPr algn="r">
              <a:defRPr sz="1300"/>
            </a:lvl1pPr>
          </a:lstStyle>
          <a:p>
            <a:fld id="{4260825B-4E6F-4778-B12E-0E6654ECF7A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latin typeface="Arial" pitchFamily="34" charset="0"/>
            </a:endParaRPr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FD173822-74B0-485B-A169-95D657C9EF17}" type="slidenum">
              <a:rPr lang="en-US">
                <a:solidFill>
                  <a:prstClr val="black"/>
                </a:solidFill>
                <a:latin typeface="Arial" pitchFamily="34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Form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FCAA1302-F624-48AD-8EE7-F9D05ED37B75}" type="datetime8">
              <a:rPr lang="en-US">
                <a:solidFill>
                  <a:prstClr val="black"/>
                </a:solidFill>
                <a:latin typeface="Calibri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1/7/2010 9:11 AM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987" name="Form 4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BDEE8777-E916-453D-BD41-97E540E194BA}" type="slidenum">
              <a:rPr lang="de-DE">
                <a:solidFill>
                  <a:prstClr val="black"/>
                </a:solidFill>
                <a:latin typeface="Calibri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988" name="Form 5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  <a:latin typeface="Calibri"/>
              </a:rPr>
              <a:t>© 2004 Microsoft Corporation. All rights reserved.</a:t>
            </a:r>
            <a:endParaRPr lang="de-DE" dirty="0">
              <a:solidFill>
                <a:prstClr val="black"/>
              </a:solidFill>
              <a:latin typeface="Calibri"/>
            </a:endParaRP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  <a:latin typeface="Calibri"/>
              </a:rPr>
              <a:t>This presentation is for informational purposes only. Microsoft makes no warranties, express or implied, in this summary.</a:t>
            </a:r>
            <a:endParaRPr lang="en-U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41989" name="Rechteck 6349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 cap="flat">
            <a:solidFill>
              <a:srgbClr val="000000"/>
            </a:solidFill>
            <a:miter lim="800000"/>
            <a:headEnd type="none" w="med" len="med"/>
            <a:tailEnd type="none" w="med" len="med"/>
          </a:ln>
        </p:spPr>
      </p:sp>
      <p:sp>
        <p:nvSpPr>
          <p:cNvPr id="41990" name="Rechteck 6349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spcBef>
                <a:spcPct val="0"/>
              </a:spcBef>
              <a:buFontTx/>
              <a:buChar char="•"/>
            </a:pPr>
            <a:endParaRPr lang="de-DE" sz="1000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de-DE" smtClean="0"/>
              <a:t>A brand name for Microsoft‘s embedded technologies &amp; tools</a:t>
            </a:r>
            <a:endParaRPr 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840619BE-BD7A-4BF1-9D83-0FD01399D8F9}" type="slidenum">
              <a:rPr lang="en-US">
                <a:solidFill>
                  <a:prstClr val="black"/>
                </a:solidFill>
                <a:latin typeface="Calibri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GB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95B569-E341-41C6-8387-E8E854225B2C}" type="slidenum">
              <a:rPr lang="en-US" smtClean="0">
                <a:latin typeface="Arial" pitchFamily="34" charset="0"/>
              </a:rPr>
              <a:pPr/>
              <a:t>9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3588"/>
            <a:ext cx="5106988" cy="3830637"/>
          </a:xfrm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8660" y="4850130"/>
            <a:ext cx="5669280" cy="4596633"/>
          </a:xfrm>
          <a:noFill/>
          <a:ln/>
        </p:spPr>
        <p:txBody>
          <a:bodyPr/>
          <a:lstStyle/>
          <a:p>
            <a:pPr eaLnBrk="1" hangingPunct="1"/>
            <a:r>
              <a:rPr lang="en-US" dirty="0" smtClean="0">
                <a:latin typeface="Arial" pitchFamily="34" charset="0"/>
              </a:rPr>
              <a:t>Windows Embedded for Point of Service is the code name for a version of Windows currently under development that is optimized for retail Point of Service devices. It is based on the technologies available in Windows XP Embedded with Service Pack 2.  </a:t>
            </a:r>
          </a:p>
          <a:p>
            <a:pPr eaLnBrk="1" hangingPunct="1"/>
            <a:endParaRPr lang="en-US" dirty="0" smtClean="0">
              <a:latin typeface="Arial" pitchFamily="34" charset="0"/>
            </a:endParaRPr>
          </a:p>
          <a:p>
            <a:pPr eaLnBrk="1" hangingPunct="1"/>
            <a:r>
              <a:rPr lang="en-US" dirty="0" smtClean="0">
                <a:latin typeface="Arial" pitchFamily="34" charset="0"/>
              </a:rPr>
              <a:t>Windows Embedded for Point of Service is not the only Microsoft solution for retail store devices.  While its rich functionality is most appropriate for full-featured point of sale terminals, self-service kiosks and self-checkout systems, Windows CE also offers a great solution for those building low-end, less functional electronic cash registers, retail peripherals, and mobile handheld devices such as scanners and inventory control devices.</a:t>
            </a:r>
          </a:p>
          <a:p>
            <a:pPr eaLnBrk="1" hangingPunct="1"/>
            <a:endParaRPr lang="en-US" dirty="0" smtClean="0">
              <a:latin typeface="Arial" pitchFamily="34" charset="0"/>
            </a:endParaRPr>
          </a:p>
          <a:p>
            <a:pPr eaLnBrk="1" hangingPunct="1"/>
            <a:r>
              <a:rPr lang="en-US" dirty="0" smtClean="0">
                <a:latin typeface="Arial" pitchFamily="34" charset="0"/>
              </a:rPr>
              <a:t>It is also important to note that the development of "Windows Embedded for Point of Service" is the first of many retail-industry focused investments by Microsoft.  </a:t>
            </a:r>
            <a:r>
              <a:rPr lang="hu-HU" dirty="0" smtClean="0">
                <a:latin typeface="Arial" pitchFamily="34" charset="0"/>
              </a:rPr>
              <a:t>Current version: Windows Embedded POSReady</a:t>
            </a:r>
            <a:r>
              <a:rPr lang="hu-HU" baseline="0" dirty="0" smtClean="0">
                <a:latin typeface="Arial" pitchFamily="34" charset="0"/>
              </a:rPr>
              <a:t> 2009</a:t>
            </a:r>
            <a:endParaRPr lang="en-US" dirty="0" smtClean="0">
              <a:latin typeface="Arial" pitchFamily="34" charset="0"/>
            </a:endParaRPr>
          </a:p>
          <a:p>
            <a:pPr eaLnBrk="1" hangingPunct="1"/>
            <a:endParaRPr lang="en-US" dirty="0" smtClean="0">
              <a:latin typeface="Arial" pitchFamily="34" charset="0"/>
            </a:endParaRPr>
          </a:p>
          <a:p>
            <a:pPr eaLnBrk="1" hangingPunct="1"/>
            <a:r>
              <a:rPr lang="en-US" dirty="0" smtClean="0">
                <a:latin typeface="Arial" pitchFamily="34" charset="0"/>
              </a:rPr>
              <a:t>Having introduced Windows Embedded </a:t>
            </a:r>
            <a:r>
              <a:rPr lang="hu-HU" dirty="0" smtClean="0">
                <a:latin typeface="Arial" pitchFamily="34" charset="0"/>
              </a:rPr>
              <a:t>POSReady 2009</a:t>
            </a:r>
            <a:r>
              <a:rPr lang="en-US" dirty="0" smtClean="0">
                <a:latin typeface="Arial" pitchFamily="34" charset="0"/>
              </a:rPr>
              <a:t> at a high level, I’ll now drill down into some of the specific benefits and features you should consider in evaluating it as the OS for your retail Point of Service device.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A5BD09-D7E0-46A0-BF35-2F1CE8A6DEC8}" type="slidenum">
              <a:rPr lang="en-US"/>
              <a:pPr/>
              <a:t>52</a:t>
            </a:fld>
            <a:endParaRPr lang="en-US" dirty="0"/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4880" y="4850130"/>
            <a:ext cx="5196840" cy="459486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A5BD09-D7E0-46A0-BF35-2F1CE8A6DEC8}" type="slidenum">
              <a:rPr lang="en-US"/>
              <a:pPr/>
              <a:t>58</a:t>
            </a:fld>
            <a:endParaRPr lang="en-US" dirty="0"/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4880" y="4850130"/>
            <a:ext cx="5196840" cy="459486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A5BD09-D7E0-46A0-BF35-2F1CE8A6DEC8}" type="slidenum">
              <a:rPr lang="en-US"/>
              <a:pPr/>
              <a:t>59</a:t>
            </a:fld>
            <a:endParaRPr lang="en-US" dirty="0"/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4880" y="4850130"/>
            <a:ext cx="5196840" cy="459486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A5BD09-D7E0-46A0-BF35-2F1CE8A6DEC8}" type="slidenum">
              <a:rPr lang="en-US"/>
              <a:pPr/>
              <a:t>60</a:t>
            </a:fld>
            <a:endParaRPr lang="en-US" dirty="0"/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4880" y="4850130"/>
            <a:ext cx="5196840" cy="459486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de-DE" smtClean="0"/>
              <a:t>A brand name for Microsoft‘s embedded technologies &amp; tools</a:t>
            </a:r>
            <a:endParaRPr 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840619BE-BD7A-4BF1-9D83-0FD01399D8F9}" type="slidenum">
              <a:rPr lang="en-US">
                <a:solidFill>
                  <a:prstClr val="black"/>
                </a:solidFill>
                <a:latin typeface="Calibri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76</a:t>
            </a:fld>
            <a:endParaRPr lang="en-GB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0" y="6072206"/>
            <a:ext cx="2133600" cy="365125"/>
          </a:xfrm>
        </p:spPr>
        <p:txBody>
          <a:bodyPr/>
          <a:lstStyle/>
          <a:p>
            <a:pPr algn="l" rtl="0"/>
            <a:fld id="{48EF42CD-1486-42E0-AC98-F8A7F0168476}" type="datetime1">
              <a:rPr lang="en-US" sz="1200" kern="120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algn="l" rtl="0"/>
              <a:t>1/7/2010</a:t>
            </a:fld>
            <a:endParaRPr lang="en-US" sz="1200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b="1" kern="1200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0B02830C-3C55-47D6-9EA0-D4C3B0D265AD}" type="slidenum">
              <a:rPr lang="en-US" sz="1200" kern="120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77D19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1500166" y="6492875"/>
            <a:ext cx="2133600" cy="365125"/>
          </a:xfrm>
        </p:spPr>
        <p:txBody>
          <a:bodyPr/>
          <a:lstStyle/>
          <a:p>
            <a:pPr algn="l" rtl="0"/>
            <a:fld id="{00266683-66F4-4243-B2DC-409B01BEAE9E}" type="datetime1">
              <a:rPr lang="en-US" sz="1200" kern="120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algn="l" rtl="0"/>
              <a:t>1/7/2010</a:t>
            </a:fld>
            <a:endParaRPr lang="en-US" sz="1200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b="1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0B02830C-3C55-47D6-9EA0-D4C3B0D265AD}" type="slidenum">
              <a:rPr lang="en-US" sz="1200" kern="120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30953E20-D77F-48F1-A00B-D2865BAA13A1}" type="datetime1">
              <a:rPr lang="en-US" sz="1200" kern="120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algn="l" rtl="0"/>
              <a:t>1/7/2010</a:t>
            </a:fld>
            <a:endParaRPr lang="en-US" sz="1200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b="1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0B02830C-3C55-47D6-9EA0-D4C3B0D265AD}" type="slidenum">
              <a:rPr lang="en-US" sz="1200" kern="120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11348E90-9A0C-49A6-AB0B-D5AF32ACB6D4}" type="datetime1">
              <a:rPr lang="en-US" sz="1200" kern="120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algn="l" rtl="0"/>
              <a:t>1/7/2010</a:t>
            </a:fld>
            <a:endParaRPr lang="en-US" sz="1200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b="1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0B02830C-3C55-47D6-9EA0-D4C3B0D265AD}" type="slidenum">
              <a:rPr lang="en-US" sz="1200" kern="120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E9C29955-CDBB-403A-B000-BC58948CBCB9}" type="datetime1">
              <a:rPr lang="en-US" sz="1200" kern="120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algn="l" rtl="0"/>
              <a:t>1/7/2010</a:t>
            </a:fld>
            <a:endParaRPr lang="en-US" sz="1200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b="1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0B02830C-3C55-47D6-9EA0-D4C3B0D265AD}" type="slidenum">
              <a:rPr lang="en-US" sz="1200" kern="120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3E7A36C2-BEF3-491E-B9B4-B97BF19DC914}" type="datetime1">
              <a:rPr lang="en-US" sz="1200" kern="120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algn="l" rtl="0"/>
              <a:t>1/7/2010</a:t>
            </a:fld>
            <a:endParaRPr lang="en-US" sz="1200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b="1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0B02830C-3C55-47D6-9EA0-D4C3B0D265AD}" type="slidenum">
              <a:rPr lang="en-US" sz="1200" kern="120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41211896-BCB7-4DD2-BBCA-404C4F5889E9}" type="datetime1">
              <a:rPr lang="en-US" sz="1200" kern="120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algn="l" rtl="0"/>
              <a:t>1/7/2010</a:t>
            </a:fld>
            <a:endParaRPr lang="en-US" sz="1200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b="1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0B02830C-3C55-47D6-9EA0-D4C3B0D265AD}" type="slidenum">
              <a:rPr lang="en-US" sz="1200" kern="120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D9F1C7D6-E046-418E-AB9A-697DAE797C46}" type="datetime1">
              <a:rPr lang="en-US" sz="1200" kern="120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algn="l" rtl="0"/>
              <a:t>1/7/2010</a:t>
            </a:fld>
            <a:endParaRPr lang="en-US" sz="1200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b="1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0B02830C-3C55-47D6-9EA0-D4C3B0D265AD}" type="slidenum">
              <a:rPr lang="en-US" sz="1200" kern="120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F9FB8259-CBD3-4BE2-B15C-D93FFACE0FA8}" type="datetime1">
              <a:rPr lang="en-US" sz="1200" kern="120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algn="l" rtl="0"/>
              <a:t>1/7/2010</a:t>
            </a:fld>
            <a:endParaRPr lang="en-US" sz="1200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b="1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0B02830C-3C55-47D6-9EA0-D4C3B0D265AD}" type="slidenum">
              <a:rPr lang="en-US" sz="1200" kern="120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0F472A01-9A87-4AC3-AA38-670EEC7657B9}" type="datetime1">
              <a:rPr lang="en-US" sz="1200" kern="120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algn="l" rtl="0"/>
              <a:t>1/7/2010</a:t>
            </a:fld>
            <a:endParaRPr lang="en-US" sz="1200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b="1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0B02830C-3C55-47D6-9EA0-D4C3B0D265AD}" type="slidenum">
              <a:rPr lang="en-US" sz="1200" kern="120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F39BF0A6-8CE5-4A16-BF48-562EE59E2208}" type="datetime1">
              <a:rPr lang="en-US" sz="1200" kern="120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algn="l" rtl="0"/>
              <a:t>1/7/2010</a:t>
            </a:fld>
            <a:endParaRPr lang="en-US" sz="1200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b="1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0B02830C-3C55-47D6-9EA0-D4C3B0D265AD}" type="slidenum">
              <a:rPr lang="en-US" sz="1200" kern="120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r" rtl="0">
              <a:defRPr/>
            </a:pPr>
            <a:r>
              <a:rPr lang="en-US" sz="1200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Page </a:t>
            </a:r>
            <a:fld id="{AFF9B784-960F-48CE-9413-B504C68DF7AD}" type="slidenum">
              <a:rPr lang="en-US" sz="1200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‹#›</a:t>
            </a:fld>
            <a:r>
              <a:rPr lang="en-US" sz="1200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31" name="Object 38"/>
          <p:cNvGraphicFramePr>
            <a:graphicFrameLocks noChangeAspect="1"/>
          </p:cNvGraphicFramePr>
          <p:nvPr/>
        </p:nvGraphicFramePr>
        <p:xfrm>
          <a:off x="0" y="-3175"/>
          <a:ext cx="9144000" cy="6862763"/>
        </p:xfrm>
        <a:graphic>
          <a:graphicData uri="http://schemas.openxmlformats.org/presentationml/2006/ole">
            <p:oleObj spid="_x0000_s1026" name="Image" r:id="rId15" imgW="959744" imgH="720000" progId="">
              <p:embed/>
            </p:oleObj>
          </a:graphicData>
        </a:graphic>
      </p:graphicFrame>
      <p:sp>
        <p:nvSpPr>
          <p:cNvPr id="7" name="Rechteck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50000">
                <a:schemeClr val="tx2">
                  <a:lumMod val="50000"/>
                  <a:alpha val="90000"/>
                </a:schemeClr>
              </a:gs>
              <a:gs pos="88000">
                <a:schemeClr val="tx2">
                  <a:lumMod val="60000"/>
                  <a:lumOff val="40000"/>
                  <a:alpha val="60000"/>
                </a:schemeClr>
              </a:gs>
              <a:gs pos="100000">
                <a:schemeClr val="accent1">
                  <a:lumMod val="20000"/>
                  <a:lumOff val="80000"/>
                  <a:alpha val="8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de-DE" dirty="0" smtClean="0"/>
              <a:t>Titelmasterformat durch Klicken bearbeiten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0" y="614364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pPr rtl="0"/>
            <a:fld id="{E1258E73-854C-4B8D-A705-A17332F7A215}" type="datetime1">
              <a:rPr lang="en-US" kern="1200" smtClean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rtl="0"/>
              <a:t>1/7/2010</a:t>
            </a:fld>
            <a:endParaRPr lang="en-US" kern="1200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pPr rtl="0"/>
            <a:endParaRPr lang="en-US" kern="1200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9477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rtl="0"/>
            <a:fld id="{0B02830C-3C55-47D6-9EA0-D4C3B0D265AD}" type="slidenum">
              <a:rPr lang="en-US" kern="1200" smtClean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rtl="0"/>
              <a:t>‹#›</a:t>
            </a:fld>
            <a:endParaRPr lang="en-US" kern="1200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22530" name="Picture 2" descr="http://atlax1sps2/Elbacom/Marketing/Logos/Elbacom%20Logo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11118" y="6215082"/>
            <a:ext cx="1600140" cy="575331"/>
          </a:xfrm>
          <a:prstGeom prst="rect">
            <a:avLst/>
          </a:prstGeom>
          <a:noFill/>
        </p:spPr>
      </p:pic>
      <p:sp>
        <p:nvSpPr>
          <p:cNvPr id="11" name="Fußzeilenplatzhalter 4"/>
          <p:cNvSpPr txBox="1">
            <a:spLocks/>
          </p:cNvSpPr>
          <p:nvPr/>
        </p:nvSpPr>
        <p:spPr>
          <a:xfrm>
            <a:off x="2928926" y="6492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pPr rtl="0">
              <a:defRPr/>
            </a:pPr>
            <a:endParaRPr lang="en-US" kern="1200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0" y="6396335"/>
            <a:ext cx="292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hu-HU" sz="1200" b="1" kern="1200" dirty="0" smtClean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2009 –</a:t>
            </a:r>
            <a:r>
              <a:rPr lang="hu-HU" sz="1200" b="1" kern="1200" baseline="0" dirty="0" smtClean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 Gergely Rózsa</a:t>
            </a:r>
            <a:endParaRPr lang="en-US" sz="1200" b="1" kern="1200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>
    <p:fade/>
  </p:transition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accent6">
              <a:lumMod val="75000"/>
            </a:schemeClr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bg1"/>
          </a:solidFill>
          <a:latin typeface="Arial Narrow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bg1"/>
          </a:solidFill>
          <a:latin typeface="Arial Narrow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bg1"/>
          </a:solidFill>
          <a:latin typeface="Arial Narrow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Arial Narrow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jpeg"/><Relationship Id="rId18" Type="http://schemas.openxmlformats.org/officeDocument/2006/relationships/image" Target="../media/image27.png"/><Relationship Id="rId26" Type="http://schemas.openxmlformats.org/officeDocument/2006/relationships/image" Target="../media/image8.png"/><Relationship Id="rId3" Type="http://schemas.openxmlformats.org/officeDocument/2006/relationships/image" Target="../media/image13.png"/><Relationship Id="rId21" Type="http://schemas.openxmlformats.org/officeDocument/2006/relationships/image" Target="../media/image30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6.png"/><Relationship Id="rId25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5.jpeg"/><Relationship Id="rId20" Type="http://schemas.openxmlformats.org/officeDocument/2006/relationships/image" Target="../media/image2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24" Type="http://schemas.openxmlformats.org/officeDocument/2006/relationships/image" Target="../media/image33.jpeg"/><Relationship Id="rId5" Type="http://schemas.openxmlformats.org/officeDocument/2006/relationships/image" Target="../media/image15.png"/><Relationship Id="rId15" Type="http://schemas.openxmlformats.org/officeDocument/2006/relationships/image" Target="../media/image24.png"/><Relationship Id="rId23" Type="http://schemas.openxmlformats.org/officeDocument/2006/relationships/image" Target="../media/image32.png"/><Relationship Id="rId28" Type="http://schemas.openxmlformats.org/officeDocument/2006/relationships/image" Target="../media/image12.png"/><Relationship Id="rId10" Type="http://schemas.openxmlformats.org/officeDocument/2006/relationships/image" Target="../media/image20.png"/><Relationship Id="rId19" Type="http://schemas.openxmlformats.org/officeDocument/2006/relationships/image" Target="../media/image28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7.jpeg"/><Relationship Id="rId22" Type="http://schemas.openxmlformats.org/officeDocument/2006/relationships/image" Target="../media/image31.jpeg"/><Relationship Id="rId27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hyperlink" Target="../Documents/Microsoft/Resources/Pr&#233;sentations,%20docs,%20outils/Produits/Windows%20Embedded/Microsoft%20Embedded%20English.wmv" TargetMode="External"/><Relationship Id="rId10" Type="http://schemas.openxmlformats.org/officeDocument/2006/relationships/image" Target="../media/image12.png"/><Relationship Id="rId4" Type="http://schemas.openxmlformats.org/officeDocument/2006/relationships/image" Target="../media/image35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hyperlink" Target="http://www.microsoft.com/windowsembedded/en-us/products/readyproducts/posready/default.mspx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tiff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crosoft.com/downloads/details.aspx?displaylang=en&amp;FamilyID=1e077ece-3f19-4c41-b219-6fcc821fb5fc" TargetMode="External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tiff"/><Relationship Id="rId4" Type="http://schemas.openxmlformats.org/officeDocument/2006/relationships/image" Target="../media/image6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hyperlink" Target="http://technet.microsoft.com/en-us/wsus/default.aspx" TargetMode="External"/><Relationship Id="rId2" Type="http://schemas.openxmlformats.org/officeDocument/2006/relationships/hyperlink" Target="http://go.microsoft.com/fwlink/?LinkId=129944" TargetMode="Externa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hyperlink" Target="http://technet.microsoft.com/en-us/library/cc749147(WS.10).aspx" TargetMode="External"/><Relationship Id="rId2" Type="http://schemas.openxmlformats.org/officeDocument/2006/relationships/hyperlink" Target="https://oem.microsoft.com/script/contentpage.aspx?PageID=561189" TargetMode="Externa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hyperlink" Target="http://msdn.microsoft.com/en-us/library/dd458824(WinEmbedded.20).aspx" TargetMode="Externa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hyperlink" Target="http://technet.microsoft.com/en-us/library/cc709665(WS.10).aspx" TargetMode="Externa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hyperlink" Target="http://msdn.microsoft.com/en-us/library/dd458835(WinEmbedded.20).aspx" TargetMode="Externa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hyperlink" Target="http://blogs.msdn.com/pointofservice/" TargetMode="External"/><Relationship Id="rId2" Type="http://schemas.openxmlformats.org/officeDocument/2006/relationships/hyperlink" Target="http://www.posready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microsoft.com/downloads/details.aspx?FamilyId=94BB6E34-D890-4932-81A5-5B50C657DE08&amp;displaylang=hu" TargetMode="External"/><Relationship Id="rId5" Type="http://schemas.openxmlformats.org/officeDocument/2006/relationships/hyperlink" Target="http://www.nrf-arts.org/" TargetMode="External"/><Relationship Id="rId4" Type="http://schemas.openxmlformats.org/officeDocument/2006/relationships/hyperlink" Target="http://msdn.microsoft.com/en-us/library/bb848017.aspx" TargetMode="External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hyperlink" Target="../Documents/Microsoft/Resources/Pr&#233;sentations,%20docs,%20outils/Produits/Windows%20Embedded/Microsoft%20Embedded%20English.wmv" TargetMode="External"/><Relationship Id="rId10" Type="http://schemas.openxmlformats.org/officeDocument/2006/relationships/image" Target="../media/image12.png"/><Relationship Id="rId4" Type="http://schemas.openxmlformats.org/officeDocument/2006/relationships/image" Target="../media/image35.png"/><Relationship Id="rId9" Type="http://schemas.openxmlformats.org/officeDocument/2006/relationships/image" Target="../media/image11.pn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438" y="428604"/>
            <a:ext cx="9001156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de-DE" dirty="0" smtClean="0"/>
              <a:t>Windows Embedded </a:t>
            </a:r>
            <a:r>
              <a:rPr lang="hu-HU" dirty="0" err="1" smtClean="0"/>
              <a:t>POSReady</a:t>
            </a:r>
            <a:r>
              <a:rPr lang="hu-HU" dirty="0" smtClean="0"/>
              <a:t> 2009 </a:t>
            </a:r>
            <a:r>
              <a:rPr lang="hu-HU" dirty="0" err="1" smtClean="0"/>
              <a:t>seminarium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158" y="1214422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de-DE" dirty="0" smtClean="0"/>
              <a:t>			</a:t>
            </a:r>
          </a:p>
          <a:p>
            <a:pPr lvl="1">
              <a:buNone/>
            </a:pPr>
            <a:r>
              <a:rPr lang="de-DE" dirty="0" smtClean="0"/>
              <a:t>	</a:t>
            </a:r>
          </a:p>
          <a:p>
            <a:pPr algn="ctr">
              <a:buNone/>
            </a:pPr>
            <a:endParaRPr lang="de-DE" sz="2800" dirty="0" smtClean="0"/>
          </a:p>
          <a:p>
            <a:pPr algn="ctr">
              <a:buNone/>
            </a:pPr>
            <a:endParaRPr lang="de-DE" sz="2400" dirty="0" smtClean="0"/>
          </a:p>
          <a:p>
            <a:pPr algn="ctr">
              <a:buNone/>
            </a:pPr>
            <a:r>
              <a:rPr lang="de-DE" sz="2400" dirty="0" smtClean="0"/>
              <a:t>www.elbacom.com</a:t>
            </a:r>
            <a:endParaRPr lang="en-US" sz="18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0B02830C-3C55-47D6-9EA0-D4C3B0D265AD}" type="slidenum">
              <a:rPr lang="en-US" sz="1200" kern="120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algn="r" rtl="0"/>
              <a:t>1</a:t>
            </a:fld>
            <a:endParaRPr lang="en-US" sz="1200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500034" y="4572008"/>
            <a:ext cx="30003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 smtClean="0">
                <a:solidFill>
                  <a:prstClr val="white"/>
                </a:solidFill>
                <a:latin typeface="Arial Narrow" pitchFamily="34" charset="0"/>
              </a:rPr>
              <a:t>Gergely Rózsa </a:t>
            </a:r>
            <a:endParaRPr lang="de-DE" sz="3200" kern="1200" dirty="0">
              <a:solidFill>
                <a:prstClr val="white"/>
              </a:solidFill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5214942" y="4572008"/>
            <a:ext cx="30003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200" dirty="0" smtClean="0">
                <a:solidFill>
                  <a:prstClr val="white"/>
                </a:solidFill>
                <a:latin typeface="Arial Narrow" pitchFamily="34" charset="0"/>
              </a:rPr>
              <a:t>Zsolt Szanya </a:t>
            </a:r>
            <a:endParaRPr lang="de-DE" sz="3200" kern="1200" dirty="0">
              <a:solidFill>
                <a:prstClr val="white"/>
              </a:solidFill>
              <a:latin typeface="Arial Narrow" pitchFamily="34" charset="0"/>
              <a:ea typeface="+mn-ea"/>
              <a:cs typeface="+mn-cs"/>
            </a:endParaRPr>
          </a:p>
        </p:txBody>
      </p:sp>
      <p:pic>
        <p:nvPicPr>
          <p:cNvPr id="7" name="Picture 2" descr="http://atlax1sps2/Elbacom/Marketing/Logos/Elbacom%20Logo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14678" y="2143116"/>
            <a:ext cx="2582930" cy="928694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err="1" smtClean="0"/>
              <a:t>Contacts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00034" y="2332037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hu-HU" dirty="0" smtClean="0"/>
              <a:t>Gergely Rozsa </a:t>
            </a:r>
            <a:endParaRPr lang="de-DE" dirty="0" smtClean="0"/>
          </a:p>
          <a:p>
            <a:pPr algn="ctr">
              <a:buNone/>
            </a:pPr>
            <a:r>
              <a:rPr lang="hu-HU" u="sng" dirty="0" smtClean="0">
                <a:solidFill>
                  <a:schemeClr val="accent3"/>
                </a:solidFill>
              </a:rPr>
              <a:t>g.rozsa</a:t>
            </a:r>
            <a:r>
              <a:rPr lang="de-DE" u="sng" dirty="0" smtClean="0">
                <a:solidFill>
                  <a:schemeClr val="accent3"/>
                </a:solidFill>
              </a:rPr>
              <a:t>@elbacom.com</a:t>
            </a:r>
          </a:p>
          <a:p>
            <a:pPr algn="ctr">
              <a:buNone/>
            </a:pPr>
            <a:r>
              <a:rPr lang="de-DE" dirty="0" smtClean="0"/>
              <a:t>+</a:t>
            </a:r>
            <a:r>
              <a:rPr lang="hu-HU" dirty="0" smtClean="0"/>
              <a:t>36 30 5246783</a:t>
            </a:r>
          </a:p>
          <a:p>
            <a:pPr algn="ctr">
              <a:buNone/>
            </a:pPr>
            <a:endParaRPr lang="hu-HU" dirty="0" smtClean="0"/>
          </a:p>
          <a:p>
            <a:pPr algn="ctr">
              <a:buNone/>
            </a:pPr>
            <a:endParaRPr lang="hu-HU" dirty="0" smtClean="0"/>
          </a:p>
          <a:p>
            <a:pPr algn="ctr">
              <a:buNone/>
            </a:pPr>
            <a:r>
              <a:rPr lang="hu-HU" dirty="0" err="1" smtClean="0"/>
              <a:t>www.elbacom.com</a:t>
            </a:r>
            <a:endParaRPr lang="de-DE" dirty="0" smtClean="0"/>
          </a:p>
          <a:p>
            <a:pPr algn="ctr"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0B02830C-3C55-47D6-9EA0-D4C3B0D265AD}" type="slidenum">
              <a:rPr lang="en-US" sz="1200" kern="1200" smtClean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algn="r" rtl="0"/>
              <a:t>2</a:t>
            </a:fld>
            <a:endParaRPr lang="en-US" sz="1200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46" name="Rectangle 62"/>
          <p:cNvSpPr>
            <a:spLocks noChangeArrowheads="1"/>
          </p:cNvSpPr>
          <p:nvPr/>
        </p:nvSpPr>
        <p:spPr bwMode="auto">
          <a:xfrm>
            <a:off x="3214678" y="3465532"/>
            <a:ext cx="2500322" cy="392096"/>
          </a:xfrm>
          <a:prstGeom prst="rect">
            <a:avLst/>
          </a:prstGeom>
          <a:gradFill rotWithShape="0">
            <a:gsLst>
              <a:gs pos="0">
                <a:schemeClr val="bg1">
                  <a:alpha val="0"/>
                </a:schemeClr>
              </a:gs>
              <a:gs pos="50000">
                <a:schemeClr val="bg1">
                  <a:alpha val="55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19050" algn="ctr">
            <a:noFill/>
            <a:miter lim="800000"/>
            <a:headEnd/>
            <a:tailEnd/>
          </a:ln>
          <a:effectLst/>
        </p:spPr>
        <p:txBody>
          <a:bodyPr wrap="none" rIns="0" anchor="ctr"/>
          <a:lstStyle/>
          <a:p>
            <a:pPr algn="l" rtl="0">
              <a:defRPr/>
            </a:pPr>
            <a:endParaRPr lang="en-US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18836" name="Rectangle 52"/>
          <p:cNvSpPr>
            <a:spLocks noChangeArrowheads="1"/>
          </p:cNvSpPr>
          <p:nvPr/>
        </p:nvSpPr>
        <p:spPr bwMode="auto">
          <a:xfrm>
            <a:off x="285720" y="3467120"/>
            <a:ext cx="2506693" cy="390508"/>
          </a:xfrm>
          <a:prstGeom prst="rect">
            <a:avLst/>
          </a:prstGeom>
          <a:gradFill rotWithShape="0">
            <a:gsLst>
              <a:gs pos="0">
                <a:schemeClr val="bg1">
                  <a:alpha val="0"/>
                </a:schemeClr>
              </a:gs>
              <a:gs pos="50000">
                <a:schemeClr val="bg1">
                  <a:alpha val="55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19050" algn="ctr">
            <a:noFill/>
            <a:miter lim="800000"/>
            <a:headEnd/>
            <a:tailEnd/>
          </a:ln>
          <a:effectLst/>
        </p:spPr>
        <p:txBody>
          <a:bodyPr wrap="none" rIns="0" anchor="ctr"/>
          <a:lstStyle/>
          <a:p>
            <a:pPr algn="l" rtl="0">
              <a:defRPr/>
            </a:pPr>
            <a:endParaRPr lang="en-US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3554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6553200" y="5849957"/>
            <a:ext cx="947758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r>
              <a:rPr lang="en-US" sz="1200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Page </a:t>
            </a:r>
            <a:fld id="{A15004A9-7912-48D6-BD6D-36AB469EBFCF}" type="slidenum">
              <a:rPr lang="en-US" sz="1200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r>
              <a:rPr lang="en-US" sz="1200" kern="1200">
                <a:solidFill>
                  <a:srgbClr val="EEECE1"/>
                </a:solidFill>
                <a:latin typeface="Calibri"/>
                <a:ea typeface="+mn-ea"/>
                <a:cs typeface="+mn-cs"/>
              </a:rPr>
              <a:t> </a:t>
            </a:r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447675" y="254000"/>
            <a:ext cx="8407400" cy="676275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mtClean="0"/>
              <a:t>Industry Trends</a:t>
            </a:r>
          </a:p>
        </p:txBody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4422"/>
            <a:ext cx="8442325" cy="2803525"/>
          </a:xfrm>
        </p:spPr>
        <p:txBody>
          <a:bodyPr/>
          <a:lstStyle/>
          <a:p>
            <a:pPr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2000" b="1" dirty="0" smtClean="0"/>
              <a:t>Devices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1800" dirty="0" smtClean="0"/>
              <a:t>Devices continue to be more connected (</a:t>
            </a:r>
            <a:r>
              <a:rPr lang="en-US" sz="1600" dirty="0" smtClean="0"/>
              <a:t>At home, work, and in the field) 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altLang="ja-JP" sz="1800" dirty="0" smtClean="0">
                <a:ea typeface="MS PGothic" pitchFamily="34" charset="-128"/>
              </a:rPr>
              <a:t>OEMs need to incorporate larger number of more complex applications into the embedded device 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altLang="ja-JP" sz="1800" dirty="0" smtClean="0">
                <a:ea typeface="MS PGothic" pitchFamily="34" charset="-128"/>
              </a:rPr>
              <a:t>Deployed Devices need to grow in functionality; applications from a variety of sources can create a richer end-user experience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altLang="ja-JP" sz="1800" dirty="0" smtClean="0">
                <a:ea typeface="MS PGothic" pitchFamily="34" charset="-128"/>
              </a:rPr>
              <a:t>Devices need to work “Better together” with other devices and technologies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defRPr/>
            </a:pPr>
            <a:endParaRPr lang="en-US" sz="1800" dirty="0" smtClean="0"/>
          </a:p>
        </p:txBody>
      </p:sp>
      <p:sp>
        <p:nvSpPr>
          <p:cNvPr id="23557" name="AutoShape 46"/>
          <p:cNvSpPr>
            <a:spLocks noChangeArrowheads="1"/>
          </p:cNvSpPr>
          <p:nvPr/>
        </p:nvSpPr>
        <p:spPr bwMode="auto">
          <a:xfrm>
            <a:off x="254000" y="3214686"/>
            <a:ext cx="2625725" cy="2428892"/>
          </a:xfrm>
          <a:prstGeom prst="roundRect">
            <a:avLst>
              <a:gd name="adj" fmla="val 16667"/>
            </a:avLst>
          </a:prstGeom>
          <a:solidFill>
            <a:srgbClr val="DDDDDD">
              <a:alpha val="25098"/>
            </a:srgbClr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 rtl="0"/>
            <a:endParaRPr lang="en-US" kern="1200">
              <a:solidFill>
                <a:prstClr val="black"/>
              </a:solidFill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118835" name="Rectangle 51"/>
          <p:cNvSpPr>
            <a:spLocks noChangeArrowheads="1"/>
          </p:cNvSpPr>
          <p:nvPr/>
        </p:nvSpPr>
        <p:spPr bwMode="auto">
          <a:xfrm>
            <a:off x="293542" y="3490935"/>
            <a:ext cx="1057261" cy="369888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wrap="none" rIns="0">
            <a:spAutoFit/>
          </a:bodyPr>
          <a:lstStyle/>
          <a:p>
            <a:pPr algn="l" rtl="0">
              <a:lnSpc>
                <a:spcPct val="90000"/>
              </a:lnSpc>
              <a:spcBef>
                <a:spcPct val="30000"/>
              </a:spcBef>
              <a:defRPr/>
            </a:pPr>
            <a:r>
              <a:rPr lang="en-US" sz="2000" kern="1200" dirty="0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  <a:ea typeface="+mn-ea"/>
                <a:cs typeface="+mn-cs"/>
              </a:rPr>
              <a:t>Version 1</a:t>
            </a:r>
          </a:p>
        </p:txBody>
      </p:sp>
      <p:pic>
        <p:nvPicPr>
          <p:cNvPr id="23560" name="Picture 53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3965584"/>
            <a:ext cx="665162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8838" name="Text Box 54"/>
          <p:cNvSpPr txBox="1">
            <a:spLocks noChangeArrowheads="1"/>
          </p:cNvSpPr>
          <p:nvPr/>
        </p:nvSpPr>
        <p:spPr bwMode="auto">
          <a:xfrm>
            <a:off x="1562100" y="3498870"/>
            <a:ext cx="1104790" cy="356251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rtl="0">
              <a:lnSpc>
                <a:spcPct val="85000"/>
              </a:lnSpc>
              <a:defRPr/>
            </a:pPr>
            <a:r>
              <a:rPr lang="en-US" sz="2000" kern="12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  <a:ea typeface="+mn-ea"/>
                <a:cs typeface="+mn-cs"/>
              </a:rPr>
              <a:t>Can Do…</a:t>
            </a:r>
          </a:p>
        </p:txBody>
      </p:sp>
      <p:sp>
        <p:nvSpPr>
          <p:cNvPr id="23562" name="AutoShape 55"/>
          <p:cNvSpPr>
            <a:spLocks noChangeArrowheads="1"/>
          </p:cNvSpPr>
          <p:nvPr/>
        </p:nvSpPr>
        <p:spPr bwMode="auto">
          <a:xfrm>
            <a:off x="3200400" y="3227407"/>
            <a:ext cx="2625725" cy="2416171"/>
          </a:xfrm>
          <a:prstGeom prst="roundRect">
            <a:avLst>
              <a:gd name="adj" fmla="val 16667"/>
            </a:avLst>
          </a:prstGeom>
          <a:solidFill>
            <a:srgbClr val="DDDDDD">
              <a:alpha val="25098"/>
            </a:srgbClr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l" rtl="0"/>
            <a:endParaRPr lang="en-US" kern="1200">
              <a:solidFill>
                <a:prstClr val="black"/>
              </a:solidFill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118840" name="Rectangle 56"/>
          <p:cNvSpPr>
            <a:spLocks noChangeArrowheads="1"/>
          </p:cNvSpPr>
          <p:nvPr/>
        </p:nvSpPr>
        <p:spPr bwMode="auto">
          <a:xfrm>
            <a:off x="3940175" y="3465532"/>
            <a:ext cx="1763713" cy="392096"/>
          </a:xfrm>
          <a:prstGeom prst="rect">
            <a:avLst/>
          </a:prstGeom>
          <a:gradFill rotWithShape="0">
            <a:gsLst>
              <a:gs pos="0">
                <a:schemeClr val="bg1">
                  <a:alpha val="0"/>
                </a:schemeClr>
              </a:gs>
              <a:gs pos="50000">
                <a:schemeClr val="bg1">
                  <a:alpha val="55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19050" algn="ctr">
            <a:noFill/>
            <a:miter lim="800000"/>
            <a:headEnd/>
            <a:tailEnd/>
          </a:ln>
          <a:effectLst/>
        </p:spPr>
        <p:txBody>
          <a:bodyPr wrap="none" rIns="0" anchor="ctr"/>
          <a:lstStyle/>
          <a:p>
            <a:pPr algn="l" rtl="0">
              <a:defRPr/>
            </a:pPr>
            <a:endParaRPr lang="en-US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23566" name="Picture 63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4000504"/>
            <a:ext cx="665162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8" name="Picture 65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97369" y="4002091"/>
            <a:ext cx="6762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69" name="AutoShape 66"/>
          <p:cNvSpPr>
            <a:spLocks noChangeArrowheads="1"/>
          </p:cNvSpPr>
          <p:nvPr/>
        </p:nvSpPr>
        <p:spPr bwMode="auto">
          <a:xfrm>
            <a:off x="6132513" y="3227407"/>
            <a:ext cx="2625725" cy="2416171"/>
          </a:xfrm>
          <a:prstGeom prst="roundRect">
            <a:avLst>
              <a:gd name="adj" fmla="val 16667"/>
            </a:avLst>
          </a:prstGeom>
          <a:solidFill>
            <a:srgbClr val="DDDDDD">
              <a:alpha val="25098"/>
            </a:srgbClr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l" rtl="0"/>
            <a:endParaRPr lang="en-US" kern="1200">
              <a:solidFill>
                <a:prstClr val="black"/>
              </a:solidFill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118851" name="Rectangle 67"/>
          <p:cNvSpPr>
            <a:spLocks noChangeArrowheads="1"/>
          </p:cNvSpPr>
          <p:nvPr/>
        </p:nvSpPr>
        <p:spPr bwMode="auto">
          <a:xfrm>
            <a:off x="6878638" y="3467120"/>
            <a:ext cx="1763712" cy="390508"/>
          </a:xfrm>
          <a:prstGeom prst="rect">
            <a:avLst/>
          </a:prstGeom>
          <a:gradFill rotWithShape="0">
            <a:gsLst>
              <a:gs pos="0">
                <a:schemeClr val="bg1">
                  <a:alpha val="0"/>
                </a:schemeClr>
              </a:gs>
              <a:gs pos="50000">
                <a:schemeClr val="bg1">
                  <a:alpha val="55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19050" algn="ctr">
            <a:noFill/>
            <a:miter lim="800000"/>
            <a:headEnd/>
            <a:tailEnd/>
          </a:ln>
          <a:effectLst/>
        </p:spPr>
        <p:txBody>
          <a:bodyPr wrap="none" rIns="0" anchor="ctr"/>
          <a:lstStyle/>
          <a:p>
            <a:pPr algn="l" rtl="0">
              <a:defRPr/>
            </a:pPr>
            <a:endParaRPr lang="en-US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18857" name="Rectangle 73"/>
          <p:cNvSpPr>
            <a:spLocks noChangeArrowheads="1"/>
          </p:cNvSpPr>
          <p:nvPr/>
        </p:nvSpPr>
        <p:spPr bwMode="auto">
          <a:xfrm>
            <a:off x="6286512" y="3467120"/>
            <a:ext cx="2366951" cy="390508"/>
          </a:xfrm>
          <a:prstGeom prst="rect">
            <a:avLst/>
          </a:prstGeom>
          <a:gradFill rotWithShape="0">
            <a:gsLst>
              <a:gs pos="0">
                <a:schemeClr val="bg1">
                  <a:alpha val="0"/>
                </a:schemeClr>
              </a:gs>
              <a:gs pos="50000">
                <a:schemeClr val="bg1">
                  <a:alpha val="55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19050" algn="ctr">
            <a:noFill/>
            <a:miter lim="800000"/>
            <a:headEnd/>
            <a:tailEnd/>
          </a:ln>
          <a:effectLst/>
        </p:spPr>
        <p:txBody>
          <a:bodyPr wrap="none" rIns="0" anchor="ctr"/>
          <a:lstStyle/>
          <a:p>
            <a:pPr algn="l" rtl="0">
              <a:defRPr/>
            </a:pPr>
            <a:endParaRPr lang="en-US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23573" name="Picture 74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5140" y="4037027"/>
            <a:ext cx="665163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8859" name="Text Box 75"/>
          <p:cNvSpPr txBox="1">
            <a:spLocks noChangeArrowheads="1"/>
          </p:cNvSpPr>
          <p:nvPr/>
        </p:nvSpPr>
        <p:spPr bwMode="auto">
          <a:xfrm>
            <a:off x="7423150" y="3498870"/>
            <a:ext cx="1104790" cy="35394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rtl="0">
              <a:lnSpc>
                <a:spcPct val="85000"/>
              </a:lnSpc>
              <a:defRPr/>
            </a:pPr>
            <a:r>
              <a:rPr lang="en-US" sz="2000" kern="12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  <a:ea typeface="+mn-ea"/>
                <a:cs typeface="+mn-cs"/>
              </a:rPr>
              <a:t>Can Do…</a:t>
            </a:r>
          </a:p>
        </p:txBody>
      </p:sp>
      <p:pic>
        <p:nvPicPr>
          <p:cNvPr id="23575" name="Picture 76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26328" y="4038614"/>
            <a:ext cx="6762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76" name="Picture 77"/>
          <p:cNvPicPr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73965" y="4827602"/>
            <a:ext cx="473075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77" name="Picture 78" descr="Mobile cell Phon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51678" y="4729177"/>
            <a:ext cx="273050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78" name="AutoShape 79"/>
          <p:cNvSpPr>
            <a:spLocks noChangeArrowheads="1"/>
          </p:cNvSpPr>
          <p:nvPr/>
        </p:nvSpPr>
        <p:spPr bwMode="auto">
          <a:xfrm>
            <a:off x="685800" y="5643578"/>
            <a:ext cx="7848600" cy="672525"/>
          </a:xfrm>
          <a:prstGeom prst="rightArrow">
            <a:avLst>
              <a:gd name="adj1" fmla="val 50000"/>
              <a:gd name="adj2" fmla="val 57242"/>
            </a:avLst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45720" rIns="45720" anchor="ctr"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sz="1600" b="1" kern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 Narrow" pitchFamily="34" charset="0"/>
                <a:ea typeface="+mn-ea"/>
                <a:cs typeface="+mn-cs"/>
              </a:rPr>
              <a:t>Devices require increased features and functionality to stay competitive</a:t>
            </a:r>
            <a:endParaRPr lang="en-US" sz="1200" b="1" kern="1200" dirty="0">
              <a:solidFill>
                <a:prstClr val="black">
                  <a:lumMod val="85000"/>
                  <a:lumOff val="15000"/>
                </a:prstClr>
              </a:solidFill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40" name="Rectangle 51"/>
          <p:cNvSpPr>
            <a:spLocks noChangeArrowheads="1"/>
          </p:cNvSpPr>
          <p:nvPr/>
        </p:nvSpPr>
        <p:spPr bwMode="auto">
          <a:xfrm>
            <a:off x="3286116" y="3500438"/>
            <a:ext cx="1057261" cy="369888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wrap="none" rIns="0">
            <a:spAutoFit/>
          </a:bodyPr>
          <a:lstStyle/>
          <a:p>
            <a:pPr algn="l" rtl="0">
              <a:lnSpc>
                <a:spcPct val="90000"/>
              </a:lnSpc>
              <a:spcBef>
                <a:spcPct val="30000"/>
              </a:spcBef>
              <a:defRPr/>
            </a:pPr>
            <a:r>
              <a:rPr lang="en-US" sz="2000" kern="1200" dirty="0">
                <a:solidFill>
                  <a:srgbClr val="002060"/>
                </a:solidFill>
                <a:latin typeface="Calibri"/>
                <a:ea typeface="+mn-ea"/>
                <a:cs typeface="+mn-cs"/>
              </a:rPr>
              <a:t>Version 2</a:t>
            </a:r>
          </a:p>
        </p:txBody>
      </p:sp>
      <p:sp>
        <p:nvSpPr>
          <p:cNvPr id="41" name="Rectangle 51"/>
          <p:cNvSpPr>
            <a:spLocks noChangeArrowheads="1"/>
          </p:cNvSpPr>
          <p:nvPr/>
        </p:nvSpPr>
        <p:spPr bwMode="auto">
          <a:xfrm>
            <a:off x="6215074" y="3500438"/>
            <a:ext cx="1057261" cy="369888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wrap="none" rIns="0">
            <a:spAutoFit/>
          </a:bodyPr>
          <a:lstStyle/>
          <a:p>
            <a:pPr algn="l" rtl="0">
              <a:lnSpc>
                <a:spcPct val="90000"/>
              </a:lnSpc>
              <a:spcBef>
                <a:spcPct val="30000"/>
              </a:spcBef>
              <a:defRPr/>
            </a:pPr>
            <a:r>
              <a:rPr lang="en-US" sz="2000" kern="1200" dirty="0">
                <a:solidFill>
                  <a:srgbClr val="C00000"/>
                </a:solidFill>
                <a:latin typeface="Calibri"/>
                <a:ea typeface="+mn-ea"/>
                <a:cs typeface="+mn-cs"/>
              </a:rPr>
              <a:t>Version 3</a:t>
            </a:r>
          </a:p>
        </p:txBody>
      </p:sp>
      <p:sp>
        <p:nvSpPr>
          <p:cNvPr id="118848" name="Text Box 64"/>
          <p:cNvSpPr txBox="1">
            <a:spLocks noChangeArrowheads="1"/>
          </p:cNvSpPr>
          <p:nvPr/>
        </p:nvSpPr>
        <p:spPr bwMode="auto">
          <a:xfrm>
            <a:off x="4484688" y="3497282"/>
            <a:ext cx="1104790" cy="356251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rtl="0">
              <a:lnSpc>
                <a:spcPct val="85000"/>
              </a:lnSpc>
              <a:defRPr/>
            </a:pPr>
            <a:r>
              <a:rPr lang="en-US" sz="2000" kern="12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  <a:ea typeface="+mn-ea"/>
                <a:cs typeface="+mn-cs"/>
              </a:rPr>
              <a:t>Can Do…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285720" y="285728"/>
            <a:ext cx="8186766" cy="91757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fr-FR" dirty="0" smtClean="0"/>
              <a:t>Microsoft Embedded Systems</a:t>
            </a:r>
            <a:endParaRPr lang="fr-FR" dirty="0"/>
          </a:p>
        </p:txBody>
      </p:sp>
      <p:pic>
        <p:nvPicPr>
          <p:cNvPr id="3" name="Picture 14" descr="C:\Users\obloch\Pictures\.Net Microframewor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285992"/>
            <a:ext cx="1838325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uppieren 20"/>
          <p:cNvGrpSpPr/>
          <p:nvPr/>
        </p:nvGrpSpPr>
        <p:grpSpPr>
          <a:xfrm>
            <a:off x="2928926" y="1071546"/>
            <a:ext cx="6072230" cy="2643206"/>
            <a:chOff x="2928926" y="1071546"/>
            <a:chExt cx="6072230" cy="2643206"/>
          </a:xfrm>
        </p:grpSpPr>
        <p:sp>
          <p:nvSpPr>
            <p:cNvPr id="16" name="Abgerundetes Rechteck 15"/>
            <p:cNvSpPr/>
            <p:nvPr/>
          </p:nvSpPr>
          <p:spPr>
            <a:xfrm>
              <a:off x="2928926" y="1071546"/>
              <a:ext cx="6072230" cy="2643206"/>
            </a:xfrm>
            <a:prstGeom prst="round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27000"/>
                  </a:schemeClr>
                </a:gs>
                <a:gs pos="50000">
                  <a:schemeClr val="accent1">
                    <a:tint val="44500"/>
                    <a:satMod val="160000"/>
                    <a:alpha val="18000"/>
                  </a:schemeClr>
                </a:gs>
                <a:gs pos="100000">
                  <a:schemeClr val="accent1">
                    <a:tint val="23500"/>
                    <a:satMod val="160000"/>
                    <a:alpha val="13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kern="1200"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8" name="Gruppieren 9"/>
            <p:cNvGrpSpPr/>
            <p:nvPr/>
          </p:nvGrpSpPr>
          <p:grpSpPr>
            <a:xfrm>
              <a:off x="3071802" y="1142984"/>
              <a:ext cx="5786446" cy="2205046"/>
              <a:chOff x="3071802" y="1142984"/>
              <a:chExt cx="5786446" cy="2205046"/>
            </a:xfrm>
          </p:grpSpPr>
          <p:pic>
            <p:nvPicPr>
              <p:cNvPr id="6" name="Picture 3" descr="C:\Users\obloch\Documents\Microsoft\Ressources\Brands\Windows Embedded\Windows XP Embedded\wxp-Embed_h_rgb_r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26386"/>
              <a:stretch>
                <a:fillRect/>
              </a:stretch>
            </p:blipFill>
            <p:spPr bwMode="auto">
              <a:xfrm>
                <a:off x="3071802" y="2357430"/>
                <a:ext cx="2192332" cy="990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" name="Picture 45" descr="wEmbed-Stnd_h_rgb.png"/>
              <p:cNvPicPr>
                <a:picLocks noChangeAspect="1"/>
              </p:cNvPicPr>
              <p:nvPr/>
            </p:nvPicPr>
            <p:blipFill>
              <a:blip r:embed="rId4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lum bright="40000"/>
              </a:blip>
              <a:srcRect l="16781"/>
              <a:stretch>
                <a:fillRect/>
              </a:stretch>
            </p:blipFill>
            <p:spPr bwMode="auto">
              <a:xfrm>
                <a:off x="5276609" y="1571612"/>
                <a:ext cx="3581639" cy="85725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7825" name="Picture 1" descr="C:\Users\wolfgang.unger\Desktop\ALT3\Vista\Vista\vista 5728 icons png\audiosrv.dll_I00cb_0409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857620" y="1142984"/>
                <a:ext cx="1500198" cy="1500198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10" name="Gruppieren 18"/>
          <p:cNvGrpSpPr/>
          <p:nvPr/>
        </p:nvGrpSpPr>
        <p:grpSpPr>
          <a:xfrm>
            <a:off x="142844" y="3643314"/>
            <a:ext cx="4643438" cy="2143116"/>
            <a:chOff x="428596" y="3929066"/>
            <a:chExt cx="4643438" cy="2143116"/>
          </a:xfrm>
        </p:grpSpPr>
        <p:sp>
          <p:nvSpPr>
            <p:cNvPr id="18" name="Abgerundetes Rechteck 17"/>
            <p:cNvSpPr/>
            <p:nvPr/>
          </p:nvSpPr>
          <p:spPr>
            <a:xfrm>
              <a:off x="428596" y="3929066"/>
              <a:ext cx="4572032" cy="2143116"/>
            </a:xfrm>
            <a:prstGeom prst="round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27000"/>
                  </a:schemeClr>
                </a:gs>
                <a:gs pos="50000">
                  <a:schemeClr val="accent1">
                    <a:tint val="44500"/>
                    <a:satMod val="160000"/>
                    <a:alpha val="18000"/>
                  </a:schemeClr>
                </a:gs>
                <a:gs pos="100000">
                  <a:schemeClr val="accent1">
                    <a:tint val="23500"/>
                    <a:satMod val="160000"/>
                    <a:alpha val="13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kern="1200"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7" name="Picture 4" descr="C:\Users\obloch\Documents\Microsoft\Ressources\Brands\Windows Embedded\Windows CE\wEmbed-CE_v_rgb_r - Copy.png"/>
            <p:cNvPicPr>
              <a:picLocks noChangeAspect="1" noChangeArrowheads="1"/>
            </p:cNvPicPr>
            <p:nvPr/>
          </p:nvPicPr>
          <p:blipFill>
            <a:blip r:embed="rId6" cstate="print"/>
            <a:srcRect t="53501"/>
            <a:stretch>
              <a:fillRect/>
            </a:stretch>
          </p:blipFill>
          <p:spPr bwMode="auto">
            <a:xfrm>
              <a:off x="571472" y="5143512"/>
              <a:ext cx="1905000" cy="5587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Textfeld 11"/>
            <p:cNvSpPr txBox="1"/>
            <p:nvPr/>
          </p:nvSpPr>
          <p:spPr>
            <a:xfrm>
              <a:off x="1928794" y="4214818"/>
              <a:ext cx="3143240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de-DE" sz="2800" kern="1200" spc="-110" dirty="0">
                  <a:ln w="1905">
                    <a:noFill/>
                  </a:ln>
                  <a:solidFill>
                    <a:prstClr val="white"/>
                  </a:solidFill>
                  <a:latin typeface="Calibri"/>
                  <a:ea typeface="+mn-ea"/>
                  <a:cs typeface="+mn-cs"/>
                </a:rPr>
                <a:t>Windows Embedded </a:t>
              </a:r>
              <a:br>
                <a:rPr lang="de-DE" sz="2800" kern="1200" spc="-110" dirty="0">
                  <a:ln w="1905">
                    <a:noFill/>
                  </a:ln>
                  <a:solidFill>
                    <a:prstClr val="white"/>
                  </a:solidFill>
                  <a:latin typeface="Calibri"/>
                  <a:ea typeface="+mn-ea"/>
                  <a:cs typeface="+mn-cs"/>
                </a:rPr>
              </a:br>
              <a:r>
                <a:rPr lang="de-DE" sz="2400" kern="1200" spc="-110" dirty="0">
                  <a:ln w="1905">
                    <a:noFill/>
                  </a:ln>
                  <a:solidFill>
                    <a:prstClr val="white"/>
                  </a:solidFill>
                  <a:latin typeface="Calibri"/>
                  <a:ea typeface="+mn-ea"/>
                  <a:cs typeface="+mn-cs"/>
                </a:rPr>
                <a:t>Compact</a:t>
              </a:r>
              <a:endParaRPr lang="en-US" sz="1700" kern="1200" spc="-110" dirty="0">
                <a:ln w="1905"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77826" name="Picture 2" descr="C:\Users\wolfgang.unger\Desktop\ALT3\Vista\Vista\vista 5728 icons png\audiosrv.dll_I00cb_0409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85786" y="4000504"/>
              <a:ext cx="1223954" cy="1223954"/>
            </a:xfrm>
            <a:prstGeom prst="rect">
              <a:avLst/>
            </a:prstGeom>
            <a:noFill/>
          </p:spPr>
        </p:pic>
      </p:grpSp>
      <p:grpSp>
        <p:nvGrpSpPr>
          <p:cNvPr id="11" name="Gruppieren 19"/>
          <p:cNvGrpSpPr/>
          <p:nvPr/>
        </p:nvGrpSpPr>
        <p:grpSpPr>
          <a:xfrm>
            <a:off x="4500594" y="4714884"/>
            <a:ext cx="4786314" cy="2143116"/>
            <a:chOff x="4500562" y="4714884"/>
            <a:chExt cx="4786314" cy="2143116"/>
          </a:xfrm>
        </p:grpSpPr>
        <p:sp>
          <p:nvSpPr>
            <p:cNvPr id="17" name="Abgerundetes Rechteck 16"/>
            <p:cNvSpPr/>
            <p:nvPr/>
          </p:nvSpPr>
          <p:spPr>
            <a:xfrm>
              <a:off x="4500562" y="4714884"/>
              <a:ext cx="4643438" cy="2143116"/>
            </a:xfrm>
            <a:prstGeom prst="round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27000"/>
                  </a:schemeClr>
                </a:gs>
                <a:gs pos="50000">
                  <a:schemeClr val="accent1">
                    <a:tint val="44500"/>
                    <a:satMod val="160000"/>
                    <a:alpha val="18000"/>
                  </a:schemeClr>
                </a:gs>
                <a:gs pos="100000">
                  <a:schemeClr val="accent1">
                    <a:tint val="23500"/>
                    <a:satMod val="160000"/>
                    <a:alpha val="13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kern="1200"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5" name="Picture 2" descr="C:\Users\obloch\Documents\Microsoft\Ressources\Brands\Windows Embedded\WEPOS\wEmbed-POS_v_rgb_r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643438" y="4857760"/>
              <a:ext cx="1676400" cy="15605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Textfeld 14"/>
            <p:cNvSpPr txBox="1"/>
            <p:nvPr/>
          </p:nvSpPr>
          <p:spPr>
            <a:xfrm>
              <a:off x="6143636" y="4857760"/>
              <a:ext cx="3143240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de-DE" sz="2800" kern="1200" spc="-110" dirty="0">
                  <a:ln w="1905">
                    <a:noFill/>
                  </a:ln>
                  <a:solidFill>
                    <a:prstClr val="white"/>
                  </a:solidFill>
                  <a:latin typeface="Calibri"/>
                  <a:ea typeface="+mn-ea"/>
                  <a:cs typeface="+mn-cs"/>
                </a:rPr>
                <a:t>Windows Embedded </a:t>
              </a:r>
              <a:br>
                <a:rPr lang="de-DE" sz="2800" kern="1200" spc="-110" dirty="0">
                  <a:ln w="1905">
                    <a:noFill/>
                  </a:ln>
                  <a:solidFill>
                    <a:prstClr val="white"/>
                  </a:solidFill>
                  <a:latin typeface="Calibri"/>
                  <a:ea typeface="+mn-ea"/>
                  <a:cs typeface="+mn-cs"/>
                </a:rPr>
              </a:br>
              <a:r>
                <a:rPr lang="de-DE" sz="2400" kern="1200" spc="-110" dirty="0" smtClean="0">
                  <a:ln w="1905">
                    <a:noFill/>
                  </a:ln>
                  <a:solidFill>
                    <a:prstClr val="white"/>
                  </a:solidFill>
                  <a:latin typeface="Calibri"/>
                  <a:ea typeface="+mn-ea"/>
                  <a:cs typeface="+mn-cs"/>
                </a:rPr>
                <a:t>POS</a:t>
              </a:r>
              <a:r>
                <a:rPr lang="hu-HU" sz="2400" kern="1200" spc="-110" dirty="0" smtClean="0">
                  <a:ln w="1905">
                    <a:noFill/>
                  </a:ln>
                  <a:solidFill>
                    <a:prstClr val="white"/>
                  </a:solidFill>
                  <a:latin typeface="Calibri"/>
                  <a:ea typeface="+mn-ea"/>
                  <a:cs typeface="+mn-cs"/>
                </a:rPr>
                <a:t>R</a:t>
              </a:r>
              <a:r>
                <a:rPr lang="de-DE" sz="2400" kern="1200" spc="-110" dirty="0" smtClean="0">
                  <a:ln w="1905">
                    <a:noFill/>
                  </a:ln>
                  <a:solidFill>
                    <a:prstClr val="white"/>
                  </a:solidFill>
                  <a:latin typeface="Calibri"/>
                  <a:ea typeface="+mn-ea"/>
                  <a:cs typeface="+mn-cs"/>
                </a:rPr>
                <a:t>eady</a:t>
              </a:r>
              <a:endParaRPr lang="en-US" sz="1700" kern="1200" spc="-110" dirty="0">
                <a:ln w="1905"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8" name="Gerade Verbindung 10244"/>
          <p:cNvSpPr>
            <a:spLocks noChangeShapeType="1"/>
          </p:cNvSpPr>
          <p:nvPr/>
        </p:nvSpPr>
        <p:spPr bwMode="auto">
          <a:xfrm>
            <a:off x="609600" y="6378575"/>
            <a:ext cx="8305800" cy="0"/>
          </a:xfrm>
          <a:prstGeom prst="line">
            <a:avLst/>
          </a:prstGeom>
          <a:noFill/>
          <a:ln w="228600" algn="ctr">
            <a:solidFill>
              <a:schemeClr val="accent1">
                <a:lumMod val="50000"/>
              </a:schemeClr>
            </a:solidFill>
            <a:round/>
            <a:headEnd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l" rtl="0">
              <a:defRPr/>
            </a:pPr>
            <a:endParaRPr lang="en-US" kern="1200">
              <a:solidFill>
                <a:srgbClr val="4F81BD">
                  <a:lumMod val="50000"/>
                </a:srgb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5" name="Gerade Verbindung 10244"/>
          <p:cNvSpPr>
            <a:spLocks noChangeShapeType="1"/>
          </p:cNvSpPr>
          <p:nvPr/>
        </p:nvSpPr>
        <p:spPr bwMode="auto">
          <a:xfrm rot="16200000" flipV="1">
            <a:off x="-2141560" y="3544888"/>
            <a:ext cx="5040313" cy="46037"/>
          </a:xfrm>
          <a:prstGeom prst="line">
            <a:avLst/>
          </a:prstGeom>
          <a:noFill/>
          <a:ln w="228600" algn="ctr">
            <a:solidFill>
              <a:schemeClr val="accent1">
                <a:lumMod val="50000"/>
              </a:schemeClr>
            </a:solidFill>
            <a:round/>
            <a:headEnd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l" rtl="0">
              <a:defRPr/>
            </a:pPr>
            <a:endParaRPr lang="en-US" kern="1200">
              <a:solidFill>
                <a:srgbClr val="4F81BD">
                  <a:lumMod val="50000"/>
                </a:srgb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74" name="Textfeld 382978"/>
          <p:cNvSpPr txBox="1">
            <a:spLocks noChangeArrowheads="1"/>
          </p:cNvSpPr>
          <p:nvPr/>
        </p:nvSpPr>
        <p:spPr bwMode="auto">
          <a:xfrm>
            <a:off x="2124075" y="285728"/>
            <a:ext cx="1652588" cy="67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14300" indent="-114300" algn="ctr" rtl="0" eaLnBrk="0" hangingPunct="0">
              <a:spcBef>
                <a:spcPct val="15000"/>
              </a:spcBef>
              <a:defRPr/>
            </a:pPr>
            <a:r>
              <a:rPr lang="en-US" sz="1200" b="1" kern="1200" dirty="0">
                <a:solidFill>
                  <a:prstClr val="white"/>
                </a:solidFill>
                <a:latin typeface="Segoe"/>
                <a:ea typeface="+mn-ea"/>
                <a:cs typeface="+mn-cs"/>
              </a:rPr>
              <a:t>Windows Mobile</a:t>
            </a:r>
          </a:p>
          <a:p>
            <a:pPr marL="114300" indent="-114300" algn="ctr" rtl="0" eaLnBrk="0" hangingPunct="0">
              <a:spcBef>
                <a:spcPct val="15000"/>
              </a:spcBef>
              <a:defRPr/>
            </a:pPr>
            <a:r>
              <a:rPr lang="en-US" sz="1200" b="1" kern="1200" dirty="0" err="1">
                <a:solidFill>
                  <a:prstClr val="white"/>
                </a:solidFill>
                <a:latin typeface="Segoe"/>
                <a:ea typeface="+mn-ea"/>
                <a:cs typeface="+mn-cs"/>
              </a:rPr>
              <a:t>Smartphones</a:t>
            </a:r>
            <a:r>
              <a:rPr lang="en-US" sz="1200" b="1" kern="1200" dirty="0">
                <a:solidFill>
                  <a:prstClr val="white"/>
                </a:solidFill>
                <a:latin typeface="Segoe"/>
                <a:ea typeface="+mn-ea"/>
                <a:cs typeface="+mn-cs"/>
              </a:rPr>
              <a:t> and PDAs</a:t>
            </a:r>
          </a:p>
        </p:txBody>
      </p:sp>
      <p:sp>
        <p:nvSpPr>
          <p:cNvPr id="29701" name="Textfeld 10242"/>
          <p:cNvSpPr txBox="1">
            <a:spLocks noChangeArrowheads="1"/>
          </p:cNvSpPr>
          <p:nvPr/>
        </p:nvSpPr>
        <p:spPr bwMode="auto">
          <a:xfrm>
            <a:off x="3679825" y="6191250"/>
            <a:ext cx="2667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 eaLnBrk="0" hangingPunct="0">
              <a:spcBef>
                <a:spcPct val="50000"/>
              </a:spcBef>
            </a:pPr>
            <a:r>
              <a:rPr lang="en-US" sz="1600" kern="1200" dirty="0">
                <a:solidFill>
                  <a:prstClr val="white"/>
                </a:solidFill>
                <a:latin typeface="Verdana" pitchFamily="34" charset="0"/>
                <a:ea typeface="+mn-ea"/>
                <a:cs typeface="+mn-cs"/>
              </a:rPr>
              <a:t>Functionality</a:t>
            </a:r>
          </a:p>
        </p:txBody>
      </p:sp>
      <p:sp>
        <p:nvSpPr>
          <p:cNvPr id="28677" name="Gerade Verbindung 10243"/>
          <p:cNvSpPr>
            <a:spLocks noChangeShapeType="1"/>
          </p:cNvSpPr>
          <p:nvPr/>
        </p:nvSpPr>
        <p:spPr bwMode="auto">
          <a:xfrm flipV="1">
            <a:off x="514350" y="242888"/>
            <a:ext cx="8324850" cy="5957887"/>
          </a:xfrm>
          <a:prstGeom prst="line">
            <a:avLst/>
          </a:prstGeom>
          <a:noFill/>
          <a:ln w="228600" algn="ctr">
            <a:solidFill>
              <a:schemeClr val="accent3">
                <a:lumMod val="50000"/>
              </a:schemeClr>
            </a:solidFill>
            <a:round/>
            <a:headEnd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l" rtl="0">
              <a:defRPr/>
            </a:pPr>
            <a:endParaRPr lang="en-US" kern="1200">
              <a:solidFill>
                <a:srgbClr val="4F81BD">
                  <a:lumMod val="50000"/>
                </a:srgb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84" name="Gerade Verbindung 10251"/>
          <p:cNvSpPr>
            <a:spLocks noChangeShapeType="1"/>
          </p:cNvSpPr>
          <p:nvPr/>
        </p:nvSpPr>
        <p:spPr bwMode="auto">
          <a:xfrm>
            <a:off x="2143108" y="547688"/>
            <a:ext cx="0" cy="50292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/>
          <a:lstStyle/>
          <a:p>
            <a:pPr algn="l" rtl="0">
              <a:defRPr/>
            </a:pPr>
            <a:endParaRPr lang="en-US" kern="1200">
              <a:solidFill>
                <a:srgbClr val="4F81BD">
                  <a:lumMod val="50000"/>
                </a:srgbClr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193" name="Rechteck 38299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76588" y="2127250"/>
            <a:ext cx="895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" name="Textfeld 382998"/>
          <p:cNvSpPr txBox="1">
            <a:spLocks noChangeArrowheads="1"/>
          </p:cNvSpPr>
          <p:nvPr/>
        </p:nvSpPr>
        <p:spPr bwMode="auto">
          <a:xfrm>
            <a:off x="3048000" y="1600200"/>
            <a:ext cx="1219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14300" indent="-114300" algn="ctr" rtl="0" eaLnBrk="0" hangingPunct="0">
              <a:spcBef>
                <a:spcPct val="5000"/>
              </a:spcBef>
            </a:pPr>
            <a:r>
              <a:rPr lang="en-US" sz="1200" b="1" kern="1200">
                <a:solidFill>
                  <a:prstClr val="white"/>
                </a:solidFill>
                <a:latin typeface="Segoe"/>
                <a:ea typeface="+mn-ea"/>
                <a:cs typeface="+mn-cs"/>
              </a:rPr>
              <a:t>Windows Automotive</a:t>
            </a:r>
          </a:p>
        </p:txBody>
      </p:sp>
      <p:sp>
        <p:nvSpPr>
          <p:cNvPr id="195" name="Textfeld 382999"/>
          <p:cNvSpPr txBox="1">
            <a:spLocks noChangeArrowheads="1"/>
          </p:cNvSpPr>
          <p:nvPr/>
        </p:nvSpPr>
        <p:spPr bwMode="auto">
          <a:xfrm>
            <a:off x="2005013" y="2587625"/>
            <a:ext cx="1676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14300" indent="-114300" algn="ctr" rtl="0" eaLnBrk="0" hangingPunct="0">
              <a:spcBef>
                <a:spcPct val="5000"/>
              </a:spcBef>
            </a:pPr>
            <a:r>
              <a:rPr lang="en-US" sz="1200" b="1" kern="1200">
                <a:solidFill>
                  <a:prstClr val="white"/>
                </a:solidFill>
                <a:latin typeface="Segoe"/>
                <a:ea typeface="+mn-ea"/>
                <a:cs typeface="+mn-cs"/>
              </a:rPr>
              <a:t>Portable Media Player</a:t>
            </a:r>
          </a:p>
        </p:txBody>
      </p:sp>
      <p:pic>
        <p:nvPicPr>
          <p:cNvPr id="199" name="Rechteck 38300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7625" y="3214688"/>
            <a:ext cx="757238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" name="Textfeld 383008"/>
          <p:cNvSpPr txBox="1">
            <a:spLocks noChangeArrowheads="1"/>
          </p:cNvSpPr>
          <p:nvPr/>
        </p:nvSpPr>
        <p:spPr bwMode="auto">
          <a:xfrm>
            <a:off x="3357563" y="2928938"/>
            <a:ext cx="16764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14300" indent="-114300" algn="ctr" rtl="0" eaLnBrk="0" hangingPunct="0">
              <a:spcBef>
                <a:spcPct val="5000"/>
              </a:spcBef>
            </a:pPr>
            <a:r>
              <a:rPr lang="en-US" sz="1200" b="1" kern="1200">
                <a:solidFill>
                  <a:prstClr val="white"/>
                </a:solidFill>
                <a:latin typeface="Segoe"/>
                <a:ea typeface="+mn-ea"/>
                <a:cs typeface="+mn-cs"/>
              </a:rPr>
              <a:t>VoIP Phones</a:t>
            </a:r>
          </a:p>
        </p:txBody>
      </p:sp>
      <p:pic>
        <p:nvPicPr>
          <p:cNvPr id="188" name="Rechteck 38299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16200" y="4530725"/>
            <a:ext cx="439738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" name="Textfeld 383009"/>
          <p:cNvSpPr txBox="1">
            <a:spLocks noChangeArrowheads="1"/>
          </p:cNvSpPr>
          <p:nvPr/>
        </p:nvSpPr>
        <p:spPr bwMode="auto">
          <a:xfrm>
            <a:off x="1928813" y="4071938"/>
            <a:ext cx="1676400" cy="47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14300" indent="-114300" algn="ctr" rtl="0" eaLnBrk="0" hangingPunct="0">
              <a:spcBef>
                <a:spcPct val="5000"/>
              </a:spcBef>
            </a:pPr>
            <a:r>
              <a:rPr lang="en-US" sz="1200" b="1" kern="1200">
                <a:solidFill>
                  <a:prstClr val="white"/>
                </a:solidFill>
                <a:latin typeface="Segoe"/>
                <a:ea typeface="+mn-ea"/>
                <a:cs typeface="+mn-cs"/>
              </a:rPr>
              <a:t>Rugged</a:t>
            </a:r>
          </a:p>
          <a:p>
            <a:pPr marL="114300" indent="-114300" algn="ctr" rtl="0" eaLnBrk="0" hangingPunct="0">
              <a:spcBef>
                <a:spcPct val="5000"/>
              </a:spcBef>
            </a:pPr>
            <a:r>
              <a:rPr lang="en-US" sz="1200" b="1" kern="1200">
                <a:solidFill>
                  <a:prstClr val="white"/>
                </a:solidFill>
                <a:latin typeface="Segoe"/>
                <a:ea typeface="+mn-ea"/>
                <a:cs typeface="+mn-cs"/>
              </a:rPr>
              <a:t>handheld</a:t>
            </a:r>
          </a:p>
        </p:txBody>
      </p:sp>
      <p:pic>
        <p:nvPicPr>
          <p:cNvPr id="196" name="Rechteck 383000"/>
          <p:cNvPicPr>
            <a:picLocks noChangeAspect="1" noChangeArrowheads="1"/>
          </p:cNvPicPr>
          <p:nvPr/>
        </p:nvPicPr>
        <p:blipFill>
          <a:blip r:embed="rId6" cstate="print">
            <a:lum bright="6000"/>
          </a:blip>
          <a:srcRect/>
          <a:stretch>
            <a:fillRect/>
          </a:stretch>
        </p:blipFill>
        <p:spPr bwMode="auto">
          <a:xfrm>
            <a:off x="8286750" y="2786063"/>
            <a:ext cx="706438" cy="110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8" name="Textfeld 383012"/>
          <p:cNvSpPr txBox="1">
            <a:spLocks noChangeArrowheads="1"/>
          </p:cNvSpPr>
          <p:nvPr/>
        </p:nvSpPr>
        <p:spPr bwMode="auto">
          <a:xfrm>
            <a:off x="7966075" y="2305050"/>
            <a:ext cx="1409700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14300" indent="-114300" algn="ctr" rtl="0" eaLnBrk="0" hangingPunct="0">
              <a:spcBef>
                <a:spcPct val="5000"/>
              </a:spcBef>
            </a:pPr>
            <a:r>
              <a:rPr lang="en-US" sz="1200" b="1" kern="1200">
                <a:solidFill>
                  <a:prstClr val="white"/>
                </a:solidFill>
                <a:latin typeface="Segoe"/>
                <a:ea typeface="+mn-ea"/>
                <a:cs typeface="+mn-cs"/>
              </a:rPr>
              <a:t>Medical</a:t>
            </a:r>
          </a:p>
          <a:p>
            <a:pPr marL="114300" indent="-114300" algn="ctr" rtl="0" eaLnBrk="0" hangingPunct="0">
              <a:spcBef>
                <a:spcPct val="5000"/>
              </a:spcBef>
            </a:pPr>
            <a:r>
              <a:rPr lang="en-US" sz="1200" b="1" kern="1200">
                <a:solidFill>
                  <a:prstClr val="white"/>
                </a:solidFill>
                <a:latin typeface="Segoe"/>
                <a:ea typeface="+mn-ea"/>
                <a:cs typeface="+mn-cs"/>
              </a:rPr>
              <a:t>devices</a:t>
            </a:r>
          </a:p>
        </p:txBody>
      </p:sp>
      <p:pic>
        <p:nvPicPr>
          <p:cNvPr id="198" name="Rechteck 383002" descr="iPAQ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83275" y="2057400"/>
            <a:ext cx="604838" cy="60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9" name="Textfeld 383013"/>
          <p:cNvSpPr txBox="1">
            <a:spLocks noChangeArrowheads="1"/>
          </p:cNvSpPr>
          <p:nvPr/>
        </p:nvSpPr>
        <p:spPr bwMode="auto">
          <a:xfrm>
            <a:off x="5286375" y="1643063"/>
            <a:ext cx="13049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14300" indent="-114300" algn="ctr" rtl="0" eaLnBrk="0" hangingPunct="0">
              <a:spcBef>
                <a:spcPct val="5000"/>
              </a:spcBef>
            </a:pPr>
            <a:r>
              <a:rPr lang="en-US" sz="1200" b="1" kern="1200">
                <a:solidFill>
                  <a:prstClr val="white"/>
                </a:solidFill>
                <a:latin typeface="Segoe"/>
                <a:ea typeface="+mn-ea"/>
                <a:cs typeface="+mn-cs"/>
              </a:rPr>
              <a:t>Windows terminals</a:t>
            </a:r>
          </a:p>
        </p:txBody>
      </p:sp>
      <p:pic>
        <p:nvPicPr>
          <p:cNvPr id="173" name="Rechteck 38297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215313" y="1643063"/>
            <a:ext cx="1222375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0" name="Textfeld 383014"/>
          <p:cNvSpPr txBox="1">
            <a:spLocks noChangeArrowheads="1"/>
          </p:cNvSpPr>
          <p:nvPr/>
        </p:nvSpPr>
        <p:spPr bwMode="auto">
          <a:xfrm>
            <a:off x="8286750" y="1500188"/>
            <a:ext cx="9715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14300" indent="-114300" algn="ctr" rtl="0" eaLnBrk="0" hangingPunct="0">
              <a:spcBef>
                <a:spcPct val="5000"/>
              </a:spcBef>
            </a:pPr>
            <a:r>
              <a:rPr lang="en-US" sz="1200" b="1" kern="1200">
                <a:solidFill>
                  <a:prstClr val="white"/>
                </a:solidFill>
                <a:latin typeface="Segoe"/>
                <a:ea typeface="+mn-ea"/>
                <a:cs typeface="+mn-cs"/>
              </a:rPr>
              <a:t>Thin clients</a:t>
            </a:r>
          </a:p>
        </p:txBody>
      </p:sp>
      <p:sp>
        <p:nvSpPr>
          <p:cNvPr id="211" name="Textfeld 383015"/>
          <p:cNvSpPr txBox="1">
            <a:spLocks noChangeArrowheads="1"/>
          </p:cNvSpPr>
          <p:nvPr/>
        </p:nvSpPr>
        <p:spPr bwMode="auto">
          <a:xfrm>
            <a:off x="6592888" y="2398713"/>
            <a:ext cx="1676400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14300" indent="-114300" algn="ctr" rtl="0" eaLnBrk="0" hangingPunct="0">
              <a:spcBef>
                <a:spcPct val="5000"/>
              </a:spcBef>
            </a:pPr>
            <a:r>
              <a:rPr lang="en-US" sz="1200" b="1" kern="1200">
                <a:solidFill>
                  <a:prstClr val="white"/>
                </a:solidFill>
                <a:latin typeface="Segoe"/>
                <a:ea typeface="+mn-ea"/>
                <a:cs typeface="+mn-cs"/>
              </a:rPr>
              <a:t>Gambling</a:t>
            </a:r>
          </a:p>
          <a:p>
            <a:pPr marL="114300" indent="-114300" algn="ctr" rtl="0" eaLnBrk="0" hangingPunct="0">
              <a:spcBef>
                <a:spcPct val="5000"/>
              </a:spcBef>
            </a:pPr>
            <a:r>
              <a:rPr lang="en-US" sz="1200" b="1" kern="1200">
                <a:solidFill>
                  <a:prstClr val="white"/>
                </a:solidFill>
                <a:latin typeface="Segoe"/>
                <a:ea typeface="+mn-ea"/>
                <a:cs typeface="+mn-cs"/>
              </a:rPr>
              <a:t>machines</a:t>
            </a:r>
          </a:p>
        </p:txBody>
      </p:sp>
      <p:pic>
        <p:nvPicPr>
          <p:cNvPr id="197" name="Rechteck 38300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985125" y="4464050"/>
            <a:ext cx="625475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6" name="Textfeld 383020"/>
          <p:cNvSpPr txBox="1">
            <a:spLocks noChangeArrowheads="1"/>
          </p:cNvSpPr>
          <p:nvPr/>
        </p:nvSpPr>
        <p:spPr bwMode="auto">
          <a:xfrm>
            <a:off x="7591425" y="4183063"/>
            <a:ext cx="15525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14300" indent="-114300" algn="ctr" rtl="0" eaLnBrk="0" hangingPunct="0">
              <a:spcBef>
                <a:spcPct val="5000"/>
              </a:spcBef>
            </a:pPr>
            <a:r>
              <a:rPr lang="fr-FR" sz="1200" b="1" kern="1200">
                <a:solidFill>
                  <a:prstClr val="white"/>
                </a:solidFill>
                <a:latin typeface="Segoe"/>
                <a:ea typeface="+mn-ea"/>
                <a:cs typeface="+mn-cs"/>
              </a:rPr>
              <a:t>Point of sale</a:t>
            </a:r>
          </a:p>
        </p:txBody>
      </p:sp>
      <p:pic>
        <p:nvPicPr>
          <p:cNvPr id="219" name="Rechteck 38302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929438" y="1500188"/>
            <a:ext cx="1601787" cy="912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0" name="Textfeld 383024"/>
          <p:cNvSpPr txBox="1">
            <a:spLocks noChangeArrowheads="1"/>
          </p:cNvSpPr>
          <p:nvPr/>
        </p:nvSpPr>
        <p:spPr bwMode="auto">
          <a:xfrm>
            <a:off x="7143750" y="1285875"/>
            <a:ext cx="1473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14300" indent="-114300" algn="ctr" rtl="0" eaLnBrk="0" hangingPunct="0">
              <a:spcBef>
                <a:spcPct val="5000"/>
              </a:spcBef>
            </a:pPr>
            <a:r>
              <a:rPr lang="en-US" sz="1200" b="1" kern="1200">
                <a:solidFill>
                  <a:prstClr val="white"/>
                </a:solidFill>
                <a:latin typeface="Segoe"/>
                <a:ea typeface="+mn-ea"/>
                <a:cs typeface="+mn-cs"/>
              </a:rPr>
              <a:t>Office automation</a:t>
            </a:r>
          </a:p>
        </p:txBody>
      </p:sp>
      <p:pic>
        <p:nvPicPr>
          <p:cNvPr id="221" name="Rechteck 38302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121400" y="5011738"/>
            <a:ext cx="766763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2" name="Textfeld 383026"/>
          <p:cNvSpPr txBox="1">
            <a:spLocks noChangeArrowheads="1"/>
          </p:cNvSpPr>
          <p:nvPr/>
        </p:nvSpPr>
        <p:spPr bwMode="auto">
          <a:xfrm>
            <a:off x="5603875" y="4714884"/>
            <a:ext cx="16764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14300" indent="-114300" algn="ctr" rtl="0" eaLnBrk="0" hangingPunct="0">
              <a:spcBef>
                <a:spcPct val="5000"/>
              </a:spcBef>
            </a:pPr>
            <a:r>
              <a:rPr lang="en-US" sz="1200" b="1" kern="1200" dirty="0">
                <a:solidFill>
                  <a:prstClr val="white"/>
                </a:solidFill>
                <a:latin typeface="Segoe"/>
                <a:ea typeface="+mn-ea"/>
                <a:cs typeface="+mn-cs"/>
              </a:rPr>
              <a:t>ATMs / Kiosks</a:t>
            </a:r>
          </a:p>
        </p:txBody>
      </p:sp>
      <p:pic>
        <p:nvPicPr>
          <p:cNvPr id="223" name="Rechteck 383027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919788" y="742950"/>
            <a:ext cx="5842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4" name="Textfeld 383028"/>
          <p:cNvSpPr txBox="1">
            <a:spLocks noChangeArrowheads="1"/>
          </p:cNvSpPr>
          <p:nvPr/>
        </p:nvSpPr>
        <p:spPr bwMode="auto">
          <a:xfrm>
            <a:off x="5634038" y="303213"/>
            <a:ext cx="14239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14300" indent="-114300" algn="ctr" rtl="0" eaLnBrk="0" hangingPunct="0">
              <a:spcBef>
                <a:spcPct val="5000"/>
              </a:spcBef>
              <a:defRPr/>
            </a:pPr>
            <a:r>
              <a:rPr lang="en-US" sz="1200" b="1" kern="1200" dirty="0">
                <a:solidFill>
                  <a:prstClr val="white"/>
                </a:solidFill>
                <a:latin typeface="Segoe"/>
                <a:ea typeface="+mn-ea"/>
                <a:cs typeface="+mn-cs"/>
              </a:rPr>
              <a:t>Industrial automation</a:t>
            </a:r>
          </a:p>
        </p:txBody>
      </p:sp>
      <p:sp>
        <p:nvSpPr>
          <p:cNvPr id="226" name="Textfeld 383030"/>
          <p:cNvSpPr txBox="1">
            <a:spLocks noChangeArrowheads="1"/>
          </p:cNvSpPr>
          <p:nvPr/>
        </p:nvSpPr>
        <p:spPr bwMode="auto">
          <a:xfrm>
            <a:off x="5715000" y="2786063"/>
            <a:ext cx="12192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14300" indent="-114300" algn="ctr" rtl="0" eaLnBrk="0" hangingPunct="0">
              <a:spcBef>
                <a:spcPct val="5000"/>
              </a:spcBef>
            </a:pPr>
            <a:r>
              <a:rPr lang="en-US" sz="1200" b="1" kern="1200">
                <a:solidFill>
                  <a:prstClr val="white"/>
                </a:solidFill>
                <a:latin typeface="Segoe"/>
                <a:ea typeface="+mn-ea"/>
                <a:cs typeface="+mn-cs"/>
              </a:rPr>
              <a:t>Set-top Boxes</a:t>
            </a:r>
          </a:p>
        </p:txBody>
      </p:sp>
      <p:sp>
        <p:nvSpPr>
          <p:cNvPr id="25651" name="Rectangle 62"/>
          <p:cNvSpPr>
            <a:spLocks noChangeArrowheads="1"/>
          </p:cNvSpPr>
          <p:nvPr/>
        </p:nvSpPr>
        <p:spPr bwMode="auto">
          <a:xfrm>
            <a:off x="1030269" y="2332038"/>
            <a:ext cx="969963" cy="4429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0">
              <a:lnSpc>
                <a:spcPct val="85000"/>
              </a:lnSpc>
              <a:spcBef>
                <a:spcPct val="20000"/>
              </a:spcBef>
            </a:pPr>
            <a:r>
              <a:rPr lang="en-US" sz="1200" b="1" kern="1200" dirty="0">
                <a:solidFill>
                  <a:prstClr val="white"/>
                </a:solidFill>
                <a:latin typeface="Segoe"/>
                <a:ea typeface="+mn-ea"/>
                <a:cs typeface="+mn-cs"/>
              </a:rPr>
              <a:t>Secondary</a:t>
            </a:r>
          </a:p>
          <a:p>
            <a:pPr algn="ctr" rtl="0">
              <a:lnSpc>
                <a:spcPct val="85000"/>
              </a:lnSpc>
              <a:spcBef>
                <a:spcPct val="20000"/>
              </a:spcBef>
            </a:pPr>
            <a:r>
              <a:rPr lang="en-US" sz="1200" b="1" kern="1200" dirty="0">
                <a:solidFill>
                  <a:prstClr val="white"/>
                </a:solidFill>
                <a:latin typeface="Segoe"/>
                <a:ea typeface="+mn-ea"/>
                <a:cs typeface="+mn-cs"/>
              </a:rPr>
              <a:t>displays</a:t>
            </a:r>
          </a:p>
        </p:txBody>
      </p:sp>
      <p:pic>
        <p:nvPicPr>
          <p:cNvPr id="25654" name="Picture 59" descr="prd_em_digiconnectwime_l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0738" y="533400"/>
            <a:ext cx="622300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55" name="TextBox 31"/>
          <p:cNvSpPr txBox="1">
            <a:spLocks noChangeArrowheads="1"/>
          </p:cNvSpPr>
          <p:nvPr/>
        </p:nvSpPr>
        <p:spPr bwMode="auto">
          <a:xfrm>
            <a:off x="614363" y="1190625"/>
            <a:ext cx="1530350" cy="2778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14300" indent="-114300" algn="ctr" rtl="0"/>
            <a:r>
              <a:rPr lang="en-US" sz="1200" b="1" kern="1200">
                <a:solidFill>
                  <a:prstClr val="white"/>
                </a:solidFill>
                <a:latin typeface="Segoe"/>
                <a:ea typeface="+mn-ea"/>
                <a:cs typeface="+mn-cs"/>
              </a:rPr>
              <a:t>Network sensors</a:t>
            </a:r>
          </a:p>
        </p:txBody>
      </p:sp>
      <p:pic>
        <p:nvPicPr>
          <p:cNvPr id="63" name="Picture 14" descr="C:\Users\obloch\Pictures\.Net Microframework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19075" y="5380038"/>
            <a:ext cx="1336675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31" name="Textfeld 10242"/>
          <p:cNvSpPr txBox="1">
            <a:spLocks noChangeArrowheads="1"/>
          </p:cNvSpPr>
          <p:nvPr/>
        </p:nvSpPr>
        <p:spPr bwMode="auto">
          <a:xfrm rot="-5400000">
            <a:off x="-953077" y="3347035"/>
            <a:ext cx="2667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 eaLnBrk="0" hangingPunct="0">
              <a:spcBef>
                <a:spcPct val="50000"/>
              </a:spcBef>
            </a:pPr>
            <a:r>
              <a:rPr lang="en-US" sz="1600" kern="1200" dirty="0">
                <a:solidFill>
                  <a:prstClr val="white"/>
                </a:solidFill>
                <a:latin typeface="Verdana" pitchFamily="34" charset="0"/>
                <a:ea typeface="+mn-ea"/>
                <a:cs typeface="+mn-cs"/>
              </a:rPr>
              <a:t>Hardware Resources</a:t>
            </a:r>
          </a:p>
        </p:txBody>
      </p:sp>
      <p:pic>
        <p:nvPicPr>
          <p:cNvPr id="66" name="Rechteck 38297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143375" y="2071688"/>
            <a:ext cx="1222375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" name="Textfeld 383014"/>
          <p:cNvSpPr txBox="1">
            <a:spLocks noChangeArrowheads="1"/>
          </p:cNvSpPr>
          <p:nvPr/>
        </p:nvSpPr>
        <p:spPr bwMode="auto">
          <a:xfrm>
            <a:off x="4214813" y="1857375"/>
            <a:ext cx="9715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14300" indent="-114300" algn="ctr" rtl="0" eaLnBrk="0" hangingPunct="0">
              <a:spcBef>
                <a:spcPct val="5000"/>
              </a:spcBef>
            </a:pPr>
            <a:r>
              <a:rPr lang="en-US" sz="1200" b="1" kern="1200">
                <a:solidFill>
                  <a:prstClr val="white"/>
                </a:solidFill>
                <a:latin typeface="Segoe"/>
                <a:ea typeface="+mn-ea"/>
                <a:cs typeface="+mn-cs"/>
              </a:rPr>
              <a:t>Thin clients</a:t>
            </a:r>
          </a:p>
        </p:txBody>
      </p:sp>
      <p:pic>
        <p:nvPicPr>
          <p:cNvPr id="68" name="Rechteck 383027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078288" y="895350"/>
            <a:ext cx="5842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" name="Textfeld 383028"/>
          <p:cNvSpPr txBox="1">
            <a:spLocks noChangeArrowheads="1"/>
          </p:cNvSpPr>
          <p:nvPr/>
        </p:nvSpPr>
        <p:spPr bwMode="auto">
          <a:xfrm>
            <a:off x="3779838" y="442913"/>
            <a:ext cx="1363662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14300" indent="-114300" algn="ctr" rtl="0" eaLnBrk="0" hangingPunct="0">
              <a:spcBef>
                <a:spcPct val="5000"/>
              </a:spcBef>
              <a:defRPr/>
            </a:pPr>
            <a:r>
              <a:rPr lang="en-US" sz="1200" b="1" kern="1200" dirty="0">
                <a:solidFill>
                  <a:prstClr val="white"/>
                </a:solidFill>
                <a:latin typeface="Segoe"/>
                <a:ea typeface="+mn-ea"/>
                <a:cs typeface="+mn-cs"/>
              </a:rPr>
              <a:t>Industrial</a:t>
            </a:r>
          </a:p>
          <a:p>
            <a:pPr marL="114300" indent="-114300" algn="ctr" rtl="0" eaLnBrk="0" hangingPunct="0">
              <a:spcBef>
                <a:spcPct val="5000"/>
              </a:spcBef>
              <a:defRPr/>
            </a:pPr>
            <a:r>
              <a:rPr lang="en-US" sz="1200" b="1" kern="1200" dirty="0">
                <a:solidFill>
                  <a:prstClr val="white"/>
                </a:solidFill>
                <a:latin typeface="Segoe"/>
                <a:ea typeface="+mn-ea"/>
                <a:cs typeface="+mn-cs"/>
              </a:rPr>
              <a:t>automation</a:t>
            </a:r>
          </a:p>
        </p:txBody>
      </p:sp>
      <p:sp>
        <p:nvSpPr>
          <p:cNvPr id="207" name="Textfeld 383011"/>
          <p:cNvSpPr txBox="1">
            <a:spLocks noChangeArrowheads="1"/>
          </p:cNvSpPr>
          <p:nvPr/>
        </p:nvSpPr>
        <p:spPr bwMode="auto">
          <a:xfrm>
            <a:off x="3659188" y="4206875"/>
            <a:ext cx="16764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14300" indent="-114300" algn="ctr" rtl="0" eaLnBrk="0" hangingPunct="0">
              <a:spcBef>
                <a:spcPct val="5000"/>
              </a:spcBef>
            </a:pPr>
            <a:r>
              <a:rPr lang="en-US" sz="1200" b="1" kern="1200">
                <a:solidFill>
                  <a:prstClr val="white"/>
                </a:solidFill>
                <a:latin typeface="Segoe"/>
                <a:ea typeface="+mn-ea"/>
                <a:cs typeface="+mn-cs"/>
              </a:rPr>
              <a:t>Set-top Boxes</a:t>
            </a:r>
          </a:p>
        </p:txBody>
      </p:sp>
      <p:sp>
        <p:nvSpPr>
          <p:cNvPr id="78" name="Gerade Verbindung 10251"/>
          <p:cNvSpPr>
            <a:spLocks noChangeShapeType="1"/>
          </p:cNvSpPr>
          <p:nvPr/>
        </p:nvSpPr>
        <p:spPr bwMode="auto">
          <a:xfrm>
            <a:off x="5187950" y="577850"/>
            <a:ext cx="0" cy="50292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/>
          <a:lstStyle/>
          <a:p>
            <a:pPr algn="l" rtl="0">
              <a:defRPr/>
            </a:pPr>
            <a:endParaRPr lang="en-US" kern="1200">
              <a:solidFill>
                <a:srgbClr val="4F81BD">
                  <a:lumMod val="50000"/>
                </a:srgb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5652" name="TextBox 63"/>
          <p:cNvSpPr txBox="1">
            <a:spLocks noChangeArrowheads="1"/>
          </p:cNvSpPr>
          <p:nvPr/>
        </p:nvSpPr>
        <p:spPr bwMode="auto">
          <a:xfrm>
            <a:off x="1095357" y="3962400"/>
            <a:ext cx="904875" cy="461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14300" indent="-114300" algn="ctr" rtl="0"/>
            <a:r>
              <a:rPr lang="en-US" sz="1200" b="1" kern="1200" dirty="0">
                <a:solidFill>
                  <a:prstClr val="white"/>
                </a:solidFill>
                <a:latin typeface="Segoe"/>
                <a:ea typeface="+mn-ea"/>
                <a:cs typeface="+mn-cs"/>
              </a:rPr>
              <a:t>Remote controls</a:t>
            </a:r>
          </a:p>
        </p:txBody>
      </p:sp>
      <p:pic>
        <p:nvPicPr>
          <p:cNvPr id="99339" name="Picture 11" descr="C:\Users\obloch\Pictures\rica-small.bmp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FA3B1"/>
              </a:clrFrom>
              <a:clrTo>
                <a:srgbClr val="FFA3B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7190" y="3657600"/>
            <a:ext cx="8636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340" name="Picture 12" descr="C:\Users\obloch\Pictures\zune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43150" y="3052763"/>
            <a:ext cx="673100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343" name="Picture 15" descr="C:\Users\obloch\Pictures\HTC_S710_b.bmp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FA3B1"/>
              </a:clrFrom>
              <a:clrTo>
                <a:srgbClr val="FFA3B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674327">
            <a:off x="2519363" y="912813"/>
            <a:ext cx="639762" cy="103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344" name="Picture 16" descr="C:\Users\obloch\Pictures\e-motion.bmp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62800" y="2757488"/>
            <a:ext cx="568325" cy="995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346" name="Picture 18" descr="C:\Users\obloch\Pictures\image_100x70_11157701909_20949.bmp"/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FFA3B1"/>
              </a:clrFrom>
              <a:clrTo>
                <a:srgbClr val="FFA3B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79875" y="5129213"/>
            <a:ext cx="593725" cy="41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347" name="Picture 19" descr="C:\Users\obloch\Pictures\tv_usage_astuce_titre.bmp"/>
          <p:cNvPicPr>
            <a:picLocks noChangeAspect="1" noChangeArrowheads="1"/>
          </p:cNvPicPr>
          <p:nvPr/>
        </p:nvPicPr>
        <p:blipFill>
          <a:blip r:embed="rId20" cstate="print">
            <a:clrChange>
              <a:clrFrom>
                <a:srgbClr val="FFA3B1"/>
              </a:clrFrom>
              <a:clrTo>
                <a:srgbClr val="FFA3B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44975" y="4557713"/>
            <a:ext cx="574675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348" name="Picture 20" descr="C:\Users\obloch\Pictures\metal1_medium.bmp"/>
          <p:cNvPicPr>
            <a:picLocks noChangeAspect="1" noChangeArrowheads="1"/>
          </p:cNvPicPr>
          <p:nvPr/>
        </p:nvPicPr>
        <p:blipFill>
          <a:blip r:embed="rId21" cstate="print">
            <a:clrChange>
              <a:clrFrom>
                <a:srgbClr val="FFA3B1"/>
              </a:clrFrom>
              <a:clrTo>
                <a:srgbClr val="FFA3B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61990" y="4419600"/>
            <a:ext cx="566738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50" name="Rectangle 61"/>
          <p:cNvSpPr>
            <a:spLocks noChangeArrowheads="1"/>
          </p:cNvSpPr>
          <p:nvPr/>
        </p:nvSpPr>
        <p:spPr bwMode="auto">
          <a:xfrm>
            <a:off x="381000" y="5105400"/>
            <a:ext cx="1470025" cy="24923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0">
              <a:lnSpc>
                <a:spcPct val="85000"/>
              </a:lnSpc>
              <a:spcBef>
                <a:spcPct val="20000"/>
              </a:spcBef>
            </a:pPr>
            <a:r>
              <a:rPr lang="en-US" sz="1200" b="1" kern="1200">
                <a:solidFill>
                  <a:prstClr val="white"/>
                </a:solidFill>
                <a:latin typeface="Segoe"/>
                <a:ea typeface="+mn-ea"/>
                <a:cs typeface="+mn-cs"/>
              </a:rPr>
              <a:t>Wearable devices</a:t>
            </a:r>
          </a:p>
        </p:txBody>
      </p:sp>
      <p:pic>
        <p:nvPicPr>
          <p:cNvPr id="99345" name="Picture 17" descr="C:\Users\obloch\Pictures\IMXSDEVKIT_HR_4X6.jpg"/>
          <p:cNvPicPr>
            <a:picLocks noChangeAspect="1" noChangeArrowheads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1765" y="1712913"/>
            <a:ext cx="996950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44" descr="UlitimateTV with TV Home Guide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5929313" y="3000375"/>
            <a:ext cx="788987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48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530203" y="2743200"/>
            <a:ext cx="712787" cy="85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" name="Text Box 49"/>
          <p:cNvSpPr txBox="1">
            <a:spLocks noChangeArrowheads="1"/>
          </p:cNvSpPr>
          <p:nvPr/>
        </p:nvSpPr>
        <p:spPr bwMode="auto">
          <a:xfrm>
            <a:off x="1233470" y="3200400"/>
            <a:ext cx="8382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14300" indent="-114300" algn="l" rtl="0" eaLnBrk="0" hangingPunct="0">
              <a:spcBef>
                <a:spcPct val="50000"/>
              </a:spcBef>
            </a:pPr>
            <a:r>
              <a:rPr lang="en-US" sz="1100" b="1" kern="1200" dirty="0">
                <a:solidFill>
                  <a:prstClr val="white"/>
                </a:solidFill>
                <a:latin typeface="Segoe"/>
                <a:ea typeface="+mn-ea"/>
                <a:cs typeface="+mn-cs"/>
              </a:rPr>
              <a:t>Security</a:t>
            </a:r>
          </a:p>
        </p:txBody>
      </p:sp>
      <p:grpSp>
        <p:nvGrpSpPr>
          <p:cNvPr id="2" name="Gruppieren 59"/>
          <p:cNvGrpSpPr/>
          <p:nvPr/>
        </p:nvGrpSpPr>
        <p:grpSpPr>
          <a:xfrm>
            <a:off x="2626166" y="4929198"/>
            <a:ext cx="3143240" cy="1352271"/>
            <a:chOff x="2626166" y="5181600"/>
            <a:chExt cx="3143240" cy="1352271"/>
          </a:xfrm>
        </p:grpSpPr>
        <p:pic>
          <p:nvPicPr>
            <p:cNvPr id="1028" name="Picture 4" descr="C:\Users\obloch\Documents\Microsoft\Ressources\Brands\Windows Embedded\Windows CE\wEmbed-CE_v_rgb_r - Copy.png"/>
            <p:cNvPicPr>
              <a:picLocks noChangeAspect="1" noChangeArrowheads="1"/>
            </p:cNvPicPr>
            <p:nvPr/>
          </p:nvPicPr>
          <p:blipFill>
            <a:blip r:embed="rId25" cstate="print"/>
            <a:srcRect/>
            <a:stretch>
              <a:fillRect/>
            </a:stretch>
          </p:blipFill>
          <p:spPr bwMode="auto">
            <a:xfrm>
              <a:off x="2743200" y="5181600"/>
              <a:ext cx="1576388" cy="995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8" name="Textfeld 57"/>
            <p:cNvSpPr txBox="1"/>
            <p:nvPr/>
          </p:nvSpPr>
          <p:spPr>
            <a:xfrm>
              <a:off x="2626166" y="6072206"/>
              <a:ext cx="31432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de-DE" sz="2400" kern="1200" spc="-110" dirty="0">
                  <a:ln w="1905">
                    <a:noFill/>
                  </a:ln>
                  <a:solidFill>
                    <a:prstClr val="white"/>
                  </a:solidFill>
                  <a:latin typeface="Calibri"/>
                  <a:ea typeface="+mn-ea"/>
                  <a:cs typeface="+mn-cs"/>
                </a:rPr>
                <a:t>Compact</a:t>
              </a:r>
              <a:endParaRPr lang="en-US" sz="1700" kern="1200" spc="-110" dirty="0">
                <a:ln w="1905"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" name="Gruppieren 61"/>
          <p:cNvGrpSpPr/>
          <p:nvPr/>
        </p:nvGrpSpPr>
        <p:grpSpPr>
          <a:xfrm>
            <a:off x="5334000" y="3841296"/>
            <a:ext cx="3205870" cy="895360"/>
            <a:chOff x="5334000" y="3962400"/>
            <a:chExt cx="3205870" cy="895360"/>
          </a:xfrm>
        </p:grpSpPr>
        <p:pic>
          <p:nvPicPr>
            <p:cNvPr id="1027" name="Picture 3" descr="C:\Users\obloch\Documents\Microsoft\Ressources\Brands\Windows Embedded\Windows XP Embedded\wxp-Embed_h_rgb_r.png"/>
            <p:cNvPicPr>
              <a:picLocks noChangeAspect="1" noChangeArrowheads="1"/>
            </p:cNvPicPr>
            <p:nvPr/>
          </p:nvPicPr>
          <p:blipFill>
            <a:blip r:embed="rId26" cstate="print"/>
            <a:srcRect/>
            <a:stretch>
              <a:fillRect/>
            </a:stretch>
          </p:blipFill>
          <p:spPr bwMode="auto">
            <a:xfrm>
              <a:off x="5334000" y="3962400"/>
              <a:ext cx="2062163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" name="Picture 45" descr="wEmbed-Stnd_h_rgb.png"/>
            <p:cNvPicPr>
              <a:picLocks noChangeAspect="1"/>
            </p:cNvPicPr>
            <p:nvPr/>
          </p:nvPicPr>
          <p:blipFill>
            <a:blip r:embed="rId27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lum bright="40000"/>
            </a:blip>
            <a:srcRect l="16781" t="66037"/>
            <a:stretch>
              <a:fillRect/>
            </a:stretch>
          </p:blipFill>
          <p:spPr bwMode="auto">
            <a:xfrm>
              <a:off x="5903452" y="4643446"/>
              <a:ext cx="2636418" cy="21431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" name="Gruppieren 69"/>
          <p:cNvGrpSpPr/>
          <p:nvPr/>
        </p:nvGrpSpPr>
        <p:grpSpPr>
          <a:xfrm>
            <a:off x="6786578" y="4857760"/>
            <a:ext cx="4357686" cy="1204913"/>
            <a:chOff x="6786578" y="4857760"/>
            <a:chExt cx="4357686" cy="1204913"/>
          </a:xfrm>
        </p:grpSpPr>
        <p:pic>
          <p:nvPicPr>
            <p:cNvPr id="1026" name="Picture 2" descr="C:\Users\obloch\Documents\Microsoft\Ressources\Brands\Windows Embedded\WEPOS\wEmbed-POS_v_rgb_r.png"/>
            <p:cNvPicPr>
              <a:picLocks noChangeAspect="1" noChangeArrowheads="1"/>
            </p:cNvPicPr>
            <p:nvPr/>
          </p:nvPicPr>
          <p:blipFill>
            <a:blip r:embed="rId28" cstate="print"/>
            <a:srcRect/>
            <a:stretch>
              <a:fillRect/>
            </a:stretch>
          </p:blipFill>
          <p:spPr bwMode="auto">
            <a:xfrm>
              <a:off x="6786578" y="4857760"/>
              <a:ext cx="1295400" cy="1204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4" name="Textfeld 63"/>
            <p:cNvSpPr txBox="1"/>
            <p:nvPr/>
          </p:nvSpPr>
          <p:spPr>
            <a:xfrm>
              <a:off x="8001024" y="5600658"/>
              <a:ext cx="31432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de-DE" sz="2000" kern="1200" spc="-110" dirty="0" smtClean="0">
                  <a:ln w="1905">
                    <a:noFill/>
                  </a:ln>
                  <a:solidFill>
                    <a:prstClr val="white"/>
                  </a:solidFill>
                  <a:latin typeface="Calibri"/>
                  <a:ea typeface="+mn-ea"/>
                  <a:cs typeface="+mn-cs"/>
                </a:rPr>
                <a:t>POS</a:t>
              </a:r>
              <a:r>
                <a:rPr lang="hu-HU" sz="2000" kern="1200" spc="-110" dirty="0" smtClean="0">
                  <a:ln w="1905">
                    <a:noFill/>
                  </a:ln>
                  <a:solidFill>
                    <a:prstClr val="white"/>
                  </a:solidFill>
                  <a:latin typeface="Calibri"/>
                  <a:ea typeface="+mn-ea"/>
                  <a:cs typeface="+mn-cs"/>
                </a:rPr>
                <a:t>R</a:t>
              </a:r>
              <a:r>
                <a:rPr lang="de-DE" sz="2000" kern="1200" spc="-110" dirty="0" smtClean="0">
                  <a:ln w="1905">
                    <a:noFill/>
                  </a:ln>
                  <a:solidFill>
                    <a:prstClr val="white"/>
                  </a:solidFill>
                  <a:latin typeface="Calibri"/>
                  <a:ea typeface="+mn-ea"/>
                  <a:cs typeface="+mn-cs"/>
                </a:rPr>
                <a:t>eady</a:t>
              </a:r>
              <a:endParaRPr lang="en-US" sz="1600" kern="1200" spc="-110" dirty="0">
                <a:ln w="1905"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99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0"/>
                                        <p:tgtEl>
                                          <p:spTgt spid="99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000"/>
                                        <p:tgtEl>
                                          <p:spTgt spid="99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000"/>
                                        <p:tgtEl>
                                          <p:spTgt spid="99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000"/>
                                        <p:tgtEl>
                                          <p:spTgt spid="99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2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2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2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2000"/>
                                        <p:tgtEl>
                                          <p:spTgt spid="25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2000"/>
                                        <p:tgtEl>
                                          <p:spTgt spid="99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2000"/>
                                        <p:tgtEl>
                                          <p:spTgt spid="99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2000"/>
                                        <p:tgtEl>
                                          <p:spTgt spid="25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2000"/>
                                        <p:tgtEl>
                                          <p:spTgt spid="25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2000"/>
                                        <p:tgtEl>
                                          <p:spTgt spid="25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2000"/>
                                        <p:tgtEl>
                                          <p:spTgt spid="99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2000"/>
                                        <p:tgtEl>
                                          <p:spTgt spid="25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" grpId="0"/>
      <p:bldP spid="194" grpId="0"/>
      <p:bldP spid="195" grpId="0"/>
      <p:bldP spid="204" grpId="0"/>
      <p:bldP spid="205" grpId="0"/>
      <p:bldP spid="208" grpId="0"/>
      <p:bldP spid="209" grpId="0"/>
      <p:bldP spid="210" grpId="0"/>
      <p:bldP spid="211" grpId="0"/>
      <p:bldP spid="216" grpId="0"/>
      <p:bldP spid="220" grpId="0"/>
      <p:bldP spid="222" grpId="0"/>
      <p:bldP spid="224" grpId="0"/>
      <p:bldP spid="226" grpId="0"/>
      <p:bldP spid="25651" grpId="0"/>
      <p:bldP spid="25655" grpId="0"/>
      <p:bldP spid="67" grpId="0"/>
      <p:bldP spid="69" grpId="0"/>
      <p:bldP spid="207" grpId="0"/>
      <p:bldP spid="25652" grpId="0"/>
      <p:bldP spid="25650" grpId="0"/>
      <p:bldP spid="5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6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48736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de-DE" dirty="0" err="1" smtClean="0"/>
              <a:t>Who's</a:t>
            </a:r>
            <a:r>
              <a:rPr lang="de-DE" dirty="0" smtClean="0"/>
              <a:t> </a:t>
            </a:r>
            <a:r>
              <a:rPr lang="de-DE" dirty="0" err="1" smtClean="0"/>
              <a:t>who</a:t>
            </a:r>
            <a:r>
              <a:rPr lang="de-DE" dirty="0" smtClean="0"/>
              <a:t>?</a:t>
            </a:r>
            <a:endParaRPr lang="en-US" dirty="0" smtClean="0"/>
          </a:p>
        </p:txBody>
      </p:sp>
      <p:sp>
        <p:nvSpPr>
          <p:cNvPr id="10" name="Right Arrow 9"/>
          <p:cNvSpPr/>
          <p:nvPr/>
        </p:nvSpPr>
        <p:spPr bwMode="auto">
          <a:xfrm>
            <a:off x="5775325" y="3171825"/>
            <a:ext cx="739775" cy="595313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45720" rIns="45720" anchor="ctr">
            <a:spAutoFit/>
          </a:bodyPr>
          <a:lstStyle/>
          <a:p>
            <a:pPr algn="r" rtl="0" eaLnBrk="0" hangingPunct="0">
              <a:defRPr/>
            </a:pPr>
            <a:endParaRPr lang="en-US" sz="1200" i="1" baseline="-25000">
              <a:solidFill>
                <a:prstClr val="black">
                  <a:alpha val="100000"/>
                </a:prstClr>
              </a:solidFill>
              <a:latin typeface="Tahoma"/>
              <a:ea typeface="+mn-ea"/>
              <a:cs typeface="+mn-cs"/>
            </a:endParaRPr>
          </a:p>
        </p:txBody>
      </p:sp>
      <p:sp>
        <p:nvSpPr>
          <p:cNvPr id="11" name="Right Arrow 10"/>
          <p:cNvSpPr/>
          <p:nvPr/>
        </p:nvSpPr>
        <p:spPr bwMode="auto">
          <a:xfrm flipH="1">
            <a:off x="2609850" y="3140075"/>
            <a:ext cx="739775" cy="595313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45720" rIns="45720" anchor="ctr">
            <a:spAutoFit/>
          </a:bodyPr>
          <a:lstStyle/>
          <a:p>
            <a:pPr algn="r" rtl="0" eaLnBrk="0" hangingPunct="0">
              <a:defRPr/>
            </a:pPr>
            <a:endParaRPr lang="en-US" sz="1200" i="1" baseline="-25000">
              <a:solidFill>
                <a:prstClr val="black">
                  <a:alpha val="100000"/>
                </a:prstClr>
              </a:solidFill>
              <a:latin typeface="Tahoma"/>
              <a:ea typeface="+mn-ea"/>
              <a:cs typeface="+mn-cs"/>
            </a:endParaRPr>
          </a:p>
        </p:txBody>
      </p:sp>
      <p:pic>
        <p:nvPicPr>
          <p:cNvPr id="26629" name="Picture 4" descr="D:\Work\Grafik\MS Logos\Windows Automotive\Windows Automotive h w.png"/>
          <p:cNvPicPr>
            <a:picLocks noChangeAspect="1" noChangeArrowheads="1"/>
          </p:cNvPicPr>
          <p:nvPr/>
        </p:nvPicPr>
        <p:blipFill>
          <a:blip r:embed="rId3" cstate="print">
            <a:lum contrast="-40000"/>
          </a:blip>
          <a:srcRect/>
          <a:stretch>
            <a:fillRect/>
          </a:stretch>
        </p:blipFill>
        <p:spPr bwMode="auto">
          <a:xfrm>
            <a:off x="552450" y="1212850"/>
            <a:ext cx="2159000" cy="65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Down Arrow 11"/>
          <p:cNvSpPr/>
          <p:nvPr/>
        </p:nvSpPr>
        <p:spPr bwMode="auto">
          <a:xfrm>
            <a:off x="1552575" y="4394200"/>
            <a:ext cx="247650" cy="452438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45720" rIns="45720" anchor="ctr">
            <a:spAutoFit/>
          </a:bodyPr>
          <a:lstStyle/>
          <a:p>
            <a:pPr algn="r" rtl="0" eaLnBrk="0" hangingPunct="0">
              <a:defRPr/>
            </a:pPr>
            <a:endParaRPr lang="en-US" sz="1200" i="1" baseline="-25000">
              <a:solidFill>
                <a:prstClr val="black">
                  <a:alpha val="100000"/>
                </a:prstClr>
              </a:solidFill>
              <a:latin typeface="Tahoma"/>
              <a:ea typeface="+mn-ea"/>
              <a:cs typeface="+mn-cs"/>
            </a:endParaRPr>
          </a:p>
        </p:txBody>
      </p:sp>
      <p:sp>
        <p:nvSpPr>
          <p:cNvPr id="13" name="Down Arrow 12"/>
          <p:cNvSpPr/>
          <p:nvPr/>
        </p:nvSpPr>
        <p:spPr bwMode="auto">
          <a:xfrm rot="10800000">
            <a:off x="1503363" y="2166938"/>
            <a:ext cx="247650" cy="452437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45720" rIns="45720" anchor="ctr">
            <a:spAutoFit/>
          </a:bodyPr>
          <a:lstStyle/>
          <a:p>
            <a:pPr algn="r" rtl="0" eaLnBrk="0" hangingPunct="0">
              <a:defRPr/>
            </a:pPr>
            <a:endParaRPr lang="en-US" sz="1200" i="1" baseline="-25000">
              <a:solidFill>
                <a:prstClr val="black">
                  <a:alpha val="100000"/>
                </a:prstClr>
              </a:solidFill>
              <a:latin typeface="Tahoma"/>
              <a:ea typeface="+mn-ea"/>
              <a:cs typeface="+mn-cs"/>
            </a:endParaRPr>
          </a:p>
        </p:txBody>
      </p:sp>
      <p:sp>
        <p:nvSpPr>
          <p:cNvPr id="14" name="Down Arrow 13"/>
          <p:cNvSpPr/>
          <p:nvPr/>
        </p:nvSpPr>
        <p:spPr bwMode="auto">
          <a:xfrm>
            <a:off x="7786710" y="4143380"/>
            <a:ext cx="246063" cy="452437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45720" rIns="45720" anchor="ctr">
            <a:spAutoFit/>
          </a:bodyPr>
          <a:lstStyle/>
          <a:p>
            <a:pPr algn="r" rtl="0" eaLnBrk="0" hangingPunct="0">
              <a:defRPr/>
            </a:pPr>
            <a:endParaRPr lang="en-US" sz="1200" i="1" baseline="-25000">
              <a:solidFill>
                <a:prstClr val="black">
                  <a:alpha val="100000"/>
                </a:prstClr>
              </a:solidFill>
              <a:latin typeface="Tahoma"/>
              <a:ea typeface="+mn-ea"/>
              <a:cs typeface="+mn-cs"/>
            </a:endParaRPr>
          </a:p>
        </p:txBody>
      </p:sp>
      <p:pic>
        <p:nvPicPr>
          <p:cNvPr id="26633" name="Picture 2" descr="Logo_white_bi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2950" y="5068888"/>
            <a:ext cx="18478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2" name="Picture 5" descr="C:\Users\obloch\Documents\Microsoft\Resources\Brands\wEmbed-CE_v_rgb_r.png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17913" y="2446338"/>
            <a:ext cx="191135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uppieren 24"/>
          <p:cNvGrpSpPr/>
          <p:nvPr/>
        </p:nvGrpSpPr>
        <p:grpSpPr>
          <a:xfrm>
            <a:off x="6786578" y="3143248"/>
            <a:ext cx="3086818" cy="785818"/>
            <a:chOff x="7286644" y="2786058"/>
            <a:chExt cx="3086818" cy="785818"/>
          </a:xfrm>
        </p:grpSpPr>
        <p:pic>
          <p:nvPicPr>
            <p:cNvPr id="26637" name="Picture 6" descr="C:\Users\obloch\Documents\Microsoft\Resources\Brands\wxp-Embed_h_rgb_r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7286644" y="2786058"/>
              <a:ext cx="1693859" cy="5625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45" descr="wEmbed-Stnd_h_rgb.png"/>
            <p:cNvPicPr>
              <a:picLocks noChangeAspect="1"/>
            </p:cNvPicPr>
            <p:nvPr/>
          </p:nvPicPr>
          <p:blipFill>
            <a:blip r:embed="rId8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lum bright="40000"/>
            </a:blip>
            <a:srcRect l="16781" t="66037"/>
            <a:stretch>
              <a:fillRect/>
            </a:stretch>
          </p:blipFill>
          <p:spPr bwMode="auto">
            <a:xfrm>
              <a:off x="7737044" y="3357562"/>
              <a:ext cx="2636418" cy="21431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" name="Gruppieren 21"/>
          <p:cNvGrpSpPr/>
          <p:nvPr/>
        </p:nvGrpSpPr>
        <p:grpSpPr>
          <a:xfrm>
            <a:off x="604130" y="2978150"/>
            <a:ext cx="3143240" cy="1450982"/>
            <a:chOff x="604130" y="2978150"/>
            <a:chExt cx="3143240" cy="1450982"/>
          </a:xfrm>
        </p:grpSpPr>
        <p:pic>
          <p:nvPicPr>
            <p:cNvPr id="26634" name="Picture 3" descr="C:\Users\obloch\Documents\Microsoft\Resources\Brands\wEmbed-CE_v_rgb_r.pn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720725" y="2978150"/>
              <a:ext cx="1706563" cy="1077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Textfeld 20"/>
            <p:cNvSpPr txBox="1"/>
            <p:nvPr/>
          </p:nvSpPr>
          <p:spPr>
            <a:xfrm>
              <a:off x="604130" y="3967467"/>
              <a:ext cx="31432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de-DE" sz="2400" kern="1200" spc="-110" dirty="0">
                  <a:ln w="1905">
                    <a:noFill/>
                  </a:ln>
                  <a:solidFill>
                    <a:prstClr val="white"/>
                  </a:solidFill>
                  <a:latin typeface="Calibri"/>
                  <a:ea typeface="+mn-ea"/>
                  <a:cs typeface="+mn-cs"/>
                </a:rPr>
                <a:t>Compact</a:t>
              </a:r>
              <a:endParaRPr lang="en-US" sz="1700" kern="1200" spc="-110" dirty="0">
                <a:ln w="1905"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4" name="Gruppieren 25"/>
          <p:cNvGrpSpPr/>
          <p:nvPr/>
        </p:nvGrpSpPr>
        <p:grpSpPr>
          <a:xfrm>
            <a:off x="6215074" y="4572008"/>
            <a:ext cx="4643438" cy="1393825"/>
            <a:chOff x="4929190" y="5000636"/>
            <a:chExt cx="4643438" cy="1393825"/>
          </a:xfrm>
        </p:grpSpPr>
        <p:pic>
          <p:nvPicPr>
            <p:cNvPr id="26635" name="Picture 4" descr="C:\Users\obloch\Documents\Microsoft\Resources\Brands\wEmbed-POS_v_rgb_r.pn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929190" y="5000636"/>
              <a:ext cx="1498600" cy="1393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Textfeld 22"/>
            <p:cNvSpPr txBox="1"/>
            <p:nvPr/>
          </p:nvSpPr>
          <p:spPr>
            <a:xfrm>
              <a:off x="6429388" y="5857892"/>
              <a:ext cx="31432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de-DE" sz="2400" kern="1200" spc="-110" dirty="0" err="1">
                  <a:ln w="1905">
                    <a:noFill/>
                  </a:ln>
                  <a:solidFill>
                    <a:prstClr val="white"/>
                  </a:solidFill>
                  <a:latin typeface="Calibri"/>
                  <a:ea typeface="+mn-ea"/>
                  <a:cs typeface="+mn-cs"/>
                </a:rPr>
                <a:t>POSready</a:t>
              </a:r>
              <a:endParaRPr lang="en-US" sz="1700" kern="1200" spc="-110" dirty="0">
                <a:ln w="1905"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/>
        </p:nvSpPr>
        <p:spPr>
          <a:xfrm>
            <a:off x="285720" y="142852"/>
            <a:ext cx="8143932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l" rtl="0"/>
            <a:r>
              <a:rPr lang="de-DE" sz="2800" kern="1200" dirty="0">
                <a:solidFill>
                  <a:srgbClr val="F77D19"/>
                </a:solidFill>
                <a:latin typeface="Arial" pitchFamily="34" charset="0"/>
                <a:ea typeface="+mn-ea"/>
                <a:cs typeface="Arial" pitchFamily="34" charset="0"/>
              </a:rPr>
              <a:t>Find the differences among these </a:t>
            </a:r>
            <a:r>
              <a:rPr lang="hu-HU" sz="2800" dirty="0" smtClean="0">
                <a:solidFill>
                  <a:srgbClr val="F77D19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de-DE" sz="2800" kern="1200" dirty="0" smtClean="0">
                <a:solidFill>
                  <a:srgbClr val="F77D19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de-DE" sz="2800" kern="1200" dirty="0">
                <a:solidFill>
                  <a:srgbClr val="F77D19"/>
                </a:solidFill>
                <a:latin typeface="Arial" pitchFamily="34" charset="0"/>
                <a:ea typeface="+mn-ea"/>
                <a:cs typeface="Arial" pitchFamily="34" charset="0"/>
              </a:rPr>
              <a:t>screenshots</a:t>
            </a:r>
            <a:endParaRPr lang="en-US" sz="2800" kern="1200" dirty="0">
              <a:solidFill>
                <a:srgbClr val="F77D19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0B02830C-3C55-47D6-9EA0-D4C3B0D265AD}" type="slidenum">
              <a:rPr lang="en-US" sz="1200" kern="120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algn="r" rtl="0"/>
              <a:t>7</a:t>
            </a:fld>
            <a:endParaRPr lang="en-US" sz="1200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5632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678637"/>
            <a:ext cx="3714776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5" y="714356"/>
            <a:ext cx="3667151" cy="275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3643314"/>
            <a:ext cx="3714776" cy="2786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Inhaltsplatzhalter 2"/>
          <p:cNvSpPr txBox="1">
            <a:spLocks/>
          </p:cNvSpPr>
          <p:nvPr/>
        </p:nvSpPr>
        <p:spPr>
          <a:xfrm>
            <a:off x="4429124" y="3643314"/>
            <a:ext cx="4714876" cy="257176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de-DE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Microsoft Embedded Channel</a:t>
            </a:r>
            <a:endParaRPr kumimoji="0" lang="hu-HU" sz="3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hu-HU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</a:t>
            </a:r>
            <a:r>
              <a:rPr kumimoji="0" lang="de-DE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Windows XP Pro for Embedded Devices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hu-HU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</a:t>
            </a:r>
            <a:r>
              <a:rPr kumimoji="0" lang="de-DE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Windows Vista Embedded	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hu-HU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</a:t>
            </a:r>
            <a:r>
              <a:rPr kumimoji="0" lang="de-DE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WEPOS / Windows POSReady</a:t>
            </a:r>
            <a:r>
              <a:rPr kumimoji="0" lang="hu-H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2009</a:t>
            </a:r>
            <a:endParaRPr kumimoji="0" lang="de-DE" sz="32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hu-H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421E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</a:t>
            </a:r>
            <a:r>
              <a:rPr kumimoji="0" lang="de-DE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421E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Windows Embedded Standard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hu-H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421E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</a:t>
            </a:r>
            <a:r>
              <a:rPr kumimoji="0" lang="de-DE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421E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Windows XP Embedded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liennummernplatzhalt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0B02830C-3C55-47D6-9EA0-D4C3B0D265AD}" type="slidenum">
              <a:rPr lang="en-US" sz="1200" kern="120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algn="r" rtl="0"/>
              <a:t>8</a:t>
            </a:fld>
            <a:endParaRPr lang="en-US" sz="1200" kern="1200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1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642918"/>
            <a:ext cx="3643338" cy="2732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3500438"/>
            <a:ext cx="3619525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4" y="642918"/>
            <a:ext cx="3643338" cy="2732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feld 7"/>
          <p:cNvSpPr txBox="1"/>
          <p:nvPr/>
        </p:nvSpPr>
        <p:spPr>
          <a:xfrm>
            <a:off x="285720" y="142852"/>
            <a:ext cx="8143932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l" rtl="0"/>
            <a:r>
              <a:rPr lang="de-DE" sz="2800" kern="1200" dirty="0">
                <a:solidFill>
                  <a:srgbClr val="F77D19"/>
                </a:solidFill>
                <a:latin typeface="Arial" pitchFamily="34" charset="0"/>
                <a:ea typeface="+mn-ea"/>
                <a:cs typeface="Arial" pitchFamily="34" charset="0"/>
              </a:rPr>
              <a:t>Solution</a:t>
            </a:r>
            <a:endParaRPr lang="en-US" sz="4400" kern="1200" dirty="0">
              <a:solidFill>
                <a:srgbClr val="F77D19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8" name="Picture 45" descr="wEmbed-Stnd_h_rgb.png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40000"/>
          </a:blip>
          <a:srcRect l="16781"/>
          <a:stretch>
            <a:fillRect/>
          </a:stretch>
        </p:blipFill>
        <p:spPr bwMode="auto">
          <a:xfrm>
            <a:off x="5500694" y="2071678"/>
            <a:ext cx="2643174" cy="632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" descr="C:\Users\wolfgang.unger\Desktop\ALT3\Vista\Vista\vista 5728 icons png\audiosrv.dll_I00cb_040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86512" y="1285860"/>
            <a:ext cx="928694" cy="928694"/>
          </a:xfrm>
          <a:prstGeom prst="rect">
            <a:avLst/>
          </a:prstGeom>
          <a:noFill/>
        </p:spPr>
      </p:pic>
      <p:pic>
        <p:nvPicPr>
          <p:cNvPr id="20" name="Picture 1" descr="C:\Users\wolfgang.unger\Desktop\ALT3\Vista\Vista\vista 5728 icons png\audiosrv.dll_I00cb_040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14546" y="4071942"/>
            <a:ext cx="928694" cy="928694"/>
          </a:xfrm>
          <a:prstGeom prst="rect">
            <a:avLst/>
          </a:prstGeom>
          <a:noFill/>
        </p:spPr>
      </p:pic>
      <p:sp>
        <p:nvSpPr>
          <p:cNvPr id="21" name="Textfeld 20"/>
          <p:cNvSpPr txBox="1"/>
          <p:nvPr/>
        </p:nvSpPr>
        <p:spPr>
          <a:xfrm>
            <a:off x="1214414" y="5143512"/>
            <a:ext cx="3143240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>
              <a:lnSpc>
                <a:spcPct val="80000"/>
              </a:lnSpc>
            </a:pPr>
            <a:r>
              <a:rPr lang="de-DE" sz="2800" kern="1200" spc="-110" dirty="0">
                <a:ln w="1905"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rPr>
              <a:t>Windows Embedded </a:t>
            </a:r>
            <a:br>
              <a:rPr lang="de-DE" sz="2800" kern="1200" spc="-110" dirty="0">
                <a:ln w="1905"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rPr>
            </a:br>
            <a:r>
              <a:rPr lang="de-DE" sz="2400" kern="1200" spc="-110" dirty="0" smtClean="0">
                <a:ln w="1905"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rPr>
              <a:t>POS</a:t>
            </a:r>
            <a:r>
              <a:rPr lang="hu-HU" sz="2400" kern="1200" spc="-110" dirty="0" smtClean="0">
                <a:ln w="1905"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rPr>
              <a:t>R</a:t>
            </a:r>
            <a:r>
              <a:rPr lang="de-DE" sz="2400" kern="1200" spc="-110" dirty="0" smtClean="0">
                <a:ln w="1905"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rPr>
              <a:t>eady</a:t>
            </a:r>
            <a:r>
              <a:rPr lang="hu-HU" sz="2400" kern="1200" spc="-110" dirty="0" smtClean="0">
                <a:ln w="1905"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rPr>
              <a:t> 2009</a:t>
            </a:r>
            <a:endParaRPr lang="en-US" sz="1700" kern="1200" spc="-110" dirty="0">
              <a:ln w="1905"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22" name="Picture 1" descr="C:\Users\wolfgang.unger\Desktop\ALT3\Vista\Vista\vista 5728 icons png\audiosrv.dll_I00cb_040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71670" y="1357298"/>
            <a:ext cx="928694" cy="928694"/>
          </a:xfrm>
          <a:prstGeom prst="rect">
            <a:avLst/>
          </a:prstGeom>
          <a:noFill/>
        </p:spPr>
      </p:pic>
      <p:sp>
        <p:nvSpPr>
          <p:cNvPr id="23" name="Textfeld 22"/>
          <p:cNvSpPr txBox="1"/>
          <p:nvPr/>
        </p:nvSpPr>
        <p:spPr>
          <a:xfrm>
            <a:off x="1285884" y="2318650"/>
            <a:ext cx="3143240" cy="739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>
              <a:lnSpc>
                <a:spcPct val="80000"/>
              </a:lnSpc>
            </a:pPr>
            <a:r>
              <a:rPr lang="de-DE" sz="2800" kern="1200" spc="-110" dirty="0">
                <a:ln w="1905"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rPr>
              <a:t>Windows </a:t>
            </a:r>
            <a:br>
              <a:rPr lang="de-DE" sz="2800" kern="1200" spc="-110" dirty="0">
                <a:ln w="1905"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rPr>
            </a:br>
            <a:r>
              <a:rPr lang="de-DE" sz="2400" kern="1200" spc="-110" dirty="0">
                <a:ln w="1905"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rPr>
              <a:t>for Embedded Devices</a:t>
            </a:r>
            <a:endParaRPr lang="en-US" sz="1700" kern="1200" spc="-110" dirty="0">
              <a:ln w="1905"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24" name="Picture 6" descr="C:\Users\obloch\Documents\Microsoft\Resources\Brands\wxp-Embed_h_rgb_r.png"/>
          <p:cNvPicPr>
            <a:picLocks noChangeAspect="1" noChangeArrowheads="1"/>
          </p:cNvPicPr>
          <p:nvPr/>
        </p:nvPicPr>
        <p:blipFill>
          <a:blip r:embed="rId5" cstate="print"/>
          <a:srcRect l="88567" r="-1219" b="49200"/>
          <a:stretch>
            <a:fillRect/>
          </a:stretch>
        </p:blipFill>
        <p:spPr bwMode="auto">
          <a:xfrm>
            <a:off x="2660182" y="2190741"/>
            <a:ext cx="285752" cy="381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Inhaltsplatzhalter 2"/>
          <p:cNvSpPr txBox="1">
            <a:spLocks/>
          </p:cNvSpPr>
          <p:nvPr/>
        </p:nvSpPr>
        <p:spPr>
          <a:xfrm>
            <a:off x="4429124" y="3643314"/>
            <a:ext cx="4714876" cy="257176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de-DE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Microsoft Embedded Channel</a:t>
            </a:r>
            <a:endParaRPr kumimoji="0" lang="hu-HU" sz="3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hu-HU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</a:t>
            </a:r>
            <a:r>
              <a:rPr kumimoji="0" lang="de-DE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Windows XP Pro for Embedded Devices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hu-HU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</a:t>
            </a:r>
            <a:r>
              <a:rPr kumimoji="0" lang="de-DE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Windows Vista Embedded	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hu-HU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</a:t>
            </a:r>
            <a:r>
              <a:rPr kumimoji="0" lang="de-DE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WEPOS / Windows POSReady</a:t>
            </a:r>
            <a:r>
              <a:rPr kumimoji="0" lang="hu-H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2009</a:t>
            </a:r>
            <a:endParaRPr kumimoji="0" lang="de-DE" sz="32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hu-H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421E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</a:t>
            </a:r>
            <a:r>
              <a:rPr kumimoji="0" lang="de-DE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421E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Windows Embedded Standard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hu-H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421E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</a:t>
            </a:r>
            <a:r>
              <a:rPr kumimoji="0" lang="de-DE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421E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Windows XP Embedded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938963" y="6556375"/>
            <a:ext cx="1974850" cy="3365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/>
              <a:t>Page </a:t>
            </a:r>
            <a:fld id="{62466904-01EF-46EE-9393-525EE63A80D8}" type="slidenum">
              <a:rPr lang="en-US"/>
              <a:pPr>
                <a:defRPr/>
              </a:pPr>
              <a:t>9</a:t>
            </a:fld>
            <a:r>
              <a:rPr lang="en-US">
                <a:solidFill>
                  <a:schemeClr val="bg2"/>
                </a:solidFill>
              </a:rPr>
              <a:t> </a:t>
            </a:r>
          </a:p>
          <a:p>
            <a:pPr>
              <a:defRPr/>
            </a:pPr>
            <a:endParaRPr lang="en-US">
              <a:solidFill>
                <a:schemeClr val="bg2"/>
              </a:solidFill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382000" cy="1298575"/>
          </a:xfrm>
        </p:spPr>
        <p:txBody>
          <a:bodyPr>
            <a:normAutofit/>
          </a:bodyPr>
          <a:lstStyle/>
          <a:p>
            <a:pPr eaLnBrk="1" hangingPunct="1"/>
            <a:r>
              <a:rPr lang="hu-HU" dirty="0" smtClean="0"/>
              <a:t>What is POSReady?</a:t>
            </a:r>
            <a:endParaRPr lang="en-US" dirty="0" smtClean="0"/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9113" y="1600200"/>
            <a:ext cx="8229600" cy="2566988"/>
          </a:xfrm>
        </p:spPr>
        <p:txBody>
          <a:bodyPr>
            <a:noAutofit/>
          </a:bodyPr>
          <a:lstStyle/>
          <a:p>
            <a:pPr>
              <a:buSzPct val="125000"/>
            </a:pPr>
            <a:r>
              <a:rPr lang="en-US" sz="2400" dirty="0" smtClean="0"/>
              <a:t>A standard, retail-optimized OS platform for retail Point of Service devices</a:t>
            </a:r>
          </a:p>
          <a:p>
            <a:pPr lvl="1" eaLnBrk="1" hangingPunct="1"/>
            <a:r>
              <a:rPr lang="en-US" sz="2400" dirty="0" smtClean="0"/>
              <a:t>Only POS platform to provide Plug-n-Play support for peripherals</a:t>
            </a:r>
          </a:p>
          <a:p>
            <a:pPr lvl="1" eaLnBrk="1" hangingPunct="1"/>
            <a:r>
              <a:rPr lang="en-US" sz="2400" dirty="0" smtClean="0"/>
              <a:t>Based on Windows XP Embedded with Service Pack </a:t>
            </a:r>
            <a:r>
              <a:rPr lang="hu-HU" sz="2400" dirty="0" smtClean="0"/>
              <a:t>3</a:t>
            </a:r>
            <a:endParaRPr lang="en-US" sz="2400" dirty="0" smtClean="0"/>
          </a:p>
          <a:p>
            <a:pPr lvl="1" eaLnBrk="1" hangingPunct="1"/>
            <a:r>
              <a:rPr lang="en-US" sz="2400" dirty="0" smtClean="0"/>
              <a:t>Reduced OS footprint</a:t>
            </a:r>
          </a:p>
          <a:p>
            <a:pPr lvl="1" eaLnBrk="1" hangingPunct="1"/>
            <a:r>
              <a:rPr lang="en-US" sz="2400" dirty="0" smtClean="0"/>
              <a:t>Available </a:t>
            </a:r>
            <a:r>
              <a:rPr lang="hu-HU" sz="2400" dirty="0" smtClean="0"/>
              <a:t>till 2024 in Windows Embedded channel</a:t>
            </a:r>
            <a:r>
              <a:rPr lang="en-US" sz="2400" dirty="0" smtClean="0"/>
              <a:t> </a:t>
            </a:r>
            <a:endParaRPr lang="hu-HU" sz="2400" dirty="0" smtClean="0"/>
          </a:p>
          <a:p>
            <a:pPr lvl="1" eaLnBrk="1" hangingPunct="1">
              <a:buNone/>
            </a:pPr>
            <a:endParaRPr lang="en-US" sz="2400" dirty="0" smtClean="0"/>
          </a:p>
          <a:p>
            <a:pPr eaLnBrk="1" hangingPunct="1"/>
            <a:r>
              <a:rPr lang="en-US" sz="2400" dirty="0" smtClean="0"/>
              <a:t>First of a series of retail-focused investments from Microsoft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Windows Embedded POS</a:t>
            </a:r>
            <a:r>
              <a:rPr lang="hu-HU" smtClean="0"/>
              <a:t>R</a:t>
            </a:r>
            <a:r>
              <a:rPr lang="de-DE" smtClean="0"/>
              <a:t>eady 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 err="1" smtClean="0"/>
              <a:t>Overview</a:t>
            </a:r>
            <a:endParaRPr lang="de-DE" dirty="0" smtClean="0"/>
          </a:p>
          <a:p>
            <a:r>
              <a:rPr lang="de-DE" dirty="0" smtClean="0"/>
              <a:t>Installation</a:t>
            </a:r>
          </a:p>
          <a:p>
            <a:pPr lvl="1"/>
            <a:r>
              <a:rPr lang="de-DE" dirty="0" err="1" smtClean="0"/>
              <a:t>Directly</a:t>
            </a:r>
            <a:r>
              <a:rPr lang="de-DE" dirty="0" smtClean="0"/>
              <a:t> on Target Device</a:t>
            </a:r>
          </a:p>
          <a:p>
            <a:pPr lvl="1"/>
            <a:r>
              <a:rPr lang="de-DE" dirty="0" smtClean="0"/>
              <a:t>Setup Wizard </a:t>
            </a:r>
          </a:p>
          <a:p>
            <a:pPr lvl="1"/>
            <a:r>
              <a:rPr lang="de-DE" dirty="0" smtClean="0"/>
              <a:t>All </a:t>
            </a:r>
            <a:r>
              <a:rPr lang="de-DE" dirty="0" err="1" smtClean="0"/>
              <a:t>features</a:t>
            </a:r>
            <a:r>
              <a:rPr lang="de-DE" dirty="0" smtClean="0"/>
              <a:t> </a:t>
            </a:r>
            <a:r>
              <a:rPr lang="de-DE" dirty="0" err="1" smtClean="0"/>
              <a:t>now</a:t>
            </a:r>
            <a:r>
              <a:rPr lang="de-DE" dirty="0" smtClean="0"/>
              <a:t> on </a:t>
            </a:r>
            <a:r>
              <a:rPr lang="de-DE" dirty="0" err="1" smtClean="0"/>
              <a:t>one</a:t>
            </a:r>
            <a:r>
              <a:rPr lang="de-DE" dirty="0" smtClean="0"/>
              <a:t> DVD</a:t>
            </a:r>
          </a:p>
          <a:p>
            <a:pPr lvl="1"/>
            <a:endParaRPr lang="de-DE" dirty="0"/>
          </a:p>
          <a:p>
            <a:r>
              <a:rPr lang="de-DE" dirty="0" err="1" smtClean="0"/>
              <a:t>Some</a:t>
            </a:r>
            <a:r>
              <a:rPr lang="de-DE" dirty="0" smtClean="0"/>
              <a:t> Embedded Features</a:t>
            </a:r>
          </a:p>
          <a:p>
            <a:pPr lvl="1"/>
            <a:r>
              <a:rPr lang="de-DE" dirty="0" smtClean="0"/>
              <a:t>FBWF</a:t>
            </a:r>
          </a:p>
          <a:p>
            <a:pPr lvl="1"/>
            <a:r>
              <a:rPr lang="de-DE" dirty="0" smtClean="0"/>
              <a:t>USB 2.0 Boot</a:t>
            </a:r>
          </a:p>
          <a:p>
            <a:endParaRPr lang="en-US" dirty="0"/>
          </a:p>
        </p:txBody>
      </p:sp>
      <p:sp>
        <p:nvSpPr>
          <p:cNvPr id="5" name="Rechteck 4"/>
          <p:cNvSpPr/>
          <p:nvPr/>
        </p:nvSpPr>
        <p:spPr>
          <a:xfrm>
            <a:off x="5715008" y="3286124"/>
            <a:ext cx="2786082" cy="2786082"/>
          </a:xfrm>
          <a:prstGeom prst="rect">
            <a:avLst/>
          </a:prstGeom>
          <a:gradFill>
            <a:gsLst>
              <a:gs pos="0">
                <a:schemeClr val="bg1"/>
              </a:gs>
              <a:gs pos="52000">
                <a:schemeClr val="tx1"/>
              </a:gs>
              <a:gs pos="88000">
                <a:schemeClr val="tx2">
                  <a:lumMod val="60000"/>
                  <a:lumOff val="40000"/>
                  <a:alpha val="60000"/>
                </a:schemeClr>
              </a:gs>
              <a:gs pos="100000">
                <a:schemeClr val="accent1">
                  <a:lumMod val="20000"/>
                  <a:lumOff val="80000"/>
                  <a:alpha val="80000"/>
                </a:schemeClr>
              </a:gs>
            </a:gsLst>
            <a:lin ang="2700000" scaled="1"/>
          </a:gra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6143636" y="4286256"/>
            <a:ext cx="642942" cy="57150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6929454" y="4143380"/>
            <a:ext cx="642942" cy="71438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7715272" y="4572008"/>
            <a:ext cx="642942" cy="28575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5786446" y="3429000"/>
            <a:ext cx="2857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de-DE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5</a:t>
            </a:r>
          </a:p>
          <a:p>
            <a:pPr algn="l" rtl="0"/>
            <a:r>
              <a:rPr lang="de-DE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4</a:t>
            </a:r>
          </a:p>
          <a:p>
            <a:pPr algn="l" rtl="0"/>
            <a:r>
              <a:rPr lang="de-DE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3</a:t>
            </a:r>
          </a:p>
          <a:p>
            <a:pPr algn="l" rtl="0"/>
            <a:r>
              <a:rPr lang="de-DE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2</a:t>
            </a:r>
          </a:p>
          <a:p>
            <a:pPr algn="l" rtl="0"/>
            <a:r>
              <a:rPr lang="de-DE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1</a:t>
            </a:r>
          </a:p>
        </p:txBody>
      </p:sp>
      <p:cxnSp>
        <p:nvCxnSpPr>
          <p:cNvPr id="10" name="Gerade Verbindung 9"/>
          <p:cNvCxnSpPr/>
          <p:nvPr/>
        </p:nvCxnSpPr>
        <p:spPr>
          <a:xfrm>
            <a:off x="5786446" y="4857760"/>
            <a:ext cx="2643206" cy="158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1" name="Gerade Verbindung 10"/>
          <p:cNvCxnSpPr/>
          <p:nvPr/>
        </p:nvCxnSpPr>
        <p:spPr>
          <a:xfrm>
            <a:off x="5786446" y="4572008"/>
            <a:ext cx="2643206" cy="158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2" name="Gerade Verbindung 11"/>
          <p:cNvCxnSpPr/>
          <p:nvPr/>
        </p:nvCxnSpPr>
        <p:spPr>
          <a:xfrm>
            <a:off x="5786446" y="4286256"/>
            <a:ext cx="2643206" cy="158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3" name="Gerade Verbindung 12"/>
          <p:cNvCxnSpPr/>
          <p:nvPr/>
        </p:nvCxnSpPr>
        <p:spPr>
          <a:xfrm>
            <a:off x="5786446" y="4000504"/>
            <a:ext cx="2643206" cy="158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4" name="Gerade Verbindung 13"/>
          <p:cNvCxnSpPr/>
          <p:nvPr/>
        </p:nvCxnSpPr>
        <p:spPr>
          <a:xfrm>
            <a:off x="5786446" y="3714752"/>
            <a:ext cx="2643206" cy="158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5" name="Textfeld 14"/>
          <p:cNvSpPr txBox="1"/>
          <p:nvPr/>
        </p:nvSpPr>
        <p:spPr>
          <a:xfrm rot="5400000">
            <a:off x="6149707" y="4994565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de-DE" b="1" kern="1200" dirty="0" err="1">
                <a:solidFill>
                  <a:prstClr val="white"/>
                </a:solidFill>
                <a:latin typeface="Calibri"/>
                <a:ea typeface="+mn-ea"/>
                <a:cs typeface="+mn-cs"/>
              </a:rPr>
              <a:t>Cost</a:t>
            </a:r>
            <a:endParaRPr lang="en-US" b="1" kern="1200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6" name="Textfeld 15"/>
          <p:cNvSpPr txBox="1"/>
          <p:nvPr/>
        </p:nvSpPr>
        <p:spPr>
          <a:xfrm rot="5400000">
            <a:off x="6506909" y="5351743"/>
            <a:ext cx="1357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de-DE" b="1" kern="1200" dirty="0" err="1">
                <a:solidFill>
                  <a:prstClr val="white"/>
                </a:solidFill>
                <a:latin typeface="Calibri"/>
                <a:ea typeface="+mn-ea"/>
                <a:cs typeface="+mn-cs"/>
              </a:rPr>
              <a:t>Flexibility</a:t>
            </a:r>
            <a:endParaRPr lang="en-US" b="1" kern="1200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7" name="Textfeld 16"/>
          <p:cNvSpPr txBox="1"/>
          <p:nvPr/>
        </p:nvSpPr>
        <p:spPr>
          <a:xfrm rot="5400000">
            <a:off x="7364164" y="5351743"/>
            <a:ext cx="1357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de-DE" b="1" kern="1200" dirty="0" err="1">
                <a:solidFill>
                  <a:prstClr val="white"/>
                </a:solidFill>
                <a:latin typeface="Calibri"/>
                <a:ea typeface="+mn-ea"/>
                <a:cs typeface="+mn-cs"/>
              </a:rPr>
              <a:t>Knowledge</a:t>
            </a:r>
            <a:endParaRPr lang="en-US" b="1" kern="1200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Foliennummernplatzhalt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0B02830C-3C55-47D6-9EA0-D4C3B0D265AD}" type="slidenum">
              <a:rPr lang="en-US" sz="1200" kern="120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algn="r" rtl="0"/>
              <a:t>10</a:t>
            </a:fld>
            <a:endParaRPr lang="en-US" sz="1200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cxnSp>
        <p:nvCxnSpPr>
          <p:cNvPr id="18" name="Gerade Verbindung 17"/>
          <p:cNvCxnSpPr/>
          <p:nvPr/>
        </p:nvCxnSpPr>
        <p:spPr>
          <a:xfrm>
            <a:off x="5786446" y="3429000"/>
            <a:ext cx="2643206" cy="158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Built in n</a:t>
            </a:r>
            <a:r>
              <a:rPr lang="de-DE" dirty="0" smtClean="0"/>
              <a:t>ew </a:t>
            </a:r>
            <a:r>
              <a:rPr lang="hu-HU" dirty="0" smtClean="0"/>
              <a:t>f</a:t>
            </a:r>
            <a:r>
              <a:rPr lang="de-DE" dirty="0" smtClean="0"/>
              <a:t>eatures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 smtClean="0"/>
              <a:t>Add/Remove Windows Components after deployment</a:t>
            </a:r>
          </a:p>
          <a:p>
            <a:r>
              <a:rPr lang="en-US" b="1" dirty="0" smtClean="0"/>
              <a:t>File-Based Write Filter  </a:t>
            </a:r>
            <a:r>
              <a:rPr lang="en-US" sz="1400" b="1" dirty="0" smtClean="0"/>
              <a:t>(integrated per default)</a:t>
            </a:r>
            <a:endParaRPr lang="en-US" b="1" dirty="0" smtClean="0"/>
          </a:p>
          <a:p>
            <a:r>
              <a:rPr lang="de-DE" b="1" dirty="0" smtClean="0"/>
              <a:t>USB</a:t>
            </a:r>
            <a:endParaRPr lang="en-US" b="1" dirty="0" smtClean="0"/>
          </a:p>
          <a:p>
            <a:pPr lvl="1"/>
            <a:r>
              <a:rPr lang="en-US" b="1" dirty="0" smtClean="0"/>
              <a:t>USB Boot</a:t>
            </a:r>
          </a:p>
          <a:p>
            <a:pPr lvl="1"/>
            <a:r>
              <a:rPr lang="en-US" b="1" dirty="0" smtClean="0"/>
              <a:t>Install to USB</a:t>
            </a:r>
          </a:p>
          <a:p>
            <a:pPr lvl="1"/>
            <a:r>
              <a:rPr lang="en-US" b="1" dirty="0" smtClean="0"/>
              <a:t>Install from USB</a:t>
            </a:r>
            <a:br>
              <a:rPr lang="en-US" b="1" dirty="0" smtClean="0"/>
            </a:br>
            <a:endParaRPr lang="en-US" b="1" dirty="0" smtClean="0"/>
          </a:p>
          <a:p>
            <a:r>
              <a:rPr lang="en-US" b="1" dirty="0" smtClean="0"/>
              <a:t>Microsoft </a:t>
            </a:r>
            <a:r>
              <a:rPr lang="en-US" b="1" dirty="0" err="1" smtClean="0"/>
              <a:t>Silverlight</a:t>
            </a:r>
            <a:r>
              <a:rPr lang="en-US" b="1" dirty="0" smtClean="0"/>
              <a:t> 2.0 Support</a:t>
            </a:r>
            <a:r>
              <a:rPr lang="hu-HU" b="1" dirty="0" smtClean="0"/>
              <a:t> (3.0)</a:t>
            </a:r>
            <a:endParaRPr lang="en-US" b="1" dirty="0" smtClean="0"/>
          </a:p>
          <a:p>
            <a:r>
              <a:rPr lang="en-US" b="1" dirty="0" smtClean="0"/>
              <a:t>.NET Framework 3.5 Support</a:t>
            </a:r>
          </a:p>
          <a:p>
            <a:r>
              <a:rPr lang="en-US" b="1" dirty="0" smtClean="0"/>
              <a:t>Windows Media Player</a:t>
            </a:r>
            <a:r>
              <a:rPr lang="hu-HU" b="1" dirty="0" smtClean="0"/>
              <a:t> 11</a:t>
            </a:r>
            <a:endParaRPr lang="en-US" b="1" dirty="0" smtClean="0"/>
          </a:p>
          <a:p>
            <a:r>
              <a:rPr lang="en-US" b="1" dirty="0" smtClean="0"/>
              <a:t>Network Access Protection (NAP)</a:t>
            </a:r>
            <a:endParaRPr lang="hu-HU" b="1" dirty="0" smtClean="0"/>
          </a:p>
          <a:p>
            <a:r>
              <a:rPr lang="hu-HU" b="1" dirty="0" smtClean="0"/>
              <a:t>IE7.0 (8.0)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0B02830C-3C55-47D6-9EA0-D4C3B0D265AD}" type="slidenum">
              <a:rPr lang="en-US" sz="1200" kern="1200" smtClean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algn="r" rtl="0"/>
              <a:t>11</a:t>
            </a:fld>
            <a:endParaRPr lang="en-US" sz="1200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POS</a:t>
            </a:r>
            <a:r>
              <a:rPr lang="hu-HU" dirty="0" smtClean="0"/>
              <a:t>Ready</a:t>
            </a:r>
            <a:r>
              <a:rPr lang="de-DE" dirty="0" smtClean="0"/>
              <a:t> Installation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de-DE" dirty="0" smtClean="0"/>
              <a:t>Setup</a:t>
            </a:r>
          </a:p>
          <a:p>
            <a:pPr lvl="1"/>
            <a:r>
              <a:rPr lang="de-DE" dirty="0" smtClean="0"/>
              <a:t>Use Setup </a:t>
            </a:r>
            <a:r>
              <a:rPr lang="hu-HU" dirty="0" smtClean="0"/>
              <a:t>DV</a:t>
            </a:r>
            <a:r>
              <a:rPr lang="de-DE" dirty="0" smtClean="0"/>
              <a:t>D on your target device</a:t>
            </a:r>
          </a:p>
          <a:p>
            <a:pPr lvl="1"/>
            <a:r>
              <a:rPr lang="de-DE" dirty="0" smtClean="0"/>
              <a:t>Boot from </a:t>
            </a:r>
            <a:r>
              <a:rPr lang="hu-HU" dirty="0" smtClean="0"/>
              <a:t>DV</a:t>
            </a:r>
            <a:r>
              <a:rPr lang="de-DE" dirty="0" smtClean="0"/>
              <a:t>D</a:t>
            </a:r>
          </a:p>
          <a:p>
            <a:pPr lvl="1"/>
            <a:r>
              <a:rPr lang="de-DE" dirty="0" smtClean="0"/>
              <a:t>Run </a:t>
            </a:r>
            <a:r>
              <a:rPr lang="de-DE" dirty="0" err="1" smtClean="0"/>
              <a:t>through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setup</a:t>
            </a:r>
            <a:r>
              <a:rPr lang="de-DE" dirty="0" smtClean="0"/>
              <a:t> </a:t>
            </a:r>
            <a:r>
              <a:rPr lang="de-DE" dirty="0" err="1" smtClean="0"/>
              <a:t>wizard</a:t>
            </a:r>
            <a:endParaRPr lang="de-DE" dirty="0" smtClean="0"/>
          </a:p>
          <a:p>
            <a:pPr lvl="1"/>
            <a:endParaRPr lang="de-DE" dirty="0" smtClean="0"/>
          </a:p>
          <a:p>
            <a:pPr lvl="1"/>
            <a:r>
              <a:rPr lang="de-DE" dirty="0" smtClean="0"/>
              <a:t>Burn your customized CD</a:t>
            </a:r>
          </a:p>
          <a:p>
            <a:pPr lvl="1"/>
            <a:r>
              <a:rPr lang="de-DE" dirty="0" smtClean="0"/>
              <a:t>Templates available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0B02830C-3C55-47D6-9EA0-D4C3B0D265AD}" type="slidenum">
              <a:rPr lang="en-US" sz="1200" kern="120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algn="r" rtl="0"/>
              <a:t>12</a:t>
            </a:fld>
            <a:endParaRPr lang="en-US" sz="1200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29697" name="Picture 1" descr="C:\Users\wolfgang.unger\Desktop\ALT3\Vista\Vista\vista 5728 icons png\imageres.dll_I003d_040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36" y="2643182"/>
            <a:ext cx="2438400" cy="2438400"/>
          </a:xfrm>
          <a:prstGeom prst="rect">
            <a:avLst/>
          </a:prstGeom>
          <a:noFill/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POS</a:t>
            </a:r>
            <a:r>
              <a:rPr lang="hu-HU" dirty="0" smtClean="0"/>
              <a:t>Ready</a:t>
            </a:r>
            <a:r>
              <a:rPr lang="de-DE" dirty="0" smtClean="0"/>
              <a:t> MUI Packs</a:t>
            </a:r>
            <a:r>
              <a:rPr lang="hu-HU" dirty="0" smtClean="0"/>
              <a:t> </a:t>
            </a:r>
            <a:br>
              <a:rPr lang="hu-HU" dirty="0" smtClean="0"/>
            </a:br>
            <a:r>
              <a:rPr lang="hu-HU" dirty="0" smtClean="0"/>
              <a:t>(32 languages)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Can </a:t>
            </a:r>
            <a:r>
              <a:rPr lang="de-DE" dirty="0" err="1" smtClean="0"/>
              <a:t>be</a:t>
            </a:r>
            <a:r>
              <a:rPr lang="de-DE" dirty="0" smtClean="0"/>
              <a:t> </a:t>
            </a:r>
            <a:r>
              <a:rPr lang="de-DE" dirty="0" err="1" smtClean="0"/>
              <a:t>added</a:t>
            </a:r>
            <a:r>
              <a:rPr lang="de-DE" dirty="0" smtClean="0"/>
              <a:t> / </a:t>
            </a:r>
            <a:r>
              <a:rPr lang="de-DE" dirty="0" err="1" smtClean="0"/>
              <a:t>removed</a:t>
            </a:r>
            <a:r>
              <a:rPr lang="de-DE" dirty="0" smtClean="0"/>
              <a:t> </a:t>
            </a:r>
            <a:r>
              <a:rPr lang="de-DE" dirty="0" err="1" smtClean="0"/>
              <a:t>at</a:t>
            </a:r>
            <a:r>
              <a:rPr lang="de-DE" dirty="0" smtClean="0"/>
              <a:t> </a:t>
            </a:r>
            <a:r>
              <a:rPr lang="de-DE" dirty="0" err="1" smtClean="0"/>
              <a:t>image</a:t>
            </a:r>
            <a:r>
              <a:rPr lang="de-DE" dirty="0" smtClean="0"/>
              <a:t> </a:t>
            </a:r>
            <a:r>
              <a:rPr lang="de-DE" dirty="0" err="1" smtClean="0"/>
              <a:t>runtime</a:t>
            </a:r>
            <a:endParaRPr lang="de-DE" dirty="0" smtClean="0"/>
          </a:p>
          <a:p>
            <a:endParaRPr lang="de-DE" dirty="0" smtClean="0"/>
          </a:p>
          <a:p>
            <a:r>
              <a:rPr lang="hu-HU" dirty="0" smtClean="0"/>
              <a:t>Install </a:t>
            </a:r>
            <a:r>
              <a:rPr lang="de-DE" dirty="0" smtClean="0"/>
              <a:t>MUI Pack </a:t>
            </a:r>
            <a:r>
              <a:rPr lang="hu-HU" dirty="0" smtClean="0"/>
              <a:t>from DV</a:t>
            </a:r>
            <a:r>
              <a:rPr lang="de-DE" dirty="0" smtClean="0"/>
              <a:t>D</a:t>
            </a:r>
          </a:p>
          <a:p>
            <a:endParaRPr lang="de-DE" dirty="0" smtClean="0"/>
          </a:p>
          <a:p>
            <a:r>
              <a:rPr lang="de-DE" dirty="0" smtClean="0"/>
              <a:t>Select MUI Pack</a:t>
            </a:r>
          </a:p>
          <a:p>
            <a:endParaRPr lang="de-DE" dirty="0" smtClean="0"/>
          </a:p>
          <a:p>
            <a:r>
              <a:rPr lang="de-DE" dirty="0" err="1" smtClean="0"/>
              <a:t>Install</a:t>
            </a:r>
            <a:r>
              <a:rPr lang="de-DE" dirty="0" smtClean="0"/>
              <a:t> / </a:t>
            </a:r>
            <a:r>
              <a:rPr lang="de-DE" dirty="0" err="1" smtClean="0"/>
              <a:t>Uninstall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0B02830C-3C55-47D6-9EA0-D4C3B0D265AD}" type="slidenum">
              <a:rPr lang="en-US" sz="1200" kern="120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algn="r" rtl="0"/>
              <a:t>13</a:t>
            </a:fld>
            <a:endParaRPr lang="en-US" sz="1200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5" name="Picture 1" descr="C:\Users\wolfgang.unger\Desktop\ALT3\Vista\Vista\vista 5728 icons png\imageres.dll_I003d_040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70" y="3143248"/>
            <a:ext cx="2438400" cy="2438400"/>
          </a:xfrm>
          <a:prstGeom prst="rect">
            <a:avLst/>
          </a:prstGeom>
          <a:noFill/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175830" lon="672791" rev="21133768"/>
            </a:camera>
            <a:lightRig rig="soft" dir="t">
              <a:rot lat="0" lon="0" rev="0"/>
            </a:lightRig>
          </a:scene3d>
          <a:sp3d prstMaterial="translucentPowder"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29322" y="3571876"/>
            <a:ext cx="3013294" cy="2706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Installation process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28596" y="1285860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de-DE" b="1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de-DE" b="1" dirty="0" smtClean="0">
                <a:solidFill>
                  <a:schemeClr val="accent3">
                    <a:lumMod val="75000"/>
                  </a:schemeClr>
                </a:solidFill>
              </a:rPr>
            </a:br>
            <a:endParaRPr lang="de-DE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>
              <a:buNone/>
            </a:pPr>
            <a:r>
              <a:rPr lang="de-DE" b="1" dirty="0" smtClean="0"/>
              <a:t>Microsoft Embedded Channel</a:t>
            </a:r>
            <a:endParaRPr lang="en-US" b="1" dirty="0" smtClean="0"/>
          </a:p>
          <a:p>
            <a:r>
              <a:rPr lang="de-DE" dirty="0" smtClean="0"/>
              <a:t>Windows XP Pro </a:t>
            </a:r>
            <a:r>
              <a:rPr lang="de-DE" dirty="0" err="1" smtClean="0"/>
              <a:t>for</a:t>
            </a:r>
            <a:r>
              <a:rPr lang="de-DE" dirty="0" smtClean="0"/>
              <a:t> Embedded Devices</a:t>
            </a:r>
          </a:p>
          <a:p>
            <a:r>
              <a:rPr lang="de-DE" dirty="0" smtClean="0"/>
              <a:t>Windows Vista Embedded	</a:t>
            </a:r>
            <a:endParaRPr lang="en-US" dirty="0" smtClean="0"/>
          </a:p>
          <a:p>
            <a:r>
              <a:rPr lang="de-DE" dirty="0" smtClean="0"/>
              <a:t>Windows Embedded Standard</a:t>
            </a:r>
          </a:p>
          <a:p>
            <a:r>
              <a:rPr lang="de-DE" dirty="0" smtClean="0"/>
              <a:t>Windows XP Embedded</a:t>
            </a:r>
            <a:endParaRPr lang="hu-HU" dirty="0" smtClean="0"/>
          </a:p>
          <a:p>
            <a:r>
              <a:rPr lang="de-DE" dirty="0" smtClean="0">
                <a:solidFill>
                  <a:schemeClr val="accent6">
                    <a:lumMod val="75000"/>
                  </a:schemeClr>
                </a:solidFill>
              </a:rPr>
              <a:t>WEPOS / Windows POSReady</a:t>
            </a:r>
          </a:p>
          <a:p>
            <a:endParaRPr lang="hu-HU" dirty="0" smtClean="0"/>
          </a:p>
          <a:p>
            <a:endParaRPr lang="de-DE" dirty="0" smtClean="0"/>
          </a:p>
        </p:txBody>
      </p:sp>
      <p:pic>
        <p:nvPicPr>
          <p:cNvPr id="2051" name="Picture 3" descr="C:\Users\wolfgang.unger\AppData\Local\Microsoft\Windows\Temporary Internet Files\Content.IE5\G2IXOGLG\MCj04325300000[1]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00B05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7929586" y="4643446"/>
            <a:ext cx="1117795" cy="1357322"/>
          </a:xfrm>
          <a:prstGeom prst="rect">
            <a:avLst/>
          </a:prstGeom>
          <a:noFill/>
          <a:scene3d>
            <a:camera prst="orthographicFront"/>
            <a:lightRig rig="flood" dir="t"/>
          </a:scene3d>
          <a:sp3d prstMaterial="powder"/>
        </p:spPr>
      </p:pic>
      <p:sp>
        <p:nvSpPr>
          <p:cNvPr id="12" name="Foliennummernplatzhalt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0B02830C-3C55-47D6-9EA0-D4C3B0D265AD}" type="slidenum">
              <a:rPr lang="en-US" sz="1200" kern="120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algn="r" rtl="0"/>
              <a:t>14</a:t>
            </a:fld>
            <a:endParaRPr lang="en-US" sz="1200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What you need before installation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Installation disc (contact Elbacom)</a:t>
            </a:r>
          </a:p>
          <a:p>
            <a:r>
              <a:rPr lang="hu-HU" dirty="0" smtClean="0"/>
              <a:t>25 character PID </a:t>
            </a:r>
          </a:p>
          <a:p>
            <a:pPr lvl="2"/>
            <a:r>
              <a:rPr lang="hu-HU" dirty="0" smtClean="0"/>
              <a:t>For 120 day  evaluation key, please register at Microsoft </a:t>
            </a:r>
          </a:p>
          <a:p>
            <a:pPr lvl="2">
              <a:buNone/>
            </a:pPr>
            <a:r>
              <a:rPr lang="en-US" u="sng" dirty="0" smtClean="0">
                <a:solidFill>
                  <a:schemeClr val="accent2">
                    <a:lumMod val="60000"/>
                    <a:lumOff val="40000"/>
                  </a:schemeClr>
                </a:solidFill>
                <a:hlinkClick r:id="rId2"/>
              </a:rPr>
              <a:t>http://www.microsoft.com/windowsembedded/en-us/products/readyproducts/posready/default.mspx</a:t>
            </a:r>
            <a:endParaRPr lang="hu-HU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lvl="2"/>
            <a:r>
              <a:rPr lang="hu-HU" dirty="0" smtClean="0"/>
              <a:t>To purchase runtime license, contact Elbacom</a:t>
            </a:r>
          </a:p>
          <a:p>
            <a:pPr lvl="2">
              <a:buNone/>
            </a:pPr>
            <a:endParaRPr lang="hu-HU" dirty="0" smtClean="0"/>
          </a:p>
          <a:p>
            <a:r>
              <a:rPr lang="hu-HU" dirty="0" smtClean="0"/>
              <a:t>Windows XP driver of special storage drive(RAID,etc..), you want the OS to install to.</a:t>
            </a:r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0B02830C-3C55-47D6-9EA0-D4C3B0D265AD}" type="slidenum">
              <a:rPr lang="en-US" sz="1200" kern="1200" smtClean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algn="r" rtl="0"/>
              <a:t>15</a:t>
            </a:fld>
            <a:endParaRPr lang="en-US" sz="1200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29454" y="4286256"/>
            <a:ext cx="207645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7500958" y="3929066"/>
            <a:ext cx="1357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solidFill>
                  <a:schemeClr val="bg1"/>
                </a:solidFill>
              </a:rPr>
              <a:t>COA sticker</a:t>
            </a:r>
            <a:endParaRPr lang="hu-H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Windows </a:t>
            </a:r>
            <a:r>
              <a:rPr lang="hu-HU" dirty="0" err="1" smtClean="0"/>
              <a:t>POSReady</a:t>
            </a:r>
            <a:r>
              <a:rPr lang="hu-HU" dirty="0" smtClean="0"/>
              <a:t> 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28596" y="164305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endParaRPr lang="hu-HU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>
              <a:buNone/>
            </a:pPr>
            <a:r>
              <a:rPr lang="hu-HU" b="1" dirty="0" smtClean="0">
                <a:solidFill>
                  <a:schemeClr val="accent3">
                    <a:lumMod val="75000"/>
                  </a:schemeClr>
                </a:solidFill>
              </a:rPr>
              <a:t>Installation overview</a:t>
            </a:r>
            <a:endParaRPr lang="de-DE" dirty="0" smtClean="0"/>
          </a:p>
        </p:txBody>
      </p:sp>
      <p:pic>
        <p:nvPicPr>
          <p:cNvPr id="2051" name="Picture 3" descr="C:\Users\wolfgang.unger\AppData\Local\Microsoft\Windows\Temporary Internet Files\Content.IE5\G2IXOGLG\MCj04325300000[1]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00B05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7929586" y="4643446"/>
            <a:ext cx="1117795" cy="1357322"/>
          </a:xfrm>
          <a:prstGeom prst="rect">
            <a:avLst/>
          </a:prstGeom>
          <a:noFill/>
          <a:scene3d>
            <a:camera prst="orthographicFront"/>
            <a:lightRig rig="flood" dir="t"/>
          </a:scene3d>
          <a:sp3d prstMaterial="powder"/>
        </p:spPr>
      </p:pic>
      <p:sp>
        <p:nvSpPr>
          <p:cNvPr id="12" name="Foliennummernplatzhalt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0B02830C-3C55-47D6-9EA0-D4C3B0D265AD}" type="slidenum">
              <a:rPr lang="en-US" sz="1200" kern="120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algn="r" rtl="0"/>
              <a:t>16</a:t>
            </a:fld>
            <a:endParaRPr lang="en-US" sz="1200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2571744"/>
            <a:ext cx="3057525" cy="265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642910" y="3071810"/>
            <a:ext cx="392909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hu-HU" sz="2400" dirty="0" smtClean="0">
                <a:solidFill>
                  <a:schemeClr val="bg1"/>
                </a:solidFill>
              </a:rPr>
              <a:t> 333MHz CPU</a:t>
            </a:r>
          </a:p>
          <a:p>
            <a:pPr>
              <a:buFont typeface="Arial" pitchFamily="34" charset="0"/>
              <a:buChar char="•"/>
            </a:pPr>
            <a:r>
              <a:rPr lang="hu-HU" sz="2400" dirty="0" smtClean="0">
                <a:solidFill>
                  <a:schemeClr val="bg1"/>
                </a:solidFill>
              </a:rPr>
              <a:t> Minimum 64MByte Ram</a:t>
            </a:r>
          </a:p>
          <a:p>
            <a:r>
              <a:rPr lang="hu-HU" sz="2400" dirty="0" smtClean="0">
                <a:solidFill>
                  <a:schemeClr val="bg1"/>
                </a:solidFill>
              </a:rPr>
              <a:t>  (without pagefile 512MByte)</a:t>
            </a:r>
          </a:p>
          <a:p>
            <a:pPr>
              <a:buFont typeface="Arial" pitchFamily="34" charset="0"/>
              <a:buChar char="•"/>
            </a:pPr>
            <a:r>
              <a:rPr lang="hu-HU" sz="2400" dirty="0" smtClean="0">
                <a:solidFill>
                  <a:schemeClr val="bg1"/>
                </a:solidFill>
              </a:rPr>
              <a:t> 510MByte harddisk space</a:t>
            </a:r>
          </a:p>
          <a:p>
            <a:endParaRPr lang="hu-H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 err="1" smtClean="0"/>
              <a:t>Adding</a:t>
            </a:r>
            <a:r>
              <a:rPr lang="hu-HU" dirty="0" smtClean="0"/>
              <a:t> </a:t>
            </a:r>
            <a:r>
              <a:rPr lang="hu-HU" dirty="0" err="1" smtClean="0"/>
              <a:t>drivers</a:t>
            </a:r>
            <a:r>
              <a:rPr lang="hu-HU" dirty="0" smtClean="0"/>
              <a:t> </a:t>
            </a:r>
            <a:r>
              <a:rPr lang="hu-HU" dirty="0" err="1" smtClean="0"/>
              <a:t>not</a:t>
            </a:r>
            <a:r>
              <a:rPr lang="hu-HU" dirty="0" smtClean="0"/>
              <a:t> </a:t>
            </a:r>
            <a:r>
              <a:rPr lang="hu-HU" dirty="0" err="1" smtClean="0"/>
              <a:t>included</a:t>
            </a:r>
            <a:r>
              <a:rPr lang="hu-HU" dirty="0" smtClean="0"/>
              <a:t> </a:t>
            </a:r>
            <a:r>
              <a:rPr lang="hu-HU" dirty="0" err="1" smtClean="0"/>
              <a:t>into</a:t>
            </a:r>
            <a:r>
              <a:rPr lang="hu-HU" dirty="0" smtClean="0"/>
              <a:t> SP3</a:t>
            </a:r>
          </a:p>
          <a:p>
            <a:pPr lvl="1"/>
            <a:r>
              <a:rPr lang="hu-HU" dirty="0" smtClean="0"/>
              <a:t>Add </a:t>
            </a:r>
            <a:r>
              <a:rPr lang="hu-HU" dirty="0" err="1" smtClean="0"/>
              <a:t>mass-storage</a:t>
            </a:r>
            <a:r>
              <a:rPr lang="hu-HU" dirty="0" smtClean="0"/>
              <a:t> </a:t>
            </a:r>
            <a:r>
              <a:rPr lang="hu-HU" dirty="0" err="1" smtClean="0"/>
              <a:t>drivers</a:t>
            </a:r>
            <a:r>
              <a:rPr lang="hu-HU" dirty="0" smtClean="0"/>
              <a:t> </a:t>
            </a:r>
            <a:r>
              <a:rPr lang="hu-HU" dirty="0" err="1" smtClean="0"/>
              <a:t>by</a:t>
            </a:r>
            <a:r>
              <a:rPr lang="hu-HU" dirty="0" smtClean="0"/>
              <a:t> </a:t>
            </a:r>
            <a:r>
              <a:rPr lang="hu-HU" dirty="0" err="1" smtClean="0"/>
              <a:t>pressing</a:t>
            </a:r>
            <a:r>
              <a:rPr lang="hu-HU" dirty="0" smtClean="0"/>
              <a:t> F6</a:t>
            </a:r>
          </a:p>
          <a:p>
            <a:pPr lvl="2"/>
            <a:r>
              <a:rPr lang="hu-HU" dirty="0" smtClean="0"/>
              <a:t>Press F6 </a:t>
            </a:r>
            <a:r>
              <a:rPr lang="hu-HU" dirty="0" err="1" smtClean="0"/>
              <a:t>at</a:t>
            </a:r>
            <a:r>
              <a:rPr lang="hu-HU" dirty="0" smtClean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beginning</a:t>
            </a:r>
            <a:r>
              <a:rPr lang="hu-HU" dirty="0" smtClean="0"/>
              <a:t> of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process</a:t>
            </a:r>
            <a:r>
              <a:rPr lang="hu-HU" dirty="0" smtClean="0"/>
              <a:t> </a:t>
            </a:r>
            <a:r>
              <a:rPr lang="hu-HU" dirty="0" err="1" smtClean="0"/>
              <a:t>if</a:t>
            </a:r>
            <a:r>
              <a:rPr lang="hu-HU" dirty="0" smtClean="0"/>
              <a:t> </a:t>
            </a:r>
            <a:r>
              <a:rPr lang="hu-HU" dirty="0" err="1" smtClean="0"/>
              <a:t>prompted</a:t>
            </a:r>
            <a:endParaRPr lang="hu-HU" dirty="0" smtClean="0"/>
          </a:p>
          <a:p>
            <a:pPr lvl="2"/>
            <a:r>
              <a:rPr lang="hu-HU" dirty="0" smtClean="0"/>
              <a:t>Press S and enter a floppy </a:t>
            </a:r>
            <a:r>
              <a:rPr lang="hu-HU" dirty="0" err="1" smtClean="0"/>
              <a:t>disc</a:t>
            </a:r>
            <a:r>
              <a:rPr lang="hu-HU" dirty="0" smtClean="0"/>
              <a:t> </a:t>
            </a:r>
            <a:r>
              <a:rPr lang="hu-HU" dirty="0" err="1" smtClean="0"/>
              <a:t>containing</a:t>
            </a:r>
            <a:r>
              <a:rPr lang="hu-HU" dirty="0" smtClean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drivers</a:t>
            </a:r>
            <a:endParaRPr lang="hu-HU" dirty="0" smtClean="0"/>
          </a:p>
          <a:p>
            <a:pPr lvl="2"/>
            <a:r>
              <a:rPr lang="hu-HU" dirty="0" err="1" smtClean="0"/>
              <a:t>Select</a:t>
            </a:r>
            <a:r>
              <a:rPr lang="hu-HU" dirty="0" smtClean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desired</a:t>
            </a:r>
            <a:r>
              <a:rPr lang="hu-HU" dirty="0" smtClean="0"/>
              <a:t> driver </a:t>
            </a:r>
            <a:r>
              <a:rPr lang="hu-HU" dirty="0" err="1" smtClean="0"/>
              <a:t>by</a:t>
            </a:r>
            <a:r>
              <a:rPr lang="hu-HU" dirty="0" smtClean="0"/>
              <a:t> </a:t>
            </a:r>
            <a:r>
              <a:rPr lang="hu-HU" dirty="0" err="1" smtClean="0"/>
              <a:t>hitting</a:t>
            </a:r>
            <a:r>
              <a:rPr lang="hu-HU" dirty="0" smtClean="0"/>
              <a:t> enter</a:t>
            </a:r>
          </a:p>
          <a:p>
            <a:pPr lvl="2"/>
            <a:r>
              <a:rPr lang="hu-HU" dirty="0" smtClean="0"/>
              <a:t>Press S again </a:t>
            </a:r>
            <a:r>
              <a:rPr lang="hu-HU" dirty="0" err="1" smtClean="0"/>
              <a:t>to</a:t>
            </a:r>
            <a:r>
              <a:rPr lang="hu-HU" dirty="0" smtClean="0"/>
              <a:t> add </a:t>
            </a:r>
            <a:r>
              <a:rPr lang="hu-HU" dirty="0" err="1" smtClean="0"/>
              <a:t>another</a:t>
            </a:r>
            <a:r>
              <a:rPr lang="hu-HU" dirty="0" smtClean="0"/>
              <a:t> driver </a:t>
            </a:r>
            <a:r>
              <a:rPr lang="hu-HU" dirty="0" err="1" smtClean="0"/>
              <a:t>or</a:t>
            </a:r>
            <a:r>
              <a:rPr lang="hu-HU" dirty="0" smtClean="0"/>
              <a:t> </a:t>
            </a:r>
            <a:r>
              <a:rPr lang="hu-HU" dirty="0" err="1" smtClean="0"/>
              <a:t>press</a:t>
            </a:r>
            <a:r>
              <a:rPr lang="hu-HU" dirty="0" smtClean="0"/>
              <a:t> Enter </a:t>
            </a:r>
            <a:r>
              <a:rPr lang="hu-HU" dirty="0" err="1" smtClean="0"/>
              <a:t>to</a:t>
            </a:r>
            <a:r>
              <a:rPr lang="hu-HU" dirty="0" smtClean="0"/>
              <a:t> </a:t>
            </a:r>
            <a:r>
              <a:rPr lang="hu-HU" dirty="0" err="1" smtClean="0"/>
              <a:t>continue</a:t>
            </a:r>
            <a:r>
              <a:rPr lang="hu-HU" dirty="0" smtClean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installation</a:t>
            </a:r>
            <a:endParaRPr lang="hu-HU" dirty="0" smtClean="0"/>
          </a:p>
          <a:p>
            <a:pPr lvl="2"/>
            <a:r>
              <a:rPr lang="hu-HU" dirty="0" err="1" smtClean="0"/>
              <a:t>During</a:t>
            </a:r>
            <a:r>
              <a:rPr lang="hu-HU" dirty="0" smtClean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setup</a:t>
            </a:r>
            <a:r>
              <a:rPr lang="hu-HU" dirty="0" smtClean="0"/>
              <a:t> </a:t>
            </a:r>
            <a:r>
              <a:rPr lang="hu-HU" dirty="0" err="1" smtClean="0"/>
              <a:t>process</a:t>
            </a:r>
            <a:r>
              <a:rPr lang="hu-HU" dirty="0" smtClean="0"/>
              <a:t> </a:t>
            </a:r>
            <a:r>
              <a:rPr lang="hu-HU" dirty="0" err="1" smtClean="0"/>
              <a:t>you</a:t>
            </a:r>
            <a:r>
              <a:rPr lang="hu-HU" dirty="0" smtClean="0"/>
              <a:t> </a:t>
            </a:r>
            <a:r>
              <a:rPr lang="hu-HU" dirty="0" err="1" smtClean="0"/>
              <a:t>can</a:t>
            </a:r>
            <a:r>
              <a:rPr lang="hu-HU" dirty="0" smtClean="0"/>
              <a:t> enter </a:t>
            </a:r>
            <a:r>
              <a:rPr lang="hu-HU" dirty="0" err="1" smtClean="0"/>
              <a:t>mass-storage</a:t>
            </a:r>
            <a:r>
              <a:rPr lang="hu-HU" dirty="0" smtClean="0"/>
              <a:t> </a:t>
            </a:r>
            <a:r>
              <a:rPr lang="hu-HU" dirty="0" err="1" smtClean="0"/>
              <a:t>drivers</a:t>
            </a:r>
            <a:r>
              <a:rPr lang="hu-HU" dirty="0" smtClean="0"/>
              <a:t> </a:t>
            </a:r>
            <a:r>
              <a:rPr lang="hu-HU" dirty="0" err="1" smtClean="0"/>
              <a:t>aswell</a:t>
            </a:r>
            <a:r>
              <a:rPr lang="hu-HU" dirty="0" smtClean="0"/>
              <a:t>... (</a:t>
            </a:r>
            <a:r>
              <a:rPr lang="hu-HU" dirty="0" err="1" smtClean="0"/>
              <a:t>If</a:t>
            </a:r>
            <a:r>
              <a:rPr lang="hu-HU" dirty="0" smtClean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driver is </a:t>
            </a:r>
            <a:r>
              <a:rPr lang="hu-HU" dirty="0" err="1" smtClean="0"/>
              <a:t>not</a:t>
            </a:r>
            <a:r>
              <a:rPr lang="hu-HU" dirty="0" smtClean="0"/>
              <a:t> </a:t>
            </a:r>
            <a:r>
              <a:rPr lang="hu-HU" dirty="0" err="1" smtClean="0"/>
              <a:t>recognized</a:t>
            </a:r>
            <a:r>
              <a:rPr lang="hu-HU" dirty="0" smtClean="0"/>
              <a:t> </a:t>
            </a:r>
            <a:r>
              <a:rPr lang="hu-HU" dirty="0" err="1" smtClean="0"/>
              <a:t>automatically</a:t>
            </a:r>
            <a:r>
              <a:rPr lang="hu-HU" dirty="0" smtClean="0"/>
              <a:t>, </a:t>
            </a:r>
            <a:r>
              <a:rPr lang="hu-HU" dirty="0" err="1" smtClean="0"/>
              <a:t>you</a:t>
            </a:r>
            <a:r>
              <a:rPr lang="hu-HU" dirty="0" smtClean="0"/>
              <a:t> </a:t>
            </a:r>
            <a:r>
              <a:rPr lang="hu-HU" dirty="0" err="1" smtClean="0"/>
              <a:t>can</a:t>
            </a:r>
            <a:r>
              <a:rPr lang="hu-HU" dirty="0" smtClean="0"/>
              <a:t> </a:t>
            </a:r>
            <a:r>
              <a:rPr lang="hu-HU" dirty="0" err="1" smtClean="0"/>
              <a:t>define</a:t>
            </a:r>
            <a:r>
              <a:rPr lang="hu-HU" dirty="0" smtClean="0"/>
              <a:t> </a:t>
            </a:r>
            <a:r>
              <a:rPr lang="hu-HU" dirty="0" err="1" smtClean="0"/>
              <a:t>it</a:t>
            </a:r>
            <a:r>
              <a:rPr lang="hu-HU" dirty="0" smtClean="0"/>
              <a:t> </a:t>
            </a:r>
            <a:r>
              <a:rPr lang="hu-HU" dirty="0" err="1" smtClean="0"/>
              <a:t>manuall</a:t>
            </a:r>
            <a:r>
              <a:rPr lang="hu-HU" dirty="0" smtClean="0"/>
              <a:t>.)</a:t>
            </a:r>
          </a:p>
          <a:p>
            <a:pPr lvl="2"/>
            <a:endParaRPr lang="hu-HU" dirty="0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0B02830C-3C55-47D6-9EA0-D4C3B0D265AD}" type="slidenum">
              <a:rPr lang="en-US" sz="1200" kern="1200" smtClean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algn="r" rtl="0"/>
              <a:t>17</a:t>
            </a:fld>
            <a:endParaRPr lang="en-US" sz="1200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u-HU" dirty="0" smtClean="0"/>
              <a:t>Windows </a:t>
            </a:r>
            <a:r>
              <a:rPr lang="hu-HU" dirty="0" err="1" smtClean="0"/>
              <a:t>POSReady</a:t>
            </a:r>
            <a:r>
              <a:rPr lang="hu-HU" dirty="0" smtClean="0"/>
              <a:t> 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0B02830C-3C55-47D6-9EA0-D4C3B0D265AD}" type="slidenum">
              <a:rPr lang="en-US" sz="1200" kern="1200" smtClean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algn="r" rtl="0"/>
              <a:t>18</a:t>
            </a:fld>
            <a:endParaRPr lang="en-US" sz="1200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Tartalom helye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hu-HU" dirty="0" err="1" smtClean="0"/>
              <a:t>Adding</a:t>
            </a:r>
            <a:r>
              <a:rPr lang="hu-HU" dirty="0" smtClean="0"/>
              <a:t> </a:t>
            </a:r>
            <a:r>
              <a:rPr lang="hu-HU" dirty="0" err="1" smtClean="0"/>
              <a:t>drivers</a:t>
            </a:r>
            <a:r>
              <a:rPr lang="hu-HU" dirty="0" smtClean="0"/>
              <a:t> </a:t>
            </a:r>
            <a:r>
              <a:rPr lang="hu-HU" dirty="0" err="1" smtClean="0"/>
              <a:t>not</a:t>
            </a:r>
            <a:r>
              <a:rPr lang="hu-HU" dirty="0" smtClean="0"/>
              <a:t> </a:t>
            </a:r>
            <a:r>
              <a:rPr lang="hu-HU" dirty="0" err="1" smtClean="0"/>
              <a:t>included</a:t>
            </a:r>
            <a:r>
              <a:rPr lang="hu-HU" dirty="0" smtClean="0"/>
              <a:t> </a:t>
            </a:r>
            <a:r>
              <a:rPr lang="hu-HU" dirty="0" err="1" smtClean="0"/>
              <a:t>into</a:t>
            </a:r>
            <a:r>
              <a:rPr lang="hu-HU" dirty="0" smtClean="0"/>
              <a:t> SP3</a:t>
            </a:r>
          </a:p>
          <a:p>
            <a:pPr lvl="1"/>
            <a:r>
              <a:rPr lang="hu-HU" dirty="0" smtClean="0"/>
              <a:t>Add </a:t>
            </a:r>
            <a:r>
              <a:rPr lang="hu-HU" dirty="0" err="1" smtClean="0"/>
              <a:t>mass-storage</a:t>
            </a:r>
            <a:r>
              <a:rPr lang="hu-HU" dirty="0" smtClean="0"/>
              <a:t> </a:t>
            </a:r>
            <a:r>
              <a:rPr lang="hu-HU" dirty="0" err="1" smtClean="0"/>
              <a:t>drivers</a:t>
            </a:r>
            <a:r>
              <a:rPr lang="hu-HU" dirty="0" smtClean="0"/>
              <a:t> </a:t>
            </a:r>
            <a:r>
              <a:rPr lang="hu-HU" dirty="0" err="1" smtClean="0"/>
              <a:t>by</a:t>
            </a:r>
            <a:r>
              <a:rPr lang="hu-HU" dirty="0" smtClean="0"/>
              <a:t> </a:t>
            </a:r>
            <a:r>
              <a:rPr lang="hu-HU" dirty="0" err="1" smtClean="0"/>
              <a:t>using</a:t>
            </a:r>
            <a:r>
              <a:rPr lang="hu-HU" dirty="0" smtClean="0"/>
              <a:t> an XML driver file</a:t>
            </a:r>
          </a:p>
          <a:p>
            <a:pPr lvl="2"/>
            <a:r>
              <a:rPr lang="hu-HU" dirty="0" err="1" smtClean="0"/>
              <a:t>Use</a:t>
            </a:r>
            <a:r>
              <a:rPr lang="hu-HU" dirty="0" smtClean="0"/>
              <a:t> INFIMPORTER </a:t>
            </a:r>
            <a:r>
              <a:rPr lang="hu-HU" dirty="0" err="1" smtClean="0"/>
              <a:t>utility</a:t>
            </a:r>
            <a:r>
              <a:rPr lang="hu-HU" dirty="0" smtClean="0"/>
              <a:t> </a:t>
            </a:r>
            <a:r>
              <a:rPr lang="hu-HU" dirty="0" err="1" smtClean="0"/>
              <a:t>to</a:t>
            </a:r>
            <a:r>
              <a:rPr lang="hu-HU" dirty="0" smtClean="0"/>
              <a:t> </a:t>
            </a:r>
            <a:r>
              <a:rPr lang="hu-HU" dirty="0" err="1" smtClean="0"/>
              <a:t>generate</a:t>
            </a:r>
            <a:r>
              <a:rPr lang="hu-HU" dirty="0" smtClean="0"/>
              <a:t> XML driver file </a:t>
            </a:r>
            <a:r>
              <a:rPr lang="hu-HU" dirty="0" err="1" smtClean="0"/>
              <a:t>from</a:t>
            </a:r>
            <a:r>
              <a:rPr lang="hu-HU" dirty="0" smtClean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.INF file.</a:t>
            </a:r>
          </a:p>
          <a:p>
            <a:pPr lvl="2">
              <a:buNone/>
            </a:pPr>
            <a:r>
              <a:rPr lang="hu-HU" dirty="0" smtClean="0"/>
              <a:t> (</a:t>
            </a:r>
            <a:r>
              <a:rPr lang="en-US" b="1" dirty="0" smtClean="0"/>
              <a:t>&lt;</a:t>
            </a:r>
            <a:r>
              <a:rPr lang="en-US" b="1" dirty="0" err="1" smtClean="0"/>
              <a:t>AdditionalDevice</a:t>
            </a:r>
            <a:r>
              <a:rPr lang="en-US" b="1" dirty="0" smtClean="0"/>
              <a:t>&gt;</a:t>
            </a:r>
            <a:r>
              <a:rPr lang="en-US" dirty="0" smtClean="0"/>
              <a:t> </a:t>
            </a:r>
            <a:r>
              <a:rPr lang="hu-HU" dirty="0" smtClean="0"/>
              <a:t>, &lt;</a:t>
            </a:r>
            <a:r>
              <a:rPr lang="en-US" b="1" dirty="0" err="1" smtClean="0"/>
              <a:t>AlwaysInstall</a:t>
            </a:r>
            <a:r>
              <a:rPr lang="hu-HU" dirty="0" smtClean="0"/>
              <a:t>&gt;)</a:t>
            </a:r>
          </a:p>
          <a:p>
            <a:pPr lvl="2">
              <a:buNone/>
            </a:pPr>
            <a:endParaRPr lang="hu-HU" dirty="0" smtClean="0"/>
          </a:p>
          <a:p>
            <a:pPr marL="1371600" lvl="2" indent="-457200">
              <a:buFont typeface="+mj-lt"/>
              <a:buAutoNum type="arabicPeriod"/>
            </a:pPr>
            <a:r>
              <a:rPr lang="hu-HU" dirty="0" smtClean="0"/>
              <a:t>Start </a:t>
            </a:r>
            <a:r>
              <a:rPr lang="hu-HU" dirty="0" err="1" smtClean="0"/>
              <a:t>setup</a:t>
            </a:r>
            <a:endParaRPr lang="hu-HU" dirty="0" smtClean="0"/>
          </a:p>
          <a:p>
            <a:pPr marL="1371600" lvl="2" indent="-457200">
              <a:buFont typeface="+mj-lt"/>
              <a:buAutoNum type="arabicPeriod"/>
            </a:pPr>
            <a:r>
              <a:rPr lang="hu-HU" dirty="0" smtClean="0"/>
              <a:t>Press </a:t>
            </a:r>
            <a:r>
              <a:rPr lang="hu-HU" dirty="0" err="1" smtClean="0"/>
              <a:t>any</a:t>
            </a:r>
            <a:r>
              <a:rPr lang="hu-HU" dirty="0" smtClean="0"/>
              <a:t> </a:t>
            </a:r>
            <a:r>
              <a:rPr lang="hu-HU" dirty="0" err="1" smtClean="0"/>
              <a:t>key</a:t>
            </a:r>
            <a:r>
              <a:rPr lang="hu-HU" dirty="0" smtClean="0"/>
              <a:t> </a:t>
            </a:r>
            <a:r>
              <a:rPr lang="hu-HU" dirty="0" err="1" smtClean="0"/>
              <a:t>to</a:t>
            </a:r>
            <a:r>
              <a:rPr lang="hu-HU" dirty="0" smtClean="0"/>
              <a:t> enter </a:t>
            </a:r>
            <a:r>
              <a:rPr lang="hu-HU" dirty="0" err="1" smtClean="0"/>
              <a:t>setup</a:t>
            </a:r>
            <a:r>
              <a:rPr lang="hu-HU" dirty="0" smtClean="0"/>
              <a:t> </a:t>
            </a:r>
            <a:r>
              <a:rPr lang="hu-HU" dirty="0" err="1" smtClean="0"/>
              <a:t>launcher</a:t>
            </a:r>
            <a:r>
              <a:rPr lang="hu-HU" dirty="0" smtClean="0"/>
              <a:t> </a:t>
            </a:r>
            <a:r>
              <a:rPr lang="hu-HU" dirty="0" err="1" smtClean="0"/>
              <a:t>command</a:t>
            </a:r>
            <a:r>
              <a:rPr lang="hu-HU" dirty="0" smtClean="0"/>
              <a:t> prompt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i="1" dirty="0" smtClean="0"/>
              <a:t>Setup.exe /</a:t>
            </a:r>
            <a:r>
              <a:rPr lang="en-US" i="1" dirty="0" err="1" smtClean="0"/>
              <a:t>devicefile:pathname</a:t>
            </a:r>
            <a:r>
              <a:rPr lang="en-US" i="1" dirty="0" smtClean="0"/>
              <a:t>\driver_file.xml</a:t>
            </a:r>
            <a:r>
              <a:rPr lang="en-US" dirty="0" smtClean="0"/>
              <a:t> </a:t>
            </a:r>
            <a:endParaRPr lang="hu-HU" dirty="0" smtClean="0"/>
          </a:p>
          <a:p>
            <a:pPr lvl="2"/>
            <a:endParaRPr lang="hu-HU" dirty="0" smtClean="0"/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u-HU" dirty="0" smtClean="0"/>
              <a:t>Windows </a:t>
            </a:r>
            <a:r>
              <a:rPr lang="hu-HU" dirty="0" err="1" smtClean="0"/>
              <a:t>POSReady</a:t>
            </a:r>
            <a:r>
              <a:rPr lang="hu-HU" dirty="0" smtClean="0"/>
              <a:t> 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0B02830C-3C55-47D6-9EA0-D4C3B0D265AD}" type="slidenum">
              <a:rPr lang="en-US" sz="1200" kern="1200" smtClean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algn="r" rtl="0"/>
              <a:t>19</a:t>
            </a:fld>
            <a:endParaRPr lang="en-US" sz="1200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Tartalom helye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hu-HU" dirty="0" err="1" smtClean="0"/>
              <a:t>Adding</a:t>
            </a:r>
            <a:r>
              <a:rPr lang="hu-HU" dirty="0" smtClean="0"/>
              <a:t> </a:t>
            </a:r>
            <a:r>
              <a:rPr lang="hu-HU" dirty="0" err="1" smtClean="0"/>
              <a:t>drivers</a:t>
            </a:r>
            <a:r>
              <a:rPr lang="hu-HU" dirty="0" smtClean="0"/>
              <a:t> </a:t>
            </a:r>
            <a:r>
              <a:rPr lang="hu-HU" dirty="0" err="1" smtClean="0"/>
              <a:t>not</a:t>
            </a:r>
            <a:r>
              <a:rPr lang="hu-HU" dirty="0" smtClean="0"/>
              <a:t> </a:t>
            </a:r>
            <a:r>
              <a:rPr lang="hu-HU" dirty="0" err="1" smtClean="0"/>
              <a:t>included</a:t>
            </a:r>
            <a:r>
              <a:rPr lang="hu-HU" dirty="0" smtClean="0"/>
              <a:t> </a:t>
            </a:r>
            <a:r>
              <a:rPr lang="hu-HU" dirty="0" err="1" smtClean="0"/>
              <a:t>into</a:t>
            </a:r>
            <a:r>
              <a:rPr lang="hu-HU" dirty="0" smtClean="0"/>
              <a:t> SP3</a:t>
            </a:r>
          </a:p>
          <a:p>
            <a:pPr lvl="1"/>
            <a:r>
              <a:rPr lang="hu-HU" dirty="0" err="1" smtClean="0"/>
              <a:t>If</a:t>
            </a:r>
            <a:r>
              <a:rPr lang="hu-HU" dirty="0" smtClean="0"/>
              <a:t> </a:t>
            </a:r>
            <a:r>
              <a:rPr lang="hu-HU" dirty="0" err="1" smtClean="0"/>
              <a:t>you</a:t>
            </a:r>
            <a:r>
              <a:rPr lang="hu-HU" dirty="0" smtClean="0"/>
              <a:t> </a:t>
            </a:r>
            <a:r>
              <a:rPr lang="hu-HU" dirty="0" err="1" smtClean="0"/>
              <a:t>install</a:t>
            </a:r>
            <a:r>
              <a:rPr lang="hu-HU" dirty="0" smtClean="0"/>
              <a:t> </a:t>
            </a:r>
            <a:r>
              <a:rPr lang="hu-HU" dirty="0" err="1" smtClean="0"/>
              <a:t>from</a:t>
            </a:r>
            <a:r>
              <a:rPr lang="hu-HU" dirty="0" smtClean="0"/>
              <a:t> a USB </a:t>
            </a:r>
            <a:r>
              <a:rPr lang="hu-HU" dirty="0" err="1" smtClean="0"/>
              <a:t>flash</a:t>
            </a:r>
            <a:r>
              <a:rPr lang="hu-HU" dirty="0" smtClean="0"/>
              <a:t> drive</a:t>
            </a:r>
          </a:p>
          <a:p>
            <a:pPr lvl="2"/>
            <a:r>
              <a:rPr lang="hu-HU" dirty="0" err="1" smtClean="0"/>
              <a:t>Create</a:t>
            </a:r>
            <a:r>
              <a:rPr lang="hu-HU" dirty="0" smtClean="0"/>
              <a:t> a USB </a:t>
            </a:r>
            <a:r>
              <a:rPr lang="hu-HU" dirty="0" err="1" smtClean="0"/>
              <a:t>setup</a:t>
            </a:r>
            <a:r>
              <a:rPr lang="hu-HU" dirty="0" smtClean="0"/>
              <a:t> </a:t>
            </a:r>
            <a:r>
              <a:rPr lang="hu-HU" dirty="0" err="1" smtClean="0"/>
              <a:t>disk</a:t>
            </a:r>
            <a:r>
              <a:rPr lang="hu-HU" dirty="0" smtClean="0"/>
              <a:t> </a:t>
            </a:r>
            <a:r>
              <a:rPr lang="hu-HU" dirty="0" err="1" smtClean="0"/>
              <a:t>using</a:t>
            </a:r>
            <a:r>
              <a:rPr lang="hu-HU" dirty="0" smtClean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installation</a:t>
            </a:r>
            <a:r>
              <a:rPr lang="hu-HU" dirty="0" smtClean="0"/>
              <a:t> DVD </a:t>
            </a:r>
            <a:r>
              <a:rPr lang="hu-HU" dirty="0" err="1" smtClean="0"/>
              <a:t>wizard</a:t>
            </a:r>
            <a:r>
              <a:rPr lang="hu-HU" dirty="0" smtClean="0"/>
              <a:t>.</a:t>
            </a:r>
          </a:p>
          <a:p>
            <a:pPr lvl="2"/>
            <a:r>
              <a:rPr lang="hu-HU" dirty="0" err="1" smtClean="0"/>
              <a:t>After</a:t>
            </a:r>
            <a:r>
              <a:rPr lang="hu-HU" dirty="0" smtClean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process</a:t>
            </a:r>
            <a:r>
              <a:rPr lang="hu-HU" dirty="0" smtClean="0"/>
              <a:t> is </a:t>
            </a:r>
            <a:r>
              <a:rPr lang="hu-HU" dirty="0" err="1" smtClean="0"/>
              <a:t>finished</a:t>
            </a:r>
            <a:r>
              <a:rPr lang="hu-HU" dirty="0" smtClean="0"/>
              <a:t>, </a:t>
            </a:r>
            <a:r>
              <a:rPr lang="hu-HU" dirty="0" err="1" smtClean="0"/>
              <a:t>create</a:t>
            </a:r>
            <a:r>
              <a:rPr lang="hu-HU" dirty="0" smtClean="0"/>
              <a:t> a „</a:t>
            </a:r>
            <a:r>
              <a:rPr lang="hu-HU" dirty="0" err="1" smtClean="0"/>
              <a:t>Drivers</a:t>
            </a:r>
            <a:r>
              <a:rPr lang="hu-HU" dirty="0" smtClean="0"/>
              <a:t>” </a:t>
            </a:r>
            <a:r>
              <a:rPr lang="hu-HU" dirty="0" err="1" smtClean="0"/>
              <a:t>directory</a:t>
            </a:r>
            <a:r>
              <a:rPr lang="hu-HU" dirty="0" smtClean="0"/>
              <a:t> </a:t>
            </a:r>
            <a:r>
              <a:rPr lang="hu-HU" dirty="0" err="1" smtClean="0"/>
              <a:t>in</a:t>
            </a:r>
            <a:r>
              <a:rPr lang="hu-HU" dirty="0" smtClean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root</a:t>
            </a:r>
            <a:r>
              <a:rPr lang="hu-HU" dirty="0" smtClean="0"/>
              <a:t>.</a:t>
            </a:r>
          </a:p>
          <a:p>
            <a:pPr lvl="2"/>
            <a:r>
              <a:rPr lang="hu-HU" dirty="0" smtClean="0"/>
              <a:t>C</a:t>
            </a:r>
            <a:r>
              <a:rPr lang="en-US" dirty="0" err="1" smtClean="0"/>
              <a:t>opy</a:t>
            </a:r>
            <a:r>
              <a:rPr lang="en-US" dirty="0" smtClean="0"/>
              <a:t> your mass storage drivers to the </a:t>
            </a:r>
            <a:r>
              <a:rPr lang="en-US" b="1" dirty="0" smtClean="0"/>
              <a:t>Drivers</a:t>
            </a:r>
            <a:r>
              <a:rPr lang="en-US" dirty="0" smtClean="0"/>
              <a:t> directory</a:t>
            </a:r>
            <a:endParaRPr lang="hu-HU" dirty="0" smtClean="0"/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u-HU" dirty="0" smtClean="0"/>
              <a:t>Windows </a:t>
            </a:r>
            <a:r>
              <a:rPr lang="hu-HU" dirty="0" err="1" smtClean="0"/>
              <a:t>POSReady</a:t>
            </a:r>
            <a:r>
              <a:rPr lang="hu-HU" dirty="0" smtClean="0"/>
              <a:t> 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1071546"/>
            <a:ext cx="6500858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642910" y="357166"/>
            <a:ext cx="6929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</a:rPr>
              <a:t>Simple XP_Pro like installation process</a:t>
            </a:r>
            <a:endParaRPr lang="hu-HU" sz="28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472" y="6143644"/>
            <a:ext cx="371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solidFill>
                  <a:srgbClr val="FF0000"/>
                </a:solidFill>
              </a:rPr>
              <a:t>OPK or Evaluation DVD</a:t>
            </a:r>
            <a:endParaRPr lang="hu-H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42910" y="357166"/>
            <a:ext cx="6929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</a:rPr>
              <a:t>Unattended installation</a:t>
            </a:r>
            <a:endParaRPr lang="hu-HU" sz="2800" dirty="0">
              <a:solidFill>
                <a:srgbClr val="FF000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857233"/>
            <a:ext cx="6429420" cy="4586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642910" y="5429264"/>
            <a:ext cx="707236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</a:rPr>
              <a:t>Setup.exe /</a:t>
            </a:r>
            <a:r>
              <a:rPr lang="en-US" i="1" dirty="0" err="1" smtClean="0">
                <a:solidFill>
                  <a:schemeClr val="bg1"/>
                </a:solidFill>
              </a:rPr>
              <a:t>guionly</a:t>
            </a:r>
            <a:r>
              <a:rPr lang="en-US" i="1" dirty="0" smtClean="0">
                <a:solidFill>
                  <a:schemeClr val="bg1"/>
                </a:solidFill>
              </a:rPr>
              <a:t>:</a:t>
            </a:r>
            <a:r>
              <a:rPr lang="hu-HU" i="1" dirty="0" smtClean="0">
                <a:solidFill>
                  <a:schemeClr val="bg1"/>
                </a:solidFill>
              </a:rPr>
              <a:t> </a:t>
            </a:r>
            <a:r>
              <a:rPr lang="en-US" i="1" dirty="0" smtClean="0">
                <a:solidFill>
                  <a:schemeClr val="bg1"/>
                </a:solidFill>
              </a:rPr>
              <a:t>A:\unattended.xml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This will create an answer file named, </a:t>
            </a:r>
            <a:r>
              <a:rPr lang="en-US" i="1" dirty="0" smtClean="0">
                <a:solidFill>
                  <a:schemeClr val="bg1"/>
                </a:solidFill>
              </a:rPr>
              <a:t>unattended.xml</a:t>
            </a:r>
            <a:r>
              <a:rPr lang="en-US" dirty="0" smtClean="0">
                <a:solidFill>
                  <a:schemeClr val="bg1"/>
                </a:solidFill>
              </a:rPr>
              <a:t> on the drive </a:t>
            </a:r>
            <a:r>
              <a:rPr lang="en-US" i="1" dirty="0" smtClean="0">
                <a:solidFill>
                  <a:schemeClr val="bg1"/>
                </a:solidFill>
              </a:rPr>
              <a:t>A:\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  <a:endParaRPr lang="hu-HU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 </a:t>
            </a:r>
            <a:endParaRPr lang="hu-HU" dirty="0" smtClean="0">
              <a:solidFill>
                <a:schemeClr val="bg1"/>
              </a:solidFill>
            </a:endParaRPr>
          </a:p>
          <a:p>
            <a:r>
              <a:rPr lang="hu-HU" sz="1200" i="1" dirty="0" smtClean="0">
                <a:solidFill>
                  <a:schemeClr val="bg1"/>
                </a:solidFill>
              </a:rPr>
              <a:t>More information on the PosReady installation disc: :\Documentation\POSReady_2009_English.chm </a:t>
            </a:r>
            <a:endParaRPr lang="en-US" sz="1200" i="1" dirty="0" smtClean="0">
              <a:solidFill>
                <a:schemeClr val="bg1"/>
              </a:solidFill>
            </a:endParaRPr>
          </a:p>
          <a:p>
            <a:endParaRPr lang="hu-HU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000108"/>
            <a:ext cx="7096125" cy="515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642910" y="357166"/>
            <a:ext cx="8501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</a:rPr>
              <a:t>User/networking/partitioning/regional settings</a:t>
            </a:r>
            <a:endParaRPr lang="hu-HU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928670"/>
            <a:ext cx="6643734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642910" y="357166"/>
            <a:ext cx="8501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</a:rPr>
              <a:t>Additional drivers settings</a:t>
            </a:r>
            <a:endParaRPr lang="hu-HU" sz="28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2910" y="5786454"/>
            <a:ext cx="70723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solidFill>
                  <a:schemeClr val="bg1"/>
                </a:solidFill>
              </a:rPr>
              <a:t>With certain MassStorage / Raid / Sata drivers it is necessary to add...</a:t>
            </a:r>
          </a:p>
          <a:p>
            <a:r>
              <a:rPr lang="hu-HU" dirty="0" smtClean="0">
                <a:solidFill>
                  <a:schemeClr val="bg1"/>
                </a:solidFill>
              </a:rPr>
              <a:t>Not only at the very beginning of the setup, pressing F6...</a:t>
            </a:r>
            <a:endParaRPr lang="hu-H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3" y="857232"/>
            <a:ext cx="7215238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642910" y="357166"/>
            <a:ext cx="8501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</a:rPr>
              <a:t>User/partition/regional settings</a:t>
            </a:r>
            <a:endParaRPr lang="hu-HU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928670"/>
            <a:ext cx="7215238" cy="5167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642910" y="357166"/>
            <a:ext cx="8501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</a:rPr>
              <a:t>User/partition/regional settings</a:t>
            </a:r>
            <a:endParaRPr lang="hu-HU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928670"/>
            <a:ext cx="7215238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642910" y="357166"/>
            <a:ext cx="8501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</a:rPr>
              <a:t>User/partition/regional settings</a:t>
            </a:r>
            <a:endParaRPr lang="hu-HU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928670"/>
            <a:ext cx="7286676" cy="528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642910" y="357166"/>
            <a:ext cx="8501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</a:rPr>
              <a:t>User/partition/regional settings</a:t>
            </a:r>
            <a:endParaRPr lang="hu-HU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1071546"/>
            <a:ext cx="7143800" cy="5143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642910" y="357166"/>
            <a:ext cx="8501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</a:rPr>
              <a:t>Custom installation settings</a:t>
            </a:r>
            <a:endParaRPr lang="hu-HU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857232"/>
            <a:ext cx="7000924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642910" y="357166"/>
            <a:ext cx="8501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</a:rPr>
              <a:t>Custom installation</a:t>
            </a:r>
            <a:endParaRPr lang="hu-HU" sz="28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86050" y="6215082"/>
            <a:ext cx="4357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solidFill>
                  <a:srgbClr val="FF0000"/>
                </a:solidFill>
              </a:rPr>
              <a:t>Additional drivers</a:t>
            </a:r>
            <a:endParaRPr lang="hu-HU" dirty="0">
              <a:solidFill>
                <a:srgbClr val="FF000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rot="16200000" flipV="1">
            <a:off x="2821769" y="4607727"/>
            <a:ext cx="3000396" cy="642942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2857488" y="3214686"/>
            <a:ext cx="1214446" cy="21431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1000108"/>
            <a:ext cx="7000924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642910" y="357166"/>
            <a:ext cx="8501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</a:rPr>
              <a:t>Custom installation</a:t>
            </a:r>
            <a:endParaRPr lang="hu-HU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1000108"/>
            <a:ext cx="7072362" cy="4929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642910" y="357166"/>
            <a:ext cx="8501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</a:rPr>
              <a:t>User settings</a:t>
            </a:r>
            <a:endParaRPr lang="hu-HU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000108"/>
            <a:ext cx="7215238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642910" y="357166"/>
            <a:ext cx="8501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</a:rPr>
              <a:t>Network settings</a:t>
            </a:r>
            <a:endParaRPr lang="hu-HU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1000108"/>
            <a:ext cx="6970619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642910" y="357166"/>
            <a:ext cx="8501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</a:rPr>
              <a:t>Network settings</a:t>
            </a:r>
            <a:endParaRPr lang="hu-HU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2910" y="142852"/>
            <a:ext cx="8501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</a:rPr>
              <a:t>Some configuration options prior/after installation</a:t>
            </a:r>
            <a:endParaRPr lang="hu-HU" sz="2800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1785926"/>
            <a:ext cx="5857915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285852" y="1142984"/>
            <a:ext cx="1645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>
                <a:solidFill>
                  <a:schemeClr val="accent6">
                    <a:lumMod val="75000"/>
                  </a:schemeClr>
                </a:solidFill>
              </a:rPr>
              <a:t>Installation disk</a:t>
            </a:r>
            <a:endParaRPr lang="hu-HU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2910" y="142852"/>
            <a:ext cx="8501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</a:rPr>
              <a:t>Some configuration options after installation</a:t>
            </a:r>
            <a:endParaRPr lang="hu-HU" sz="28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85852" y="857232"/>
            <a:ext cx="3519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>
                <a:solidFill>
                  <a:schemeClr val="accent6">
                    <a:lumMod val="75000"/>
                  </a:schemeClr>
                </a:solidFill>
              </a:rPr>
              <a:t>Add / remove companion programs</a:t>
            </a:r>
            <a:endParaRPr lang="hu-HU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7" y="1536115"/>
            <a:ext cx="6072230" cy="4563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2910" y="142852"/>
            <a:ext cx="8501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</a:rPr>
              <a:t>Some configuration options after installation</a:t>
            </a:r>
            <a:endParaRPr lang="hu-HU" sz="28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85852" y="857232"/>
            <a:ext cx="31612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>
                <a:solidFill>
                  <a:schemeClr val="accent6">
                    <a:lumMod val="75000"/>
                  </a:schemeClr>
                </a:solidFill>
              </a:rPr>
              <a:t>Add / remove language support</a:t>
            </a:r>
            <a:endParaRPr lang="hu-HU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1482092"/>
            <a:ext cx="6143668" cy="4588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2910" y="142852"/>
            <a:ext cx="8501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</a:rPr>
              <a:t>Some configuration options after installation</a:t>
            </a:r>
            <a:endParaRPr lang="hu-HU" sz="28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85852" y="857232"/>
            <a:ext cx="28427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>
                <a:solidFill>
                  <a:schemeClr val="accent6">
                    <a:lumMod val="75000"/>
                  </a:schemeClr>
                </a:solidFill>
              </a:rPr>
              <a:t>Create USB installation drive</a:t>
            </a:r>
            <a:endParaRPr lang="hu-HU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1500174"/>
            <a:ext cx="5981700" cy="425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de-DE" sz="3600" dirty="0" smtClean="0"/>
              <a:t>W</a:t>
            </a:r>
            <a:r>
              <a:rPr lang="hu-HU" sz="3600" dirty="0" smtClean="0"/>
              <a:t>indows Embedded </a:t>
            </a:r>
            <a:r>
              <a:rPr lang="de-DE" sz="3600" dirty="0" smtClean="0"/>
              <a:t> POS</a:t>
            </a:r>
            <a:r>
              <a:rPr lang="hu-HU" sz="3600" dirty="0" smtClean="0"/>
              <a:t>R</a:t>
            </a:r>
            <a:r>
              <a:rPr lang="de-DE" sz="3600" dirty="0" smtClean="0"/>
              <a:t>eady </a:t>
            </a:r>
            <a:r>
              <a:rPr lang="hu-HU" sz="3600" dirty="0" smtClean="0"/>
              <a:t>2009 </a:t>
            </a:r>
            <a:r>
              <a:rPr lang="de-DE" sz="3600" dirty="0" smtClean="0"/>
              <a:t>DEMO</a:t>
            </a:r>
            <a:endParaRPr lang="en-US" sz="36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0B02830C-3C55-47D6-9EA0-D4C3B0D265AD}" type="slidenum">
              <a:rPr lang="en-US" sz="1200" kern="120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algn="r" rtl="0"/>
              <a:t>38</a:t>
            </a:fld>
            <a:endParaRPr lang="en-US" sz="1200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1785926"/>
            <a:ext cx="6096000" cy="3810000"/>
          </a:xfrm>
          <a:prstGeom prst="rect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3" name="Gruppieren 7"/>
          <p:cNvGrpSpPr/>
          <p:nvPr/>
        </p:nvGrpSpPr>
        <p:grpSpPr>
          <a:xfrm>
            <a:off x="1571604" y="3643316"/>
            <a:ext cx="5896432" cy="1323440"/>
            <a:chOff x="6072198" y="4089817"/>
            <a:chExt cx="2428892" cy="545158"/>
          </a:xfrm>
          <a:effectLst>
            <a:glow rad="101600">
              <a:schemeClr val="bg1">
                <a:alpha val="60000"/>
              </a:schemeClr>
            </a:glow>
          </a:effectLst>
        </p:grpSpPr>
        <p:pic>
          <p:nvPicPr>
            <p:cNvPr id="9" name="Picture 2" descr="C:\Users\WOLFGA~1.UNG\AppData\Local\Temp\Windows_Generic_h_print.tif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072198" y="4143380"/>
              <a:ext cx="1143008" cy="300992"/>
            </a:xfrm>
            <a:prstGeom prst="rect">
              <a:avLst/>
            </a:prstGeom>
            <a:noFill/>
          </p:spPr>
        </p:pic>
        <p:sp>
          <p:nvSpPr>
            <p:cNvPr id="10" name="Textfeld 9"/>
            <p:cNvSpPr txBox="1"/>
            <p:nvPr/>
          </p:nvSpPr>
          <p:spPr>
            <a:xfrm>
              <a:off x="6429388" y="4089817"/>
              <a:ext cx="2071702" cy="5451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de-DE" sz="5400" kern="1200" baseline="30000" dirty="0">
                  <a:solidFill>
                    <a:srgbClr val="F79646"/>
                  </a:solidFill>
                  <a:latin typeface="Calibri"/>
                  <a:ea typeface="+mn-ea"/>
                  <a:cs typeface="+mn-cs"/>
                </a:rPr>
                <a:t>                    </a:t>
              </a:r>
              <a:r>
                <a:rPr lang="de-DE" sz="6600" kern="1200" baseline="-2500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Embedded</a:t>
              </a:r>
              <a:r>
                <a:rPr lang="de-DE" sz="5400" kern="1200" baseline="-2500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/>
              </a:r>
              <a:br>
                <a:rPr lang="de-DE" sz="5400" kern="1200" baseline="-2500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</a:br>
              <a:r>
                <a:rPr lang="de-DE" sz="5400" kern="1200" baseline="-25000" dirty="0" smtClean="0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		</a:t>
              </a:r>
              <a:r>
                <a:rPr lang="de-DE" sz="5400" kern="1200" baseline="-2500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	</a:t>
              </a:r>
              <a:r>
                <a:rPr lang="de-DE" sz="5400" kern="1200" baseline="-25000" dirty="0" smtClean="0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POSready</a:t>
              </a:r>
              <a:endParaRPr lang="en-US" sz="5400" kern="1200" baseline="-2500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POS</a:t>
            </a:r>
            <a:r>
              <a:rPr lang="hu-HU" dirty="0" smtClean="0"/>
              <a:t>Ready</a:t>
            </a:r>
            <a:r>
              <a:rPr lang="de-DE" dirty="0" smtClean="0"/>
              <a:t> Evaluation Version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7958"/>
            <a:ext cx="947758" cy="365125"/>
          </a:xfrm>
        </p:spPr>
        <p:txBody>
          <a:bodyPr/>
          <a:lstStyle/>
          <a:p>
            <a:pPr algn="r" rtl="0"/>
            <a:fld id="{0B02830C-3C55-47D6-9EA0-D4C3B0D265AD}" type="slidenum">
              <a:rPr lang="en-US" sz="1200" kern="120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algn="r" rtl="0"/>
              <a:t>39</a:t>
            </a:fld>
            <a:endParaRPr lang="en-US" sz="1200" kern="1200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1793" y="3708425"/>
            <a:ext cx="2194983" cy="3292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18432833" lon="2911662" rev="18701518"/>
            </a:camera>
            <a:lightRig rig="harsh" dir="t">
              <a:rot lat="0" lon="0" rev="3000000"/>
            </a:lightRig>
          </a:scene3d>
          <a:sp3d extrusionH="12700">
            <a:bevelT w="82550" h="44450" prst="angle"/>
            <a:bevelB w="82550" h="44450" prst="angle"/>
            <a:extrusionClr>
              <a:schemeClr val="bg1"/>
            </a:extrusionClr>
            <a:contourClr>
              <a:srgbClr val="FFFFFF"/>
            </a:contourClr>
          </a:sp3d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8917" y="3494111"/>
            <a:ext cx="2194983" cy="3292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18432833" lon="2911662" rev="18701518"/>
            </a:camera>
            <a:lightRig rig="harsh" dir="t">
              <a:rot lat="0" lon="0" rev="3000000"/>
            </a:lightRig>
          </a:scene3d>
          <a:sp3d extrusionH="12700">
            <a:bevelT w="82550" h="44450" prst="angle"/>
            <a:bevelB w="82550" h="44450" prst="angle"/>
            <a:extrusionClr>
              <a:schemeClr val="bg1"/>
            </a:extrusionClr>
            <a:contourClr>
              <a:srgbClr val="FFFFFF"/>
            </a:contourClr>
          </a:sp3d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1793" y="3286123"/>
            <a:ext cx="2194983" cy="3292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18432833" lon="2911662" rev="18701518"/>
            </a:camera>
            <a:lightRig rig="harsh" dir="t">
              <a:rot lat="0" lon="0" rev="3000000"/>
            </a:lightRig>
          </a:scene3d>
          <a:sp3d extrusionH="12700">
            <a:bevelT w="82550" h="44450" prst="angle"/>
            <a:bevelB w="82550" h="44450" prst="angle"/>
            <a:extrusionClr>
              <a:schemeClr val="bg1"/>
            </a:extrusionClr>
            <a:contourClr>
              <a:srgbClr val="FFFFFF"/>
            </a:contourClr>
          </a:sp3d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34669" y="3143247"/>
            <a:ext cx="2194983" cy="3292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18432833" lon="2911662" rev="18701518"/>
            </a:camera>
            <a:lightRig rig="harsh" dir="t">
              <a:rot lat="0" lon="0" rev="3000000"/>
            </a:lightRig>
          </a:scene3d>
          <a:sp3d extrusionH="12700">
            <a:bevelT w="82550" h="44450" prst="angle"/>
            <a:bevelB w="82550" h="44450" prst="angle"/>
            <a:extrusionClr>
              <a:schemeClr val="bg1"/>
            </a:extrusionClr>
            <a:contourClr>
              <a:srgbClr val="FFFFFF"/>
            </a:contourClr>
          </a:sp3d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20355" y="2928933"/>
            <a:ext cx="2194983" cy="3292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18432833" lon="2911662" rev="18701518"/>
            </a:camera>
            <a:lightRig rig="harsh" dir="t">
              <a:rot lat="0" lon="0" rev="3000000"/>
            </a:lightRig>
          </a:scene3d>
          <a:sp3d extrusionH="12700">
            <a:bevelT w="82550" h="44450" prst="angle"/>
            <a:bevelB w="82550" h="44450" prst="angle"/>
            <a:extrusionClr>
              <a:schemeClr val="bg1"/>
            </a:extrusionClr>
            <a:contourClr>
              <a:srgbClr val="FFFFFF"/>
            </a:contourClr>
          </a:sp3d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7545" y="2708293"/>
            <a:ext cx="2194983" cy="3292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18432833" lon="2911662" rev="18701518"/>
            </a:camera>
            <a:lightRig rig="harsh" dir="t">
              <a:rot lat="0" lon="0" rev="3000000"/>
            </a:lightRig>
          </a:scene3d>
          <a:sp3d extrusionH="12700">
            <a:bevelT w="82550" h="44450" prst="angle"/>
            <a:bevelB w="82550" h="44450" prst="angle"/>
            <a:extrusionClr>
              <a:schemeClr val="bg1"/>
            </a:extrusionClr>
            <a:contourClr>
              <a:srgbClr val="FFFFFF"/>
            </a:contourClr>
          </a:sp3d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8917" y="2578070"/>
            <a:ext cx="2194983" cy="3292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18432833" lon="2911662" rev="18701518"/>
            </a:camera>
            <a:lightRig rig="harsh" dir="t">
              <a:rot lat="0" lon="0" rev="3000000"/>
            </a:lightRig>
          </a:scene3d>
          <a:sp3d extrusionH="12700">
            <a:bevelT w="82550" h="44450" prst="angle"/>
            <a:bevelB w="82550" h="44450" prst="angle"/>
            <a:extrusionClr>
              <a:schemeClr val="bg1"/>
            </a:extrusionClr>
            <a:contourClr>
              <a:srgbClr val="FFFFFF"/>
            </a:contourClr>
          </a:sp3d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7545" y="2428868"/>
            <a:ext cx="2194983" cy="3292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18432833" lon="2911662" rev="18701518"/>
            </a:camera>
            <a:lightRig rig="harsh" dir="t">
              <a:rot lat="0" lon="0" rev="3000000"/>
            </a:lightRig>
          </a:scene3d>
          <a:sp3d extrusionH="12700">
            <a:bevelT w="82550" h="44450" prst="angle"/>
            <a:bevelB w="82550" h="44450" prst="angle"/>
            <a:extrusionClr>
              <a:schemeClr val="bg1"/>
            </a:extrusionClr>
            <a:contourClr>
              <a:srgbClr val="FFFFFF"/>
            </a:contourClr>
          </a:sp3d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82826" y="2214554"/>
            <a:ext cx="2194983" cy="3292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18432833" lon="2911662" rev="18701518"/>
            </a:camera>
            <a:lightRig rig="harsh" dir="t">
              <a:rot lat="0" lon="0" rev="3000000"/>
            </a:lightRig>
          </a:scene3d>
          <a:sp3d extrusionH="12700">
            <a:bevelT w="82550" h="44450" prst="angle"/>
            <a:bevelB w="82550" h="44450" prst="angle"/>
            <a:extrusionClr>
              <a:schemeClr val="bg1"/>
            </a:extrusionClr>
            <a:contourClr>
              <a:srgbClr val="FFFFFF"/>
            </a:contourClr>
          </a:sp3d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20355" y="2000240"/>
            <a:ext cx="2194983" cy="3292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18432833" lon="2911662" rev="18701518"/>
            </a:camera>
            <a:lightRig rig="harsh" dir="t">
              <a:rot lat="0" lon="0" rev="3000000"/>
            </a:lightRig>
          </a:scene3d>
          <a:sp3d extrusionH="12700">
            <a:bevelT w="82550" h="44450" prst="angle"/>
            <a:bevelB w="82550" h="44450" prst="angle"/>
            <a:extrusionClr>
              <a:schemeClr val="bg1"/>
            </a:extrusionClr>
            <a:contourClr>
              <a:srgbClr val="FFFFFF"/>
            </a:contourClr>
          </a:sp3d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63033" y="3006698"/>
            <a:ext cx="2194983" cy="3292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21194319" lon="753488" rev="21153847"/>
            </a:camera>
            <a:lightRig rig="harsh" dir="t">
              <a:rot lat="0" lon="0" rev="3000000"/>
            </a:lightRig>
          </a:scene3d>
          <a:sp3d extrusionH="381000">
            <a:bevelB w="82550" h="44450" prst="angle"/>
            <a:extrusionClr>
              <a:schemeClr val="bg1"/>
            </a:extrusionClr>
            <a:contourClr>
              <a:srgbClr val="FFFFFF"/>
            </a:contourClr>
          </a:sp3d>
        </p:spPr>
      </p:pic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 smtClean="0"/>
              <a:t>Get</a:t>
            </a:r>
            <a:r>
              <a:rPr lang="de-DE" dirty="0" smtClean="0"/>
              <a:t> a free120-Day Evaluation Kit </a:t>
            </a:r>
            <a:r>
              <a:rPr lang="de-DE" dirty="0" err="1" smtClean="0"/>
              <a:t>from</a:t>
            </a:r>
            <a:r>
              <a:rPr lang="de-DE" dirty="0" smtClean="0"/>
              <a:t> </a:t>
            </a:r>
            <a:r>
              <a:rPr lang="de-DE" dirty="0" err="1" smtClean="0"/>
              <a:t>us</a:t>
            </a:r>
            <a:r>
              <a:rPr lang="de-DE" dirty="0" smtClean="0"/>
              <a:t>!</a:t>
            </a:r>
          </a:p>
          <a:p>
            <a:r>
              <a:rPr lang="de-DE" dirty="0" err="1" smtClean="0"/>
              <a:t>Fully</a:t>
            </a:r>
            <a:r>
              <a:rPr lang="de-DE" dirty="0" smtClean="0"/>
              <a:t> </a:t>
            </a:r>
            <a:r>
              <a:rPr lang="de-DE" dirty="0" err="1" smtClean="0"/>
              <a:t>functional</a:t>
            </a:r>
            <a:endParaRPr lang="hu-HU" dirty="0" smtClean="0"/>
          </a:p>
          <a:p>
            <a:endParaRPr lang="hu-HU" dirty="0" smtClean="0"/>
          </a:p>
          <a:p>
            <a:r>
              <a:rPr lang="hu-HU" dirty="0" err="1" smtClean="0"/>
              <a:t>You</a:t>
            </a:r>
            <a:r>
              <a:rPr lang="hu-HU" dirty="0" smtClean="0"/>
              <a:t> </a:t>
            </a:r>
            <a:r>
              <a:rPr lang="hu-HU" dirty="0" err="1" smtClean="0"/>
              <a:t>can</a:t>
            </a:r>
            <a:r>
              <a:rPr lang="hu-HU" dirty="0" smtClean="0"/>
              <a:t> </a:t>
            </a:r>
            <a:r>
              <a:rPr lang="hu-HU" dirty="0" err="1" smtClean="0"/>
              <a:t>download</a:t>
            </a:r>
            <a:r>
              <a:rPr lang="hu-HU" dirty="0" smtClean="0"/>
              <a:t> an </a:t>
            </a:r>
            <a:r>
              <a:rPr lang="hu-HU" dirty="0" err="1" smtClean="0"/>
              <a:t>evaluation</a:t>
            </a:r>
            <a:r>
              <a:rPr lang="hu-HU" dirty="0" smtClean="0"/>
              <a:t> image </a:t>
            </a:r>
            <a:r>
              <a:rPr lang="hu-HU" dirty="0" err="1" smtClean="0"/>
              <a:t>with</a:t>
            </a:r>
            <a:r>
              <a:rPr lang="hu-HU" dirty="0" smtClean="0"/>
              <a:t> </a:t>
            </a:r>
            <a:r>
              <a:rPr lang="hu-HU" dirty="0" err="1" smtClean="0"/>
              <a:t>basic</a:t>
            </a:r>
            <a:r>
              <a:rPr lang="hu-HU" dirty="0" smtClean="0"/>
              <a:t> </a:t>
            </a:r>
            <a:r>
              <a:rPr lang="hu-HU" dirty="0" err="1" smtClean="0"/>
              <a:t>components</a:t>
            </a:r>
            <a:r>
              <a:rPr lang="hu-HU" dirty="0" smtClean="0"/>
              <a:t> </a:t>
            </a:r>
            <a:r>
              <a:rPr lang="hu-HU" dirty="0" err="1" smtClean="0"/>
              <a:t>with</a:t>
            </a:r>
            <a:r>
              <a:rPr lang="hu-HU" dirty="0" smtClean="0"/>
              <a:t> </a:t>
            </a:r>
            <a:r>
              <a:rPr lang="hu-HU" dirty="0" err="1" smtClean="0"/>
              <a:t>english</a:t>
            </a:r>
            <a:r>
              <a:rPr lang="hu-HU" dirty="0" smtClean="0"/>
              <a:t> </a:t>
            </a:r>
            <a:r>
              <a:rPr lang="hu-HU" dirty="0" err="1" smtClean="0"/>
              <a:t>language</a:t>
            </a:r>
            <a:r>
              <a:rPr lang="hu-HU" dirty="0" smtClean="0"/>
              <a:t> </a:t>
            </a:r>
            <a:r>
              <a:rPr lang="hu-HU" dirty="0" err="1" smtClean="0"/>
              <a:t>support</a:t>
            </a:r>
            <a:r>
              <a:rPr lang="hu-HU" dirty="0" smtClean="0"/>
              <a:t> </a:t>
            </a:r>
            <a:r>
              <a:rPr lang="hu-HU" dirty="0" err="1" smtClean="0"/>
              <a:t>only</a:t>
            </a:r>
            <a:r>
              <a:rPr lang="hu-HU" dirty="0" smtClean="0"/>
              <a:t>.</a:t>
            </a:r>
          </a:p>
          <a:p>
            <a:pPr>
              <a:buNone/>
            </a:pPr>
            <a:r>
              <a:rPr lang="lt-LT" u="sng" dirty="0" smtClean="0">
                <a:hlinkClick r:id="rId3"/>
              </a:rPr>
              <a:t>http://www.microsoft.com/downloads/details.aspx?displaylang=en&amp;FamilyID=1e077ece-3f19-4c41-b219-6fcc821fb5fc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00000"/>
          </a:blip>
          <a:srcRect/>
          <a:stretch>
            <a:fillRect/>
          </a:stretch>
        </p:blipFill>
        <p:spPr bwMode="auto">
          <a:xfrm>
            <a:off x="3714744" y="3857628"/>
            <a:ext cx="1714512" cy="1609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 prstMaterial="clear"/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42910" y="1428736"/>
            <a:ext cx="7772400" cy="1470025"/>
          </a:xfrm>
        </p:spPr>
        <p:txBody>
          <a:bodyPr>
            <a:normAutofit fontScale="90000"/>
          </a:bodyPr>
          <a:lstStyle/>
          <a:p>
            <a:pPr algn="ctr"/>
            <a:r>
              <a:rPr lang="de-DE" dirty="0" smtClean="0"/>
              <a:t>Features unique to Windows Embedded products</a:t>
            </a:r>
            <a:r>
              <a:rPr lang="hu-HU" dirty="0" smtClean="0"/>
              <a:t> </a:t>
            </a:r>
            <a:br>
              <a:rPr lang="hu-HU" dirty="0" smtClean="0"/>
            </a:b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Windows Embedded POSReady 2009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0B02830C-3C55-47D6-9EA0-D4C3B0D265AD}" type="slidenum">
              <a:rPr lang="en-US" sz="1200" kern="120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algn="r" rtl="0"/>
              <a:t>40</a:t>
            </a:fld>
            <a:endParaRPr lang="en-US" sz="1200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2 types of Microsoft support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de-DE" dirty="0" smtClean="0"/>
              <a:t>Mainstream Support</a:t>
            </a:r>
          </a:p>
          <a:p>
            <a:pPr lvl="1"/>
            <a:r>
              <a:rPr lang="en-US" dirty="0" smtClean="0"/>
              <a:t>Mainstream Support is the first phase of the product support lifecycle.</a:t>
            </a:r>
          </a:p>
          <a:p>
            <a:pPr lvl="2"/>
            <a:r>
              <a:rPr lang="en-US" dirty="0" smtClean="0"/>
              <a:t>Incident support (no-charge incident support, paid incident support, support charged on an hourly basis, support for warranty claims)</a:t>
            </a:r>
          </a:p>
          <a:p>
            <a:pPr lvl="2"/>
            <a:r>
              <a:rPr lang="en-US" dirty="0" smtClean="0"/>
              <a:t>Security update support</a:t>
            </a:r>
          </a:p>
          <a:p>
            <a:pPr lvl="2"/>
            <a:r>
              <a:rPr lang="en-US" dirty="0" smtClean="0"/>
              <a:t>The ability to request non-security </a:t>
            </a:r>
            <a:r>
              <a:rPr lang="en-US" dirty="0" err="1" smtClean="0"/>
              <a:t>hotfixes</a:t>
            </a:r>
            <a:r>
              <a:rPr lang="en-US" dirty="0" smtClean="0"/>
              <a:t/>
            </a:r>
            <a:br>
              <a:rPr lang="en-US" dirty="0" smtClean="0"/>
            </a:br>
            <a:endParaRPr lang="de-DE" dirty="0" smtClean="0"/>
          </a:p>
          <a:p>
            <a:r>
              <a:rPr lang="de-DE" dirty="0" smtClean="0"/>
              <a:t>Extended Support</a:t>
            </a:r>
          </a:p>
          <a:p>
            <a:pPr lvl="1"/>
            <a:r>
              <a:rPr lang="en-US" dirty="0" smtClean="0"/>
              <a:t>The Extended Support phase follows Mainstream Support for Business and Developer products. </a:t>
            </a:r>
          </a:p>
          <a:p>
            <a:pPr lvl="2"/>
            <a:r>
              <a:rPr lang="en-US" dirty="0" smtClean="0"/>
              <a:t>Paid support</a:t>
            </a:r>
          </a:p>
          <a:p>
            <a:pPr lvl="2"/>
            <a:r>
              <a:rPr lang="en-US" dirty="0" smtClean="0"/>
              <a:t>Security update support at no additional cost</a:t>
            </a:r>
          </a:p>
          <a:p>
            <a:pPr lvl="2"/>
            <a:r>
              <a:rPr lang="en-US" dirty="0" smtClean="0"/>
              <a:t>Non-security related </a:t>
            </a:r>
            <a:r>
              <a:rPr lang="en-US" dirty="0" err="1" smtClean="0"/>
              <a:t>hotfix</a:t>
            </a:r>
            <a:r>
              <a:rPr lang="en-US" dirty="0" smtClean="0"/>
              <a:t> support requires a separate Extended </a:t>
            </a:r>
            <a:r>
              <a:rPr lang="en-US" dirty="0" err="1" smtClean="0"/>
              <a:t>Hotfix</a:t>
            </a:r>
            <a:r>
              <a:rPr lang="en-US" dirty="0" smtClean="0"/>
              <a:t> Support Agreement to be purchased (per-fix fees also apply)</a:t>
            </a:r>
          </a:p>
          <a:p>
            <a:endParaRPr lang="en-US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0B02830C-3C55-47D6-9EA0-D4C3B0D265AD}" type="slidenum">
              <a:rPr lang="en-US" sz="1200" kern="120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algn="r" rtl="0"/>
              <a:t>41</a:t>
            </a:fld>
            <a:endParaRPr lang="en-US" sz="1200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0" y="1857364"/>
            <a:ext cx="9001156" cy="414340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95000">
                <a:schemeClr val="accent1">
                  <a:tint val="23500"/>
                  <a:satMod val="16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5" name="Rechteck 34"/>
          <p:cNvSpPr/>
          <p:nvPr/>
        </p:nvSpPr>
        <p:spPr>
          <a:xfrm>
            <a:off x="6215074" y="3786190"/>
            <a:ext cx="2714644" cy="500066"/>
          </a:xfrm>
          <a:prstGeom prst="rect">
            <a:avLst/>
          </a:prstGeom>
          <a:solidFill>
            <a:schemeClr val="lt1">
              <a:alpha val="4000"/>
            </a:schemeClr>
          </a:solidFill>
          <a:ln>
            <a:solidFill>
              <a:schemeClr val="dk1">
                <a:alpha val="6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00000"/>
          </a:blip>
          <a:srcRect/>
          <a:stretch>
            <a:fillRect/>
          </a:stretch>
        </p:blipFill>
        <p:spPr bwMode="auto">
          <a:xfrm>
            <a:off x="3786182" y="2143116"/>
            <a:ext cx="1714512" cy="1609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clear"/>
        </p:spPr>
      </p:pic>
      <p:sp>
        <p:nvSpPr>
          <p:cNvPr id="26" name="Rechteck 25"/>
          <p:cNvSpPr/>
          <p:nvPr/>
        </p:nvSpPr>
        <p:spPr>
          <a:xfrm>
            <a:off x="5786446" y="4786322"/>
            <a:ext cx="3143272" cy="500066"/>
          </a:xfrm>
          <a:prstGeom prst="rect">
            <a:avLst/>
          </a:prstGeom>
          <a:solidFill>
            <a:schemeClr val="lt1">
              <a:alpha val="4000"/>
            </a:schemeClr>
          </a:solidFill>
          <a:ln>
            <a:solidFill>
              <a:schemeClr val="dk1">
                <a:alpha val="6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Rechteck 18"/>
          <p:cNvSpPr/>
          <p:nvPr/>
        </p:nvSpPr>
        <p:spPr>
          <a:xfrm>
            <a:off x="4357686" y="4786322"/>
            <a:ext cx="2071702" cy="500066"/>
          </a:xfrm>
          <a:prstGeom prst="rect">
            <a:avLst/>
          </a:prstGeom>
          <a:solidFill>
            <a:schemeClr val="lt1">
              <a:alpha val="28000"/>
            </a:schemeClr>
          </a:solidFill>
          <a:ln>
            <a:solidFill>
              <a:schemeClr val="dk1">
                <a:alpha val="6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r>
              <a:rPr lang="de-DE" sz="1600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Extended Support</a:t>
            </a:r>
            <a:endParaRPr lang="en-US" sz="16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7" name="Rechteck 16"/>
          <p:cNvSpPr/>
          <p:nvPr/>
        </p:nvSpPr>
        <p:spPr>
          <a:xfrm>
            <a:off x="428596" y="4786322"/>
            <a:ext cx="3929090" cy="500066"/>
          </a:xfrm>
          <a:prstGeom prst="rect">
            <a:avLst/>
          </a:prstGeom>
          <a:solidFill>
            <a:schemeClr val="lt1">
              <a:alpha val="28000"/>
            </a:schemeClr>
          </a:solidFill>
          <a:ln>
            <a:solidFill>
              <a:schemeClr val="dk1">
                <a:alpha val="6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r>
              <a:rPr lang="de-DE" sz="1600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Mainstream Support</a:t>
            </a:r>
            <a:endParaRPr lang="en-US" sz="16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Availability and Support</a:t>
            </a:r>
            <a:endParaRPr lang="en-US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>
          <a:xfrm>
            <a:off x="6553200" y="6357958"/>
            <a:ext cx="947758" cy="365125"/>
          </a:xfrm>
        </p:spPr>
        <p:txBody>
          <a:bodyPr/>
          <a:lstStyle/>
          <a:p>
            <a:pPr algn="r" rtl="0"/>
            <a:fld id="{0B02830C-3C55-47D6-9EA0-D4C3B0D265AD}" type="slidenum">
              <a:rPr lang="en-US" sz="1200" kern="120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algn="r" rtl="0"/>
              <a:t>42</a:t>
            </a:fld>
            <a:endParaRPr lang="en-US" sz="1200" kern="1200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5" name="Rechteck 24"/>
          <p:cNvSpPr/>
          <p:nvPr/>
        </p:nvSpPr>
        <p:spPr>
          <a:xfrm>
            <a:off x="428596" y="4286256"/>
            <a:ext cx="2500330" cy="500066"/>
          </a:xfrm>
          <a:prstGeom prst="rect">
            <a:avLst/>
          </a:prstGeom>
          <a:solidFill>
            <a:schemeClr val="lt1">
              <a:alpha val="4000"/>
            </a:schemeClr>
          </a:solidFill>
          <a:ln>
            <a:solidFill>
              <a:schemeClr val="dk1">
                <a:alpha val="6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27" name="Picture 45" descr="wEmbed-Stnd_h_rgb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00034" y="4330698"/>
            <a:ext cx="1928826" cy="384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Picture 3" descr="C:\Program Files\Microsoft Resource DVD Artwork\DVD_ART\BoxShots_Logos\Windows XP Embedded\Windows-XP-Embedded-Logo- h.pn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6786578" y="4828039"/>
            <a:ext cx="1071570" cy="35425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feld 7"/>
          <p:cNvSpPr txBox="1"/>
          <p:nvPr/>
        </p:nvSpPr>
        <p:spPr>
          <a:xfrm>
            <a:off x="99332" y="5715016"/>
            <a:ext cx="91161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de-DE" sz="1400" b="1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2002 </a:t>
            </a:r>
            <a:r>
              <a:rPr lang="de-DE" sz="1400" b="1" kern="1200" dirty="0">
                <a:solidFill>
                  <a:srgbClr val="4F81BD"/>
                </a:solidFill>
                <a:latin typeface="Calibri"/>
                <a:ea typeface="+mn-ea"/>
                <a:cs typeface="+mn-cs"/>
              </a:rPr>
              <a:t>2003</a:t>
            </a:r>
            <a:r>
              <a:rPr lang="de-DE" sz="1400" b="1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2004 </a:t>
            </a:r>
            <a:r>
              <a:rPr lang="de-DE" sz="1400" b="1" kern="1200" dirty="0">
                <a:solidFill>
                  <a:srgbClr val="4F81BD"/>
                </a:solidFill>
                <a:latin typeface="Calibri"/>
                <a:ea typeface="+mn-ea"/>
                <a:cs typeface="+mn-cs"/>
              </a:rPr>
              <a:t>2005</a:t>
            </a:r>
            <a:r>
              <a:rPr lang="de-DE" sz="1400" b="1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2006 </a:t>
            </a:r>
            <a:r>
              <a:rPr lang="de-DE" sz="1400" b="1" kern="1200" dirty="0">
                <a:solidFill>
                  <a:srgbClr val="4F81BD"/>
                </a:solidFill>
                <a:latin typeface="Calibri"/>
                <a:ea typeface="+mn-ea"/>
                <a:cs typeface="+mn-cs"/>
              </a:rPr>
              <a:t>2007</a:t>
            </a:r>
            <a:r>
              <a:rPr lang="de-DE" sz="1400" b="1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2008 </a:t>
            </a:r>
            <a:r>
              <a:rPr lang="de-DE" sz="1400" b="1" kern="1200" dirty="0">
                <a:solidFill>
                  <a:srgbClr val="4F81BD"/>
                </a:solidFill>
                <a:latin typeface="Calibri"/>
                <a:ea typeface="+mn-ea"/>
                <a:cs typeface="+mn-cs"/>
              </a:rPr>
              <a:t>2009</a:t>
            </a:r>
            <a:r>
              <a:rPr lang="de-DE" sz="1400" b="1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2010 </a:t>
            </a:r>
            <a:r>
              <a:rPr lang="de-DE" sz="1400" b="1" kern="12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n-ea"/>
                <a:cs typeface="+mn-cs"/>
              </a:rPr>
              <a:t>2011</a:t>
            </a:r>
            <a:r>
              <a:rPr lang="de-DE" sz="1400" b="1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2012 </a:t>
            </a:r>
            <a:r>
              <a:rPr lang="de-DE" sz="1400" b="1" kern="1200" dirty="0">
                <a:solidFill>
                  <a:srgbClr val="1F497D"/>
                </a:solidFill>
                <a:latin typeface="Calibri"/>
                <a:ea typeface="+mn-ea"/>
                <a:cs typeface="+mn-cs"/>
              </a:rPr>
              <a:t>2013</a:t>
            </a:r>
            <a:r>
              <a:rPr lang="de-DE" sz="1400" b="1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2014 </a:t>
            </a:r>
            <a:r>
              <a:rPr lang="de-DE" sz="1400" b="1" kern="1200" dirty="0">
                <a:solidFill>
                  <a:srgbClr val="1F497D"/>
                </a:solidFill>
                <a:latin typeface="Calibri"/>
                <a:ea typeface="+mn-ea"/>
                <a:cs typeface="+mn-cs"/>
              </a:rPr>
              <a:t>2015</a:t>
            </a:r>
            <a:r>
              <a:rPr lang="de-DE" sz="1400" b="1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2016 </a:t>
            </a:r>
            <a:r>
              <a:rPr lang="de-DE" sz="1400" b="1" kern="1200" dirty="0">
                <a:solidFill>
                  <a:srgbClr val="1F497D"/>
                </a:solidFill>
                <a:latin typeface="Calibri"/>
                <a:ea typeface="+mn-ea"/>
                <a:cs typeface="+mn-cs"/>
              </a:rPr>
              <a:t>2017</a:t>
            </a:r>
            <a:r>
              <a:rPr lang="de-DE" sz="1400" b="1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2018 </a:t>
            </a:r>
            <a:r>
              <a:rPr lang="de-DE" sz="1400" b="1" kern="1200" dirty="0">
                <a:solidFill>
                  <a:srgbClr val="1F497D"/>
                </a:solidFill>
                <a:latin typeface="Calibri"/>
                <a:ea typeface="+mn-ea"/>
                <a:cs typeface="+mn-cs"/>
              </a:rPr>
              <a:t>2019</a:t>
            </a:r>
            <a:r>
              <a:rPr lang="de-DE" sz="1400" b="1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2020 </a:t>
            </a:r>
            <a:r>
              <a:rPr lang="de-DE" sz="1400" b="1" kern="1200" dirty="0">
                <a:solidFill>
                  <a:srgbClr val="1F497D"/>
                </a:solidFill>
                <a:latin typeface="Calibri"/>
                <a:ea typeface="+mn-ea"/>
                <a:cs typeface="+mn-cs"/>
              </a:rPr>
              <a:t>2121</a:t>
            </a:r>
            <a:r>
              <a:rPr lang="de-DE" sz="1400" b="1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2022 </a:t>
            </a:r>
            <a:r>
              <a:rPr lang="de-DE" sz="1400" b="1" kern="1200" dirty="0">
                <a:solidFill>
                  <a:srgbClr val="1F497D"/>
                </a:solidFill>
                <a:latin typeface="Calibri"/>
                <a:ea typeface="+mn-ea"/>
                <a:cs typeface="+mn-cs"/>
              </a:rPr>
              <a:t>2023</a:t>
            </a:r>
            <a:endParaRPr lang="en-US" sz="1400" b="1" kern="1200" dirty="0">
              <a:solidFill>
                <a:srgbClr val="1F497D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Pfeil nach rechts 3"/>
          <p:cNvSpPr/>
          <p:nvPr/>
        </p:nvSpPr>
        <p:spPr>
          <a:xfrm>
            <a:off x="428564" y="5072074"/>
            <a:ext cx="8715436" cy="71438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cxnSp>
        <p:nvCxnSpPr>
          <p:cNvPr id="31" name="Gerade Verbindung 30"/>
          <p:cNvCxnSpPr/>
          <p:nvPr/>
        </p:nvCxnSpPr>
        <p:spPr>
          <a:xfrm>
            <a:off x="0" y="1400842"/>
            <a:ext cx="9144000" cy="1588"/>
          </a:xfrm>
          <a:prstGeom prst="line">
            <a:avLst/>
          </a:prstGeom>
          <a:ln w="57150">
            <a:solidFill>
              <a:schemeClr val="dk1">
                <a:alpha val="56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Rechteck 22"/>
          <p:cNvSpPr/>
          <p:nvPr/>
        </p:nvSpPr>
        <p:spPr>
          <a:xfrm>
            <a:off x="2928926" y="4286256"/>
            <a:ext cx="3929090" cy="500066"/>
          </a:xfrm>
          <a:prstGeom prst="rect">
            <a:avLst/>
          </a:prstGeom>
          <a:solidFill>
            <a:schemeClr val="lt1">
              <a:alpha val="28000"/>
            </a:schemeClr>
          </a:solidFill>
          <a:ln>
            <a:solidFill>
              <a:schemeClr val="dk1">
                <a:alpha val="6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r>
              <a:rPr lang="de-DE" sz="1600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Mainstream Support</a:t>
            </a:r>
            <a:endParaRPr lang="en-US" sz="16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3" name="Rechteck 32"/>
          <p:cNvSpPr/>
          <p:nvPr/>
        </p:nvSpPr>
        <p:spPr>
          <a:xfrm>
            <a:off x="6858016" y="4286256"/>
            <a:ext cx="2071702" cy="500066"/>
          </a:xfrm>
          <a:prstGeom prst="rect">
            <a:avLst/>
          </a:prstGeom>
          <a:solidFill>
            <a:schemeClr val="lt1">
              <a:alpha val="28000"/>
            </a:schemeClr>
          </a:solidFill>
          <a:ln>
            <a:solidFill>
              <a:schemeClr val="dk1">
                <a:alpha val="6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r>
              <a:rPr lang="de-DE" sz="1600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Extended Support</a:t>
            </a:r>
            <a:endParaRPr lang="en-US" sz="16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grpSp>
        <p:nvGrpSpPr>
          <p:cNvPr id="5" name="Gruppieren 35"/>
          <p:cNvGrpSpPr/>
          <p:nvPr/>
        </p:nvGrpSpPr>
        <p:grpSpPr>
          <a:xfrm>
            <a:off x="6429388" y="3753532"/>
            <a:ext cx="2428892" cy="523220"/>
            <a:chOff x="6072198" y="4089825"/>
            <a:chExt cx="2428892" cy="523220"/>
          </a:xfrm>
        </p:grpSpPr>
        <p:pic>
          <p:nvPicPr>
            <p:cNvPr id="3" name="Picture 2" descr="C:\Users\WOLFGA~1.UNG\AppData\Local\Temp\Windows_Generic_h_print.tif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072198" y="4143380"/>
              <a:ext cx="1143008" cy="300992"/>
            </a:xfrm>
            <a:prstGeom prst="rect">
              <a:avLst/>
            </a:prstGeom>
            <a:noFill/>
          </p:spPr>
        </p:pic>
        <p:sp>
          <p:nvSpPr>
            <p:cNvPr id="34" name="Textfeld 33"/>
            <p:cNvSpPr txBox="1"/>
            <p:nvPr/>
          </p:nvSpPr>
          <p:spPr>
            <a:xfrm>
              <a:off x="6429388" y="4089825"/>
              <a:ext cx="207170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de-DE" kern="1200" baseline="30000" dirty="0">
                  <a:solidFill>
                    <a:srgbClr val="F79646"/>
                  </a:solidFill>
                  <a:latin typeface="Calibri"/>
                  <a:ea typeface="+mn-ea"/>
                  <a:cs typeface="+mn-cs"/>
                </a:rPr>
                <a:t>                    </a:t>
              </a:r>
              <a:r>
                <a:rPr lang="de-DE" kern="1200" baseline="30000" dirty="0" err="1">
                  <a:solidFill>
                    <a:srgbClr val="F79646"/>
                  </a:solidFill>
                  <a:latin typeface="Calibri"/>
                  <a:ea typeface="+mn-ea"/>
                  <a:cs typeface="+mn-cs"/>
                </a:rPr>
                <a:t>xp</a:t>
              </a:r>
              <a:r>
                <a:rPr lang="de-DE" kern="1200" baseline="-2500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 </a:t>
              </a:r>
              <a:r>
                <a:rPr lang="de-DE" sz="2400" kern="1200" baseline="-2500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Professional </a:t>
              </a:r>
              <a:r>
                <a:rPr lang="de-DE" kern="1200" baseline="-2500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/>
              </a:r>
              <a:br>
                <a:rPr lang="de-DE" kern="1200" baseline="-2500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</a:br>
              <a:r>
                <a:rPr lang="de-DE" kern="1200" baseline="-2500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for Embedded Devices</a:t>
              </a:r>
              <a:endParaRPr lang="en-US" kern="1200" baseline="-2500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8" name="Rechteck 37"/>
          <p:cNvSpPr/>
          <p:nvPr/>
        </p:nvSpPr>
        <p:spPr>
          <a:xfrm>
            <a:off x="214282" y="3786190"/>
            <a:ext cx="3929090" cy="500066"/>
          </a:xfrm>
          <a:prstGeom prst="rect">
            <a:avLst/>
          </a:prstGeom>
          <a:solidFill>
            <a:schemeClr val="lt1">
              <a:alpha val="28000"/>
            </a:schemeClr>
          </a:solidFill>
          <a:ln>
            <a:solidFill>
              <a:schemeClr val="dk1">
                <a:alpha val="6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r>
              <a:rPr lang="de-DE" sz="1600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Mainstream Support</a:t>
            </a:r>
            <a:endParaRPr lang="en-US" sz="16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9" name="Rechteck 38"/>
          <p:cNvSpPr/>
          <p:nvPr/>
        </p:nvSpPr>
        <p:spPr>
          <a:xfrm>
            <a:off x="4143372" y="3786190"/>
            <a:ext cx="2071702" cy="500066"/>
          </a:xfrm>
          <a:prstGeom prst="rect">
            <a:avLst/>
          </a:prstGeom>
          <a:solidFill>
            <a:schemeClr val="lt1">
              <a:alpha val="28000"/>
            </a:schemeClr>
          </a:solidFill>
          <a:ln>
            <a:solidFill>
              <a:schemeClr val="dk1">
                <a:alpha val="6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r>
              <a:rPr lang="de-DE" sz="1600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Extended Support</a:t>
            </a:r>
            <a:endParaRPr lang="en-US" sz="16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0" name="Pfeil nach links 39"/>
          <p:cNvSpPr/>
          <p:nvPr/>
        </p:nvSpPr>
        <p:spPr>
          <a:xfrm>
            <a:off x="71406" y="3901770"/>
            <a:ext cx="357190" cy="214314"/>
          </a:xfrm>
          <a:prstGeom prst="lef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de-DE" sz="400" b="1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2001</a:t>
            </a:r>
            <a:endParaRPr lang="en-US" sz="400" b="1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1" name="Rechteck 40"/>
          <p:cNvSpPr/>
          <p:nvPr/>
        </p:nvSpPr>
        <p:spPr>
          <a:xfrm>
            <a:off x="1714480" y="3286124"/>
            <a:ext cx="3929090" cy="500066"/>
          </a:xfrm>
          <a:prstGeom prst="rect">
            <a:avLst/>
          </a:prstGeom>
          <a:solidFill>
            <a:schemeClr val="lt1">
              <a:alpha val="28000"/>
            </a:schemeClr>
          </a:solidFill>
          <a:ln>
            <a:solidFill>
              <a:schemeClr val="dk1">
                <a:alpha val="6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r>
              <a:rPr lang="de-DE" sz="1600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Mainstream Support</a:t>
            </a:r>
            <a:endParaRPr lang="en-US" sz="16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2" name="Rechteck 41"/>
          <p:cNvSpPr/>
          <p:nvPr/>
        </p:nvSpPr>
        <p:spPr>
          <a:xfrm>
            <a:off x="5643570" y="3286124"/>
            <a:ext cx="2071702" cy="500066"/>
          </a:xfrm>
          <a:prstGeom prst="rect">
            <a:avLst/>
          </a:prstGeom>
          <a:solidFill>
            <a:schemeClr val="lt1">
              <a:alpha val="28000"/>
            </a:schemeClr>
          </a:solidFill>
          <a:ln>
            <a:solidFill>
              <a:schemeClr val="dk1">
                <a:alpha val="6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r>
              <a:rPr lang="de-DE" sz="1600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Extended Support</a:t>
            </a:r>
            <a:endParaRPr lang="en-US" sz="16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3" name="Rechteck 42"/>
          <p:cNvSpPr/>
          <p:nvPr/>
        </p:nvSpPr>
        <p:spPr>
          <a:xfrm>
            <a:off x="7715272" y="3286124"/>
            <a:ext cx="1214446" cy="500066"/>
          </a:xfrm>
          <a:prstGeom prst="rect">
            <a:avLst/>
          </a:prstGeom>
          <a:solidFill>
            <a:schemeClr val="lt1">
              <a:alpha val="4000"/>
            </a:schemeClr>
          </a:solidFill>
          <a:ln>
            <a:solidFill>
              <a:schemeClr val="dk1">
                <a:alpha val="6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4" name="Rechteck 43"/>
          <p:cNvSpPr/>
          <p:nvPr/>
        </p:nvSpPr>
        <p:spPr>
          <a:xfrm>
            <a:off x="214282" y="3286124"/>
            <a:ext cx="1500198" cy="50006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bg1"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grpSp>
        <p:nvGrpSpPr>
          <p:cNvPr id="6" name="Gruppieren 44"/>
          <p:cNvGrpSpPr/>
          <p:nvPr/>
        </p:nvGrpSpPr>
        <p:grpSpPr>
          <a:xfrm>
            <a:off x="95536" y="3286124"/>
            <a:ext cx="1928794" cy="420628"/>
            <a:chOff x="6072198" y="4089826"/>
            <a:chExt cx="2428892" cy="529689"/>
          </a:xfrm>
        </p:grpSpPr>
        <p:pic>
          <p:nvPicPr>
            <p:cNvPr id="46" name="Picture 2" descr="C:\Users\WOLFGA~1.UNG\AppData\Local\Temp\Windows_Generic_h_print.tif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072198" y="4143380"/>
              <a:ext cx="1143008" cy="300992"/>
            </a:xfrm>
            <a:prstGeom prst="rect">
              <a:avLst/>
            </a:prstGeom>
            <a:noFill/>
          </p:spPr>
        </p:pic>
        <p:sp>
          <p:nvSpPr>
            <p:cNvPr id="47" name="Textfeld 46"/>
            <p:cNvSpPr txBox="1"/>
            <p:nvPr/>
          </p:nvSpPr>
          <p:spPr>
            <a:xfrm>
              <a:off x="6429388" y="4089826"/>
              <a:ext cx="2071702" cy="5296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de-DE" sz="1400" kern="1200" baseline="30000" dirty="0">
                  <a:solidFill>
                    <a:srgbClr val="F79646"/>
                  </a:solidFill>
                  <a:latin typeface="Calibri"/>
                  <a:ea typeface="+mn-ea"/>
                  <a:cs typeface="+mn-cs"/>
                </a:rPr>
                <a:t>                    </a:t>
              </a:r>
              <a:r>
                <a:rPr lang="de-DE" kern="1200" baseline="-2500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Embedded</a:t>
              </a:r>
              <a:r>
                <a:rPr lang="de-DE" sz="1400" kern="1200" baseline="-2500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/>
              </a:r>
              <a:br>
                <a:rPr lang="de-DE" sz="1400" kern="1200" baseline="-2500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</a:br>
              <a:r>
                <a:rPr lang="de-DE" sz="1400" kern="1200" baseline="-25000" dirty="0" err="1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for</a:t>
              </a:r>
              <a:r>
                <a:rPr lang="de-DE" sz="1400" kern="1200" baseline="-2500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 Point </a:t>
              </a:r>
              <a:r>
                <a:rPr lang="de-DE" sz="1400" kern="1200" baseline="-25000" dirty="0" err="1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of</a:t>
              </a:r>
              <a:r>
                <a:rPr lang="de-DE" sz="1400" kern="1200" baseline="-2500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 Service</a:t>
              </a:r>
              <a:endParaRPr lang="en-US" sz="1400" kern="1200" baseline="-2500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8" name="Rechteck 47"/>
          <p:cNvSpPr/>
          <p:nvPr/>
        </p:nvSpPr>
        <p:spPr>
          <a:xfrm>
            <a:off x="3261986" y="2786058"/>
            <a:ext cx="3929090" cy="500066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solidFill>
              <a:schemeClr val="tx1">
                <a:alpha val="2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r>
              <a:rPr lang="de-DE" sz="1600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+mn-ea"/>
                <a:cs typeface="+mn-cs"/>
              </a:rPr>
              <a:t>Mainstream Support</a:t>
            </a:r>
            <a:endParaRPr lang="en-US" sz="1600" kern="1200" dirty="0">
              <a:solidFill>
                <a:prstClr val="black">
                  <a:lumMod val="65000"/>
                  <a:lumOff val="3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9" name="Rechteck 48"/>
          <p:cNvSpPr/>
          <p:nvPr/>
        </p:nvSpPr>
        <p:spPr>
          <a:xfrm>
            <a:off x="7191076" y="2786058"/>
            <a:ext cx="1952924" cy="500066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solidFill>
              <a:schemeClr val="dk1">
                <a:alpha val="2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l" rtl="0"/>
            <a:r>
              <a:rPr lang="de-DE" sz="1600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+mn-ea"/>
                <a:cs typeface="+mn-cs"/>
              </a:rPr>
              <a:t>Extended Support</a:t>
            </a:r>
            <a:endParaRPr lang="en-US" sz="1600" kern="1200" dirty="0">
              <a:solidFill>
                <a:prstClr val="black">
                  <a:lumMod val="65000"/>
                  <a:lumOff val="35000"/>
                </a:prstClr>
              </a:solidFill>
              <a:latin typeface="Calibri"/>
              <a:ea typeface="+mn-ea"/>
              <a:cs typeface="+mn-cs"/>
            </a:endParaRPr>
          </a:p>
        </p:txBody>
      </p:sp>
      <p:grpSp>
        <p:nvGrpSpPr>
          <p:cNvPr id="7" name="Gruppieren 50"/>
          <p:cNvGrpSpPr/>
          <p:nvPr/>
        </p:nvGrpSpPr>
        <p:grpSpPr>
          <a:xfrm>
            <a:off x="1643042" y="2786058"/>
            <a:ext cx="1928794" cy="420628"/>
            <a:chOff x="6072198" y="4089826"/>
            <a:chExt cx="2428892" cy="529689"/>
          </a:xfrm>
        </p:grpSpPr>
        <p:pic>
          <p:nvPicPr>
            <p:cNvPr id="52" name="Picture 2" descr="C:\Users\WOLFGA~1.UNG\AppData\Local\Temp\Windows_Generic_h_print.tif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072198" y="4143380"/>
              <a:ext cx="1143008" cy="300992"/>
            </a:xfrm>
            <a:prstGeom prst="rect">
              <a:avLst/>
            </a:prstGeom>
            <a:noFill/>
          </p:spPr>
        </p:pic>
        <p:sp>
          <p:nvSpPr>
            <p:cNvPr id="53" name="Textfeld 52"/>
            <p:cNvSpPr txBox="1"/>
            <p:nvPr/>
          </p:nvSpPr>
          <p:spPr>
            <a:xfrm>
              <a:off x="6429388" y="4089826"/>
              <a:ext cx="2071702" cy="5296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de-DE" sz="1400" kern="1200" baseline="30000" dirty="0">
                  <a:solidFill>
                    <a:srgbClr val="F79646"/>
                  </a:solidFill>
                  <a:latin typeface="Calibri"/>
                  <a:ea typeface="+mn-ea"/>
                  <a:cs typeface="+mn-cs"/>
                </a:rPr>
                <a:t>                    </a:t>
              </a:r>
              <a:r>
                <a:rPr lang="de-DE" kern="1200" baseline="-2500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Embedded</a:t>
              </a:r>
              <a:r>
                <a:rPr lang="de-DE" sz="1400" kern="1200" baseline="-2500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/>
              </a:r>
              <a:br>
                <a:rPr lang="de-DE" sz="1400" kern="1200" baseline="-2500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</a:br>
              <a:r>
                <a:rPr lang="de-DE" sz="1400" kern="1200" baseline="-25000" dirty="0" err="1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POSready</a:t>
              </a:r>
              <a:endParaRPr lang="en-US" sz="1400" kern="1200" baseline="-2500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4" name="Pfeil nach rechts 53"/>
          <p:cNvSpPr/>
          <p:nvPr/>
        </p:nvSpPr>
        <p:spPr>
          <a:xfrm>
            <a:off x="8786842" y="2928934"/>
            <a:ext cx="357158" cy="214314"/>
          </a:xfrm>
          <a:prstGeom prst="rightArrow">
            <a:avLst/>
          </a:prstGeom>
          <a:gradFill>
            <a:gsLst>
              <a:gs pos="0">
                <a:schemeClr val="accent3">
                  <a:shade val="51000"/>
                  <a:satMod val="130000"/>
                  <a:alpha val="39000"/>
                </a:schemeClr>
              </a:gs>
              <a:gs pos="80000">
                <a:schemeClr val="accent3">
                  <a:shade val="93000"/>
                  <a:satMod val="130000"/>
                  <a:alpha val="33000"/>
                </a:schemeClr>
              </a:gs>
              <a:gs pos="100000">
                <a:schemeClr val="accent3">
                  <a:shade val="94000"/>
                  <a:satMod val="135000"/>
                  <a:alpha val="37000"/>
                </a:schemeClr>
              </a:gs>
            </a:gsLst>
          </a:gradFill>
          <a:ln>
            <a:solidFill>
              <a:schemeClr val="accent3">
                <a:shade val="95000"/>
                <a:satMod val="105000"/>
                <a:alpha val="35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de-DE" sz="400" b="1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2024</a:t>
            </a:r>
            <a:endParaRPr lang="en-US" sz="400" b="1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0" name="Rechteck 49"/>
          <p:cNvSpPr/>
          <p:nvPr/>
        </p:nvSpPr>
        <p:spPr>
          <a:xfrm>
            <a:off x="428596" y="2786058"/>
            <a:ext cx="2857520" cy="500066"/>
          </a:xfrm>
          <a:prstGeom prst="rect">
            <a:avLst/>
          </a:prstGeom>
          <a:solidFill>
            <a:schemeClr val="lt1">
              <a:alpha val="4000"/>
            </a:schemeClr>
          </a:solidFill>
          <a:ln>
            <a:solidFill>
              <a:schemeClr val="dk1">
                <a:alpha val="6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0B02830C-3C55-47D6-9EA0-D4C3B0D265AD}" type="slidenum">
              <a:rPr lang="en-US" sz="1200" kern="1200" smtClean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algn="r" rtl="0"/>
              <a:t>43</a:t>
            </a:fld>
            <a:endParaRPr lang="en-US" sz="1200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5" name="Picture 4" descr="C:\Users\wolfgang.unger\Desktop\ALT3\Vista\Vista\vista 5728 icons png\SLUI.exe_I0003_040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60" y="4629164"/>
            <a:ext cx="1285860" cy="1285860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20110192" lon="20348630" rev="1490965"/>
            </a:camera>
            <a:lightRig rig="harsh" dir="t">
              <a:rot lat="0" lon="0" rev="3000000"/>
            </a:lightRig>
          </a:scene3d>
          <a:sp3d extrusionH="254000">
            <a:bevelT w="0" h="0" prst="angle"/>
            <a:bevelB w="0" h="0" prst="angle"/>
            <a:contourClr>
              <a:srgbClr val="FFFFFF"/>
            </a:contourClr>
          </a:sp3d>
        </p:spPr>
      </p:pic>
      <p:sp>
        <p:nvSpPr>
          <p:cNvPr id="6" name="Inhaltsplatzhalter 2"/>
          <p:cNvSpPr>
            <a:spLocks noGrp="1"/>
          </p:cNvSpPr>
          <p:nvPr/>
        </p:nvSpPr>
        <p:spPr>
          <a:xfrm>
            <a:off x="357158" y="35716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 smtClean="0"/>
          </a:p>
          <a:p>
            <a:r>
              <a:rPr lang="de-DE" dirty="0" err="1" smtClean="0">
                <a:solidFill>
                  <a:schemeClr val="accent6"/>
                </a:solidFill>
              </a:rPr>
              <a:t>Product</a:t>
            </a:r>
            <a:r>
              <a:rPr lang="de-DE" dirty="0" smtClean="0">
                <a:solidFill>
                  <a:schemeClr val="accent6"/>
                </a:solidFill>
              </a:rPr>
              <a:t> </a:t>
            </a:r>
            <a:r>
              <a:rPr lang="de-DE" dirty="0" err="1" smtClean="0">
                <a:solidFill>
                  <a:schemeClr val="accent6"/>
                </a:solidFill>
              </a:rPr>
              <a:t>Activation</a:t>
            </a:r>
            <a:endParaRPr lang="de-DE" dirty="0" smtClean="0">
              <a:solidFill>
                <a:schemeClr val="accent6"/>
              </a:solidFill>
            </a:endParaRPr>
          </a:p>
          <a:p>
            <a:pPr lvl="1">
              <a:buNone/>
            </a:pPr>
            <a:endParaRPr lang="hu-HU" dirty="0" smtClean="0"/>
          </a:p>
          <a:p>
            <a:pPr lvl="1">
              <a:buNone/>
            </a:pPr>
            <a:r>
              <a:rPr lang="de-DE" dirty="0" smtClean="0"/>
              <a:t>WPA is </a:t>
            </a:r>
            <a:r>
              <a:rPr lang="hu-HU" dirty="0" smtClean="0"/>
              <a:t>NOT </a:t>
            </a:r>
            <a:r>
              <a:rPr lang="de-DE" dirty="0" smtClean="0"/>
              <a:t>needed for </a:t>
            </a:r>
            <a:r>
              <a:rPr lang="hu-HU" dirty="0" smtClean="0"/>
              <a:t>POSReady and Windows Embedded Standard operating systems!!!</a:t>
            </a:r>
          </a:p>
          <a:p>
            <a:pPr lvl="1">
              <a:buNone/>
            </a:pPr>
            <a:endParaRPr lang="de-DE" dirty="0" smtClean="0"/>
          </a:p>
          <a:p>
            <a:pPr lvl="1"/>
            <a:endParaRPr lang="de-DE" dirty="0" smtClean="0"/>
          </a:p>
          <a:p>
            <a:pPr lvl="1">
              <a:buNone/>
            </a:pPr>
            <a:endParaRPr lang="en-US" dirty="0"/>
          </a:p>
        </p:txBody>
      </p:sp>
      <p:pic>
        <p:nvPicPr>
          <p:cNvPr id="7" name="Picture 6" descr="C:\Users\wolfgang.unger\Desktop\ALT3\Vista\Vista\vista 5728 icons png\imageres.dll_I003b_040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94" y="3929066"/>
            <a:ext cx="2438400" cy="24384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 descr="C:\Users\wolfgang.unger\Desktop\ALT3\Vista\Vista\vista 5728 icons png\SLUI.exe_I0001_040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5074" y="4000504"/>
            <a:ext cx="2438400" cy="2438400"/>
          </a:xfrm>
          <a:prstGeom prst="rect">
            <a:avLst/>
          </a:prstGeom>
          <a:noFill/>
        </p:spPr>
      </p:pic>
      <p:sp>
        <p:nvSpPr>
          <p:cNvPr id="9" name="Inhaltsplatzhalter 2"/>
          <p:cNvSpPr txBox="1">
            <a:spLocks/>
          </p:cNvSpPr>
          <p:nvPr/>
        </p:nvSpPr>
        <p:spPr>
          <a:xfrm>
            <a:off x="1428728" y="3143248"/>
            <a:ext cx="4714876" cy="2571768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/>
          <a:p>
            <a:pPr lvl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de-DE" sz="3200" dirty="0" smtClean="0">
                <a:solidFill>
                  <a:schemeClr val="bg1"/>
                </a:solidFill>
                <a:latin typeface="Arial Narrow" pitchFamily="34" charset="0"/>
              </a:rPr>
              <a:t>WEPOS / Windows POSReady</a:t>
            </a:r>
            <a:r>
              <a:rPr lang="hu-HU" sz="3200" dirty="0" smtClean="0">
                <a:solidFill>
                  <a:schemeClr val="bg1"/>
                </a:solidFill>
                <a:latin typeface="Arial Narrow" pitchFamily="34" charset="0"/>
              </a:rPr>
              <a:t> 2009</a:t>
            </a:r>
            <a:endParaRPr lang="de-DE" sz="3200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lvl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hu-HU" sz="3200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de-DE" sz="3200" dirty="0" smtClean="0">
                <a:solidFill>
                  <a:schemeClr val="bg1"/>
                </a:solidFill>
                <a:latin typeface="Arial Narrow" pitchFamily="34" charset="0"/>
              </a:rPr>
              <a:t>Windows Embedded Standard</a:t>
            </a:r>
          </a:p>
          <a:p>
            <a:pPr lvl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hu-HU" sz="3200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de-DE" sz="3200" dirty="0" smtClean="0">
                <a:solidFill>
                  <a:schemeClr val="bg1"/>
                </a:solidFill>
                <a:latin typeface="Arial Narrow" pitchFamily="34" charset="0"/>
              </a:rPr>
              <a:t>Windows XP Embedded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hu-HU" sz="3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hu-HU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</a:t>
            </a:r>
            <a:r>
              <a:rPr kumimoji="0" lang="de-DE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Windows XP Pro for Embedded Devices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hu-H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</a:t>
            </a:r>
            <a:r>
              <a:rPr kumimoji="0" lang="de-DE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Windows Vista Embedded</a:t>
            </a:r>
            <a:r>
              <a:rPr kumimoji="0" lang="de-DE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	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hu-HU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</a:t>
            </a:r>
            <a:endParaRPr kumimoji="0" lang="de-DE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Embedded </a:t>
            </a:r>
            <a:r>
              <a:rPr lang="hu-HU" dirty="0" smtClean="0"/>
              <a:t>Enabling </a:t>
            </a:r>
            <a:r>
              <a:rPr lang="de-DE" dirty="0" smtClean="0"/>
              <a:t>Features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de-DE" dirty="0" smtClean="0"/>
          </a:p>
          <a:p>
            <a:r>
              <a:rPr lang="de-DE" dirty="0" smtClean="0"/>
              <a:t>File </a:t>
            </a:r>
            <a:r>
              <a:rPr lang="de-DE" dirty="0" err="1" smtClean="0"/>
              <a:t>Based</a:t>
            </a:r>
            <a:r>
              <a:rPr lang="de-DE" dirty="0" smtClean="0"/>
              <a:t> Write Filter</a:t>
            </a:r>
          </a:p>
          <a:p>
            <a:endParaRPr lang="de-DE" dirty="0" smtClean="0"/>
          </a:p>
          <a:p>
            <a:r>
              <a:rPr lang="de-DE" dirty="0" smtClean="0"/>
              <a:t>Registry Filter</a:t>
            </a:r>
          </a:p>
          <a:p>
            <a:endParaRPr lang="de-DE" dirty="0" smtClean="0"/>
          </a:p>
          <a:p>
            <a:r>
              <a:rPr lang="de-DE" dirty="0" smtClean="0"/>
              <a:t>Device Update Agent</a:t>
            </a:r>
          </a:p>
          <a:p>
            <a:endParaRPr lang="de-DE" dirty="0" smtClean="0"/>
          </a:p>
          <a:p>
            <a:r>
              <a:rPr lang="de-DE" dirty="0" smtClean="0"/>
              <a:t>USB 2.0 Boot</a:t>
            </a:r>
            <a:endParaRPr lang="hu-HU" dirty="0" smtClean="0"/>
          </a:p>
          <a:p>
            <a:endParaRPr lang="hu-HU" dirty="0" smtClean="0"/>
          </a:p>
          <a:p>
            <a:r>
              <a:rPr lang="de-DE" dirty="0" smtClean="0"/>
              <a:t>Enhanced Write Filter</a:t>
            </a:r>
            <a:r>
              <a:rPr lang="hu-HU" dirty="0" smtClean="0"/>
              <a:t> (only for WES and XP Embedded)</a:t>
            </a:r>
            <a:endParaRPr lang="de-DE" dirty="0" smtClean="0"/>
          </a:p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0B02830C-3C55-47D6-9EA0-D4C3B0D265AD}" type="slidenum">
              <a:rPr lang="en-US" sz="1200" kern="120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algn="r" rtl="0"/>
              <a:t>44</a:t>
            </a:fld>
            <a:endParaRPr lang="en-US" sz="1200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00000"/>
          </a:blip>
          <a:srcRect/>
          <a:stretch>
            <a:fillRect/>
          </a:stretch>
        </p:blipFill>
        <p:spPr bwMode="auto">
          <a:xfrm>
            <a:off x="6715140" y="357166"/>
            <a:ext cx="1714512" cy="1609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 prstMaterial="clear"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File </a:t>
            </a:r>
            <a:r>
              <a:rPr lang="de-DE" dirty="0" err="1" smtClean="0"/>
              <a:t>Based</a:t>
            </a:r>
            <a:r>
              <a:rPr lang="de-DE" dirty="0" smtClean="0"/>
              <a:t> Write Filter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2400" dirty="0" smtClean="0">
                <a:latin typeface="Calibri" pitchFamily="34" charset="0"/>
              </a:rPr>
              <a:t>Filterdriver on </a:t>
            </a:r>
            <a:r>
              <a:rPr lang="de-DE" sz="2400" dirty="0" err="1" smtClean="0">
                <a:latin typeface="Calibri" pitchFamily="34" charset="0"/>
              </a:rPr>
              <a:t>Filebase</a:t>
            </a:r>
            <a:endParaRPr lang="de-DE" sz="2400" dirty="0" smtClean="0">
              <a:latin typeface="Calibri" pitchFamily="34" charset="0"/>
            </a:endParaRPr>
          </a:p>
          <a:p>
            <a:r>
              <a:rPr lang="de-DE" sz="2400" dirty="0" smtClean="0">
                <a:latin typeface="Calibri" pitchFamily="34" charset="0"/>
              </a:rPr>
              <a:t>Supports NTFS </a:t>
            </a:r>
            <a:r>
              <a:rPr lang="de-DE" sz="2400" dirty="0" err="1" smtClean="0">
                <a:latin typeface="Calibri" pitchFamily="34" charset="0"/>
              </a:rPr>
              <a:t>and</a:t>
            </a:r>
            <a:r>
              <a:rPr lang="de-DE" sz="2400" dirty="0" smtClean="0">
                <a:latin typeface="Calibri" pitchFamily="34" charset="0"/>
              </a:rPr>
              <a:t> FAT32</a:t>
            </a:r>
            <a:endParaRPr lang="de-DE" sz="2400" dirty="0">
              <a:latin typeface="Calibri" pitchFamily="34" charset="0"/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1500167" y="5286389"/>
            <a:ext cx="5715040" cy="1000132"/>
          </a:xfrm>
          <a:prstGeom prst="rect">
            <a:avLst/>
          </a:prstGeom>
          <a:gradFill flip="none" rotWithShape="1">
            <a:gsLst>
              <a:gs pos="0">
                <a:schemeClr val="tx2">
                  <a:alpha val="52000"/>
                </a:schemeClr>
              </a:gs>
              <a:gs pos="50000">
                <a:schemeClr val="accent1">
                  <a:tint val="44500"/>
                  <a:satMod val="160000"/>
                  <a:alpha val="7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18900000" scaled="1"/>
            <a:tileRect/>
          </a:gradFill>
          <a:ln>
            <a:solidFill>
              <a:schemeClr val="accent1">
                <a:shade val="50000"/>
                <a:alpha val="1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r>
              <a:rPr lang="de-DE" sz="1400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Physical</a:t>
            </a:r>
            <a:r>
              <a:rPr lang="de-DE" sz="1400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</a:t>
            </a:r>
            <a:r>
              <a:rPr lang="de-DE" sz="1400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disk</a:t>
            </a:r>
            <a:r>
              <a:rPr lang="de-DE" sz="1400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</a:t>
            </a:r>
            <a:r>
              <a:rPr lang="de-DE" sz="1400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drive</a:t>
            </a:r>
            <a:endParaRPr lang="de-DE" sz="14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026" name="File"/>
          <p:cNvSpPr>
            <a:spLocks noEditPoints="1" noChangeArrowheads="1"/>
          </p:cNvSpPr>
          <p:nvPr/>
        </p:nvSpPr>
        <p:spPr bwMode="auto">
          <a:xfrm>
            <a:off x="3071805" y="5429266"/>
            <a:ext cx="928695" cy="736585"/>
          </a:xfrm>
          <a:custGeom>
            <a:avLst/>
            <a:gdLst>
              <a:gd name="T0" fmla="*/ 10981 w 21600"/>
              <a:gd name="T1" fmla="*/ 3240 h 21600"/>
              <a:gd name="T2" fmla="*/ 0 w 21600"/>
              <a:gd name="T3" fmla="*/ 10800 h 21600"/>
              <a:gd name="T4" fmla="*/ 10800 w 21600"/>
              <a:gd name="T5" fmla="*/ 21600 h 21600"/>
              <a:gd name="T6" fmla="*/ 21600 w 21600"/>
              <a:gd name="T7" fmla="*/ 10800 h 21600"/>
              <a:gd name="T8" fmla="*/ 0 w 21600"/>
              <a:gd name="T9" fmla="*/ 21600 h 21600"/>
              <a:gd name="T10" fmla="*/ 21600 w 21600"/>
              <a:gd name="T11" fmla="*/ 21600 h 21600"/>
              <a:gd name="T12" fmla="*/ 1086 w 21600"/>
              <a:gd name="T13" fmla="*/ 4628 h 21600"/>
              <a:gd name="T14" fmla="*/ 20635 w 21600"/>
              <a:gd name="T15" fmla="*/ 2028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19790" y="3240"/>
                </a:moveTo>
                <a:cubicBezTo>
                  <a:pt x="10981" y="3240"/>
                  <a:pt x="9171" y="3240"/>
                  <a:pt x="9050" y="3086"/>
                </a:cubicBezTo>
                <a:cubicBezTo>
                  <a:pt x="9050" y="2931"/>
                  <a:pt x="8930" y="2777"/>
                  <a:pt x="8930" y="2469"/>
                </a:cubicBezTo>
                <a:cubicBezTo>
                  <a:pt x="8930" y="2160"/>
                  <a:pt x="8809" y="1851"/>
                  <a:pt x="8688" y="1389"/>
                </a:cubicBezTo>
                <a:cubicBezTo>
                  <a:pt x="8568" y="1080"/>
                  <a:pt x="8326" y="771"/>
                  <a:pt x="8085" y="463"/>
                </a:cubicBezTo>
                <a:cubicBezTo>
                  <a:pt x="7723" y="154"/>
                  <a:pt x="7361" y="0"/>
                  <a:pt x="7361" y="0"/>
                </a:cubicBezTo>
                <a:cubicBezTo>
                  <a:pt x="7361" y="0"/>
                  <a:pt x="2293" y="0"/>
                  <a:pt x="2051" y="154"/>
                </a:cubicBezTo>
                <a:cubicBezTo>
                  <a:pt x="1689" y="309"/>
                  <a:pt x="1448" y="463"/>
                  <a:pt x="1327" y="771"/>
                </a:cubicBezTo>
                <a:cubicBezTo>
                  <a:pt x="1207" y="1080"/>
                  <a:pt x="1086" y="1389"/>
                  <a:pt x="965" y="1697"/>
                </a:cubicBezTo>
                <a:cubicBezTo>
                  <a:pt x="845" y="2160"/>
                  <a:pt x="724" y="2314"/>
                  <a:pt x="724" y="2469"/>
                </a:cubicBezTo>
                <a:cubicBezTo>
                  <a:pt x="603" y="2623"/>
                  <a:pt x="603" y="2777"/>
                  <a:pt x="483" y="2931"/>
                </a:cubicBezTo>
                <a:cubicBezTo>
                  <a:pt x="483" y="3086"/>
                  <a:pt x="362" y="3240"/>
                  <a:pt x="241" y="3240"/>
                </a:cubicBezTo>
                <a:lnTo>
                  <a:pt x="0" y="3394"/>
                </a:lnTo>
                <a:lnTo>
                  <a:pt x="0" y="3703"/>
                </a:lnTo>
                <a:lnTo>
                  <a:pt x="0" y="10800"/>
                </a:lnTo>
                <a:lnTo>
                  <a:pt x="0" y="21600"/>
                </a:lnTo>
                <a:lnTo>
                  <a:pt x="10981" y="21600"/>
                </a:lnTo>
                <a:lnTo>
                  <a:pt x="21600" y="21600"/>
                </a:lnTo>
                <a:lnTo>
                  <a:pt x="21600" y="10800"/>
                </a:lnTo>
                <a:lnTo>
                  <a:pt x="21600" y="5246"/>
                </a:lnTo>
                <a:lnTo>
                  <a:pt x="21600" y="4783"/>
                </a:lnTo>
                <a:cubicBezTo>
                  <a:pt x="21479" y="4320"/>
                  <a:pt x="21359" y="4011"/>
                  <a:pt x="21117" y="3703"/>
                </a:cubicBezTo>
                <a:cubicBezTo>
                  <a:pt x="20876" y="3549"/>
                  <a:pt x="20514" y="3394"/>
                  <a:pt x="20152" y="3240"/>
                </a:cubicBezTo>
                <a:close/>
              </a:path>
            </a:pathLst>
          </a:cu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>
              <a:rot lat="1200000" lon="20699988" rev="0"/>
            </a:camera>
            <a:lightRig rig="threePt" dir="t"/>
          </a:scene3d>
          <a:sp3d>
            <a:bevelT w="25400" prst="angle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r>
              <a:rPr lang="de-DE" sz="1200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Windows</a:t>
            </a:r>
          </a:p>
        </p:txBody>
      </p:sp>
      <p:sp>
        <p:nvSpPr>
          <p:cNvPr id="1027" name="Document"/>
          <p:cNvSpPr>
            <a:spLocks noEditPoints="1" noChangeArrowheads="1"/>
          </p:cNvSpPr>
          <p:nvPr/>
        </p:nvSpPr>
        <p:spPr bwMode="auto">
          <a:xfrm>
            <a:off x="5214945" y="5429265"/>
            <a:ext cx="503239" cy="673084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solidFill>
            <a:srgbClr val="D8EBB3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rtl="0"/>
            <a:r>
              <a:rPr lang="de-DE" sz="1050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Boot.ini</a:t>
            </a:r>
          </a:p>
        </p:txBody>
      </p:sp>
      <p:sp>
        <p:nvSpPr>
          <p:cNvPr id="7" name="File"/>
          <p:cNvSpPr>
            <a:spLocks noEditPoints="1" noChangeArrowheads="1"/>
          </p:cNvSpPr>
          <p:nvPr/>
        </p:nvSpPr>
        <p:spPr bwMode="auto">
          <a:xfrm>
            <a:off x="4143375" y="5429266"/>
            <a:ext cx="928695" cy="736585"/>
          </a:xfrm>
          <a:custGeom>
            <a:avLst/>
            <a:gdLst>
              <a:gd name="T0" fmla="*/ 10981 w 21600"/>
              <a:gd name="T1" fmla="*/ 3240 h 21600"/>
              <a:gd name="T2" fmla="*/ 0 w 21600"/>
              <a:gd name="T3" fmla="*/ 10800 h 21600"/>
              <a:gd name="T4" fmla="*/ 10800 w 21600"/>
              <a:gd name="T5" fmla="*/ 21600 h 21600"/>
              <a:gd name="T6" fmla="*/ 21600 w 21600"/>
              <a:gd name="T7" fmla="*/ 10800 h 21600"/>
              <a:gd name="T8" fmla="*/ 0 w 21600"/>
              <a:gd name="T9" fmla="*/ 21600 h 21600"/>
              <a:gd name="T10" fmla="*/ 21600 w 21600"/>
              <a:gd name="T11" fmla="*/ 21600 h 21600"/>
              <a:gd name="T12" fmla="*/ 1086 w 21600"/>
              <a:gd name="T13" fmla="*/ 4628 h 21600"/>
              <a:gd name="T14" fmla="*/ 20635 w 21600"/>
              <a:gd name="T15" fmla="*/ 2028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19790" y="3240"/>
                </a:moveTo>
                <a:cubicBezTo>
                  <a:pt x="10981" y="3240"/>
                  <a:pt x="9171" y="3240"/>
                  <a:pt x="9050" y="3086"/>
                </a:cubicBezTo>
                <a:cubicBezTo>
                  <a:pt x="9050" y="2931"/>
                  <a:pt x="8930" y="2777"/>
                  <a:pt x="8930" y="2469"/>
                </a:cubicBezTo>
                <a:cubicBezTo>
                  <a:pt x="8930" y="2160"/>
                  <a:pt x="8809" y="1851"/>
                  <a:pt x="8688" y="1389"/>
                </a:cubicBezTo>
                <a:cubicBezTo>
                  <a:pt x="8568" y="1080"/>
                  <a:pt x="8326" y="771"/>
                  <a:pt x="8085" y="463"/>
                </a:cubicBezTo>
                <a:cubicBezTo>
                  <a:pt x="7723" y="154"/>
                  <a:pt x="7361" y="0"/>
                  <a:pt x="7361" y="0"/>
                </a:cubicBezTo>
                <a:cubicBezTo>
                  <a:pt x="7361" y="0"/>
                  <a:pt x="2293" y="0"/>
                  <a:pt x="2051" y="154"/>
                </a:cubicBezTo>
                <a:cubicBezTo>
                  <a:pt x="1689" y="309"/>
                  <a:pt x="1448" y="463"/>
                  <a:pt x="1327" y="771"/>
                </a:cubicBezTo>
                <a:cubicBezTo>
                  <a:pt x="1207" y="1080"/>
                  <a:pt x="1086" y="1389"/>
                  <a:pt x="965" y="1697"/>
                </a:cubicBezTo>
                <a:cubicBezTo>
                  <a:pt x="845" y="2160"/>
                  <a:pt x="724" y="2314"/>
                  <a:pt x="724" y="2469"/>
                </a:cubicBezTo>
                <a:cubicBezTo>
                  <a:pt x="603" y="2623"/>
                  <a:pt x="603" y="2777"/>
                  <a:pt x="483" y="2931"/>
                </a:cubicBezTo>
                <a:cubicBezTo>
                  <a:pt x="483" y="3086"/>
                  <a:pt x="362" y="3240"/>
                  <a:pt x="241" y="3240"/>
                </a:cubicBezTo>
                <a:lnTo>
                  <a:pt x="0" y="3394"/>
                </a:lnTo>
                <a:lnTo>
                  <a:pt x="0" y="3703"/>
                </a:lnTo>
                <a:lnTo>
                  <a:pt x="0" y="10800"/>
                </a:lnTo>
                <a:lnTo>
                  <a:pt x="0" y="21600"/>
                </a:lnTo>
                <a:lnTo>
                  <a:pt x="10981" y="21600"/>
                </a:lnTo>
                <a:lnTo>
                  <a:pt x="21600" y="21600"/>
                </a:lnTo>
                <a:lnTo>
                  <a:pt x="21600" y="10800"/>
                </a:lnTo>
                <a:lnTo>
                  <a:pt x="21600" y="5246"/>
                </a:lnTo>
                <a:lnTo>
                  <a:pt x="21600" y="4783"/>
                </a:lnTo>
                <a:cubicBezTo>
                  <a:pt x="21479" y="4320"/>
                  <a:pt x="21359" y="4011"/>
                  <a:pt x="21117" y="3703"/>
                </a:cubicBezTo>
                <a:cubicBezTo>
                  <a:pt x="20876" y="3549"/>
                  <a:pt x="20514" y="3394"/>
                  <a:pt x="20152" y="3240"/>
                </a:cubicBezTo>
                <a:close/>
              </a:path>
            </a:pathLst>
          </a:cu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>
              <a:rot lat="1200000" lon="20699988" rev="0"/>
            </a:camera>
            <a:lightRig rig="threePt" dir="t"/>
          </a:scene3d>
          <a:sp3d>
            <a:bevelT w="25400" prst="angle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r>
              <a:rPr lang="de-DE" sz="1200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Daten</a:t>
            </a:r>
          </a:p>
        </p:txBody>
      </p:sp>
      <p:sp>
        <p:nvSpPr>
          <p:cNvPr id="9" name="Document"/>
          <p:cNvSpPr>
            <a:spLocks noEditPoints="1" noChangeArrowheads="1"/>
          </p:cNvSpPr>
          <p:nvPr/>
        </p:nvSpPr>
        <p:spPr bwMode="auto">
          <a:xfrm>
            <a:off x="6500829" y="5429265"/>
            <a:ext cx="503239" cy="673084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solidFill>
            <a:srgbClr val="D8EBB3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algn="ctr" rtl="0"/>
            <a:r>
              <a:rPr lang="de-DE" sz="1100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tmp</a:t>
            </a:r>
            <a:endParaRPr lang="de-DE" sz="11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  <a:p>
            <a:pPr algn="ctr" rtl="0"/>
            <a:r>
              <a:rPr lang="de-DE" sz="1100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.</a:t>
            </a:r>
            <a:r>
              <a:rPr lang="de-DE" sz="1100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dat</a:t>
            </a:r>
            <a:endParaRPr lang="de-DE" sz="11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1500167" y="3929068"/>
            <a:ext cx="5715040" cy="1000132"/>
          </a:xfrm>
          <a:prstGeom prst="rect">
            <a:avLst/>
          </a:prstGeom>
          <a:gradFill flip="none" rotWithShape="1">
            <a:gsLst>
              <a:gs pos="0">
                <a:schemeClr val="tx2">
                  <a:alpha val="52000"/>
                </a:schemeClr>
              </a:gs>
              <a:gs pos="50000">
                <a:schemeClr val="accent1">
                  <a:tint val="44500"/>
                  <a:satMod val="160000"/>
                  <a:alpha val="7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18900000" scaled="1"/>
            <a:tileRect/>
          </a:gradFill>
          <a:ln>
            <a:solidFill>
              <a:schemeClr val="accent1">
                <a:shade val="50000"/>
                <a:alpha val="1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r>
              <a:rPr lang="de-DE" sz="1400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Write Filter Cache</a:t>
            </a:r>
          </a:p>
        </p:txBody>
      </p:sp>
      <p:sp>
        <p:nvSpPr>
          <p:cNvPr id="11" name="File"/>
          <p:cNvSpPr>
            <a:spLocks noEditPoints="1" noChangeArrowheads="1"/>
          </p:cNvSpPr>
          <p:nvPr/>
        </p:nvSpPr>
        <p:spPr bwMode="auto">
          <a:xfrm>
            <a:off x="3071805" y="4071944"/>
            <a:ext cx="928695" cy="736585"/>
          </a:xfrm>
          <a:custGeom>
            <a:avLst/>
            <a:gdLst>
              <a:gd name="T0" fmla="*/ 10981 w 21600"/>
              <a:gd name="T1" fmla="*/ 3240 h 21600"/>
              <a:gd name="T2" fmla="*/ 0 w 21600"/>
              <a:gd name="T3" fmla="*/ 10800 h 21600"/>
              <a:gd name="T4" fmla="*/ 10800 w 21600"/>
              <a:gd name="T5" fmla="*/ 21600 h 21600"/>
              <a:gd name="T6" fmla="*/ 21600 w 21600"/>
              <a:gd name="T7" fmla="*/ 10800 h 21600"/>
              <a:gd name="T8" fmla="*/ 0 w 21600"/>
              <a:gd name="T9" fmla="*/ 21600 h 21600"/>
              <a:gd name="T10" fmla="*/ 21600 w 21600"/>
              <a:gd name="T11" fmla="*/ 21600 h 21600"/>
              <a:gd name="T12" fmla="*/ 1086 w 21600"/>
              <a:gd name="T13" fmla="*/ 4628 h 21600"/>
              <a:gd name="T14" fmla="*/ 20635 w 21600"/>
              <a:gd name="T15" fmla="*/ 2028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19790" y="3240"/>
                </a:moveTo>
                <a:cubicBezTo>
                  <a:pt x="10981" y="3240"/>
                  <a:pt x="9171" y="3240"/>
                  <a:pt x="9050" y="3086"/>
                </a:cubicBezTo>
                <a:cubicBezTo>
                  <a:pt x="9050" y="2931"/>
                  <a:pt x="8930" y="2777"/>
                  <a:pt x="8930" y="2469"/>
                </a:cubicBezTo>
                <a:cubicBezTo>
                  <a:pt x="8930" y="2160"/>
                  <a:pt x="8809" y="1851"/>
                  <a:pt x="8688" y="1389"/>
                </a:cubicBezTo>
                <a:cubicBezTo>
                  <a:pt x="8568" y="1080"/>
                  <a:pt x="8326" y="771"/>
                  <a:pt x="8085" y="463"/>
                </a:cubicBezTo>
                <a:cubicBezTo>
                  <a:pt x="7723" y="154"/>
                  <a:pt x="7361" y="0"/>
                  <a:pt x="7361" y="0"/>
                </a:cubicBezTo>
                <a:cubicBezTo>
                  <a:pt x="7361" y="0"/>
                  <a:pt x="2293" y="0"/>
                  <a:pt x="2051" y="154"/>
                </a:cubicBezTo>
                <a:cubicBezTo>
                  <a:pt x="1689" y="309"/>
                  <a:pt x="1448" y="463"/>
                  <a:pt x="1327" y="771"/>
                </a:cubicBezTo>
                <a:cubicBezTo>
                  <a:pt x="1207" y="1080"/>
                  <a:pt x="1086" y="1389"/>
                  <a:pt x="965" y="1697"/>
                </a:cubicBezTo>
                <a:cubicBezTo>
                  <a:pt x="845" y="2160"/>
                  <a:pt x="724" y="2314"/>
                  <a:pt x="724" y="2469"/>
                </a:cubicBezTo>
                <a:cubicBezTo>
                  <a:pt x="603" y="2623"/>
                  <a:pt x="603" y="2777"/>
                  <a:pt x="483" y="2931"/>
                </a:cubicBezTo>
                <a:cubicBezTo>
                  <a:pt x="483" y="3086"/>
                  <a:pt x="362" y="3240"/>
                  <a:pt x="241" y="3240"/>
                </a:cubicBezTo>
                <a:lnTo>
                  <a:pt x="0" y="3394"/>
                </a:lnTo>
                <a:lnTo>
                  <a:pt x="0" y="3703"/>
                </a:lnTo>
                <a:lnTo>
                  <a:pt x="0" y="10800"/>
                </a:lnTo>
                <a:lnTo>
                  <a:pt x="0" y="21600"/>
                </a:lnTo>
                <a:lnTo>
                  <a:pt x="10981" y="21600"/>
                </a:lnTo>
                <a:lnTo>
                  <a:pt x="21600" y="21600"/>
                </a:lnTo>
                <a:lnTo>
                  <a:pt x="21600" y="10800"/>
                </a:lnTo>
                <a:lnTo>
                  <a:pt x="21600" y="5246"/>
                </a:lnTo>
                <a:lnTo>
                  <a:pt x="21600" y="4783"/>
                </a:lnTo>
                <a:cubicBezTo>
                  <a:pt x="21479" y="4320"/>
                  <a:pt x="21359" y="4011"/>
                  <a:pt x="21117" y="3703"/>
                </a:cubicBezTo>
                <a:cubicBezTo>
                  <a:pt x="20876" y="3549"/>
                  <a:pt x="20514" y="3394"/>
                  <a:pt x="20152" y="3240"/>
                </a:cubicBezTo>
                <a:close/>
              </a:path>
            </a:pathLst>
          </a:cu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>
              <a:rot lat="1200000" lon="20699988" rev="0"/>
            </a:camera>
            <a:lightRig rig="threePt" dir="t"/>
          </a:scene3d>
          <a:sp3d>
            <a:bevelT w="25400" prst="angle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r>
              <a:rPr lang="de-DE" sz="1200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Windows</a:t>
            </a:r>
          </a:p>
        </p:txBody>
      </p:sp>
      <p:sp>
        <p:nvSpPr>
          <p:cNvPr id="14" name="Document"/>
          <p:cNvSpPr>
            <a:spLocks noEditPoints="1" noChangeArrowheads="1"/>
          </p:cNvSpPr>
          <p:nvPr/>
        </p:nvSpPr>
        <p:spPr bwMode="auto">
          <a:xfrm>
            <a:off x="5857888" y="4071944"/>
            <a:ext cx="503239" cy="673084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solidFill>
            <a:srgbClr val="D8EBB3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algn="ctr" rtl="0"/>
            <a:r>
              <a:rPr lang="de-DE" sz="1100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Debug</a:t>
            </a:r>
            <a:endParaRPr lang="de-DE" sz="11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  <a:p>
            <a:pPr algn="ctr" rtl="0"/>
            <a:r>
              <a:rPr lang="de-DE" sz="1100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.log</a:t>
            </a:r>
          </a:p>
        </p:txBody>
      </p:sp>
      <p:sp>
        <p:nvSpPr>
          <p:cNvPr id="15" name="Document"/>
          <p:cNvSpPr>
            <a:spLocks noEditPoints="1" noChangeArrowheads="1"/>
          </p:cNvSpPr>
          <p:nvPr/>
        </p:nvSpPr>
        <p:spPr bwMode="auto">
          <a:xfrm>
            <a:off x="6500829" y="4071944"/>
            <a:ext cx="503239" cy="673084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solidFill>
            <a:srgbClr val="D8EBB3">
              <a:alpha val="0"/>
            </a:srgbClr>
          </a:solidFill>
          <a:ln w="9525">
            <a:solidFill>
              <a:schemeClr val="tx1">
                <a:alpha val="36000"/>
              </a:schemeClr>
            </a:solidFill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algn="ctr" rtl="0"/>
            <a:r>
              <a:rPr lang="de-DE" sz="1100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tmp</a:t>
            </a:r>
            <a:endParaRPr lang="de-DE" sz="11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  <a:p>
            <a:pPr algn="ctr" rtl="0"/>
            <a:r>
              <a:rPr lang="de-DE" sz="1100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.</a:t>
            </a:r>
            <a:r>
              <a:rPr lang="de-DE" sz="1100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dat</a:t>
            </a:r>
            <a:endParaRPr lang="de-DE" sz="11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6" name="Rechteck 15"/>
          <p:cNvSpPr/>
          <p:nvPr/>
        </p:nvSpPr>
        <p:spPr>
          <a:xfrm>
            <a:off x="1500167" y="2643184"/>
            <a:ext cx="5715040" cy="1000132"/>
          </a:xfrm>
          <a:prstGeom prst="rect">
            <a:avLst/>
          </a:prstGeom>
          <a:gradFill flip="none" rotWithShape="1">
            <a:gsLst>
              <a:gs pos="0">
                <a:schemeClr val="tx2">
                  <a:alpha val="52000"/>
                </a:schemeClr>
              </a:gs>
              <a:gs pos="50000">
                <a:schemeClr val="accent1">
                  <a:tint val="44500"/>
                  <a:satMod val="160000"/>
                  <a:alpha val="7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18900000" scaled="1"/>
            <a:tileRect/>
          </a:gradFill>
          <a:ln>
            <a:solidFill>
              <a:schemeClr val="accent1">
                <a:shade val="50000"/>
                <a:alpha val="1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r>
              <a:rPr lang="de-DE" sz="1400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Filesystem</a:t>
            </a:r>
            <a:r>
              <a:rPr lang="de-DE" sz="1400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View</a:t>
            </a:r>
          </a:p>
        </p:txBody>
      </p:sp>
      <p:sp>
        <p:nvSpPr>
          <p:cNvPr id="17" name="File"/>
          <p:cNvSpPr>
            <a:spLocks noEditPoints="1" noChangeArrowheads="1"/>
          </p:cNvSpPr>
          <p:nvPr/>
        </p:nvSpPr>
        <p:spPr bwMode="auto">
          <a:xfrm>
            <a:off x="3071805" y="2786060"/>
            <a:ext cx="928695" cy="736585"/>
          </a:xfrm>
          <a:custGeom>
            <a:avLst/>
            <a:gdLst>
              <a:gd name="T0" fmla="*/ 10981 w 21600"/>
              <a:gd name="T1" fmla="*/ 3240 h 21600"/>
              <a:gd name="T2" fmla="*/ 0 w 21600"/>
              <a:gd name="T3" fmla="*/ 10800 h 21600"/>
              <a:gd name="T4" fmla="*/ 10800 w 21600"/>
              <a:gd name="T5" fmla="*/ 21600 h 21600"/>
              <a:gd name="T6" fmla="*/ 21600 w 21600"/>
              <a:gd name="T7" fmla="*/ 10800 h 21600"/>
              <a:gd name="T8" fmla="*/ 0 w 21600"/>
              <a:gd name="T9" fmla="*/ 21600 h 21600"/>
              <a:gd name="T10" fmla="*/ 21600 w 21600"/>
              <a:gd name="T11" fmla="*/ 21600 h 21600"/>
              <a:gd name="T12" fmla="*/ 1086 w 21600"/>
              <a:gd name="T13" fmla="*/ 4628 h 21600"/>
              <a:gd name="T14" fmla="*/ 20635 w 21600"/>
              <a:gd name="T15" fmla="*/ 2028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19790" y="3240"/>
                </a:moveTo>
                <a:cubicBezTo>
                  <a:pt x="10981" y="3240"/>
                  <a:pt x="9171" y="3240"/>
                  <a:pt x="9050" y="3086"/>
                </a:cubicBezTo>
                <a:cubicBezTo>
                  <a:pt x="9050" y="2931"/>
                  <a:pt x="8930" y="2777"/>
                  <a:pt x="8930" y="2469"/>
                </a:cubicBezTo>
                <a:cubicBezTo>
                  <a:pt x="8930" y="2160"/>
                  <a:pt x="8809" y="1851"/>
                  <a:pt x="8688" y="1389"/>
                </a:cubicBezTo>
                <a:cubicBezTo>
                  <a:pt x="8568" y="1080"/>
                  <a:pt x="8326" y="771"/>
                  <a:pt x="8085" y="463"/>
                </a:cubicBezTo>
                <a:cubicBezTo>
                  <a:pt x="7723" y="154"/>
                  <a:pt x="7361" y="0"/>
                  <a:pt x="7361" y="0"/>
                </a:cubicBezTo>
                <a:cubicBezTo>
                  <a:pt x="7361" y="0"/>
                  <a:pt x="2293" y="0"/>
                  <a:pt x="2051" y="154"/>
                </a:cubicBezTo>
                <a:cubicBezTo>
                  <a:pt x="1689" y="309"/>
                  <a:pt x="1448" y="463"/>
                  <a:pt x="1327" y="771"/>
                </a:cubicBezTo>
                <a:cubicBezTo>
                  <a:pt x="1207" y="1080"/>
                  <a:pt x="1086" y="1389"/>
                  <a:pt x="965" y="1697"/>
                </a:cubicBezTo>
                <a:cubicBezTo>
                  <a:pt x="845" y="2160"/>
                  <a:pt x="724" y="2314"/>
                  <a:pt x="724" y="2469"/>
                </a:cubicBezTo>
                <a:cubicBezTo>
                  <a:pt x="603" y="2623"/>
                  <a:pt x="603" y="2777"/>
                  <a:pt x="483" y="2931"/>
                </a:cubicBezTo>
                <a:cubicBezTo>
                  <a:pt x="483" y="3086"/>
                  <a:pt x="362" y="3240"/>
                  <a:pt x="241" y="3240"/>
                </a:cubicBezTo>
                <a:lnTo>
                  <a:pt x="0" y="3394"/>
                </a:lnTo>
                <a:lnTo>
                  <a:pt x="0" y="3703"/>
                </a:lnTo>
                <a:lnTo>
                  <a:pt x="0" y="10800"/>
                </a:lnTo>
                <a:lnTo>
                  <a:pt x="0" y="21600"/>
                </a:lnTo>
                <a:lnTo>
                  <a:pt x="10981" y="21600"/>
                </a:lnTo>
                <a:lnTo>
                  <a:pt x="21600" y="21600"/>
                </a:lnTo>
                <a:lnTo>
                  <a:pt x="21600" y="10800"/>
                </a:lnTo>
                <a:lnTo>
                  <a:pt x="21600" y="5246"/>
                </a:lnTo>
                <a:lnTo>
                  <a:pt x="21600" y="4783"/>
                </a:lnTo>
                <a:cubicBezTo>
                  <a:pt x="21479" y="4320"/>
                  <a:pt x="21359" y="4011"/>
                  <a:pt x="21117" y="3703"/>
                </a:cubicBezTo>
                <a:cubicBezTo>
                  <a:pt x="20876" y="3549"/>
                  <a:pt x="20514" y="3394"/>
                  <a:pt x="20152" y="3240"/>
                </a:cubicBezTo>
                <a:close/>
              </a:path>
            </a:pathLst>
          </a:cu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>
              <a:rot lat="1200000" lon="20699988" rev="0"/>
            </a:camera>
            <a:lightRig rig="threePt" dir="t"/>
          </a:scene3d>
          <a:sp3d>
            <a:bevelT w="25400" prst="angle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r>
              <a:rPr lang="de-DE" sz="1200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Windows</a:t>
            </a:r>
          </a:p>
        </p:txBody>
      </p:sp>
      <p:sp>
        <p:nvSpPr>
          <p:cNvPr id="18" name="Document"/>
          <p:cNvSpPr>
            <a:spLocks noEditPoints="1" noChangeArrowheads="1"/>
          </p:cNvSpPr>
          <p:nvPr/>
        </p:nvSpPr>
        <p:spPr bwMode="auto">
          <a:xfrm>
            <a:off x="5214945" y="2786060"/>
            <a:ext cx="503239" cy="673084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solidFill>
            <a:srgbClr val="D8EBB3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rtl="0"/>
            <a:r>
              <a:rPr lang="de-DE" sz="1050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Boot.ini</a:t>
            </a:r>
          </a:p>
        </p:txBody>
      </p:sp>
      <p:sp>
        <p:nvSpPr>
          <p:cNvPr id="19" name="File"/>
          <p:cNvSpPr>
            <a:spLocks noEditPoints="1" noChangeArrowheads="1"/>
          </p:cNvSpPr>
          <p:nvPr/>
        </p:nvSpPr>
        <p:spPr bwMode="auto">
          <a:xfrm>
            <a:off x="4143375" y="2786060"/>
            <a:ext cx="928695" cy="736585"/>
          </a:xfrm>
          <a:custGeom>
            <a:avLst/>
            <a:gdLst>
              <a:gd name="T0" fmla="*/ 10981 w 21600"/>
              <a:gd name="T1" fmla="*/ 3240 h 21600"/>
              <a:gd name="T2" fmla="*/ 0 w 21600"/>
              <a:gd name="T3" fmla="*/ 10800 h 21600"/>
              <a:gd name="T4" fmla="*/ 10800 w 21600"/>
              <a:gd name="T5" fmla="*/ 21600 h 21600"/>
              <a:gd name="T6" fmla="*/ 21600 w 21600"/>
              <a:gd name="T7" fmla="*/ 10800 h 21600"/>
              <a:gd name="T8" fmla="*/ 0 w 21600"/>
              <a:gd name="T9" fmla="*/ 21600 h 21600"/>
              <a:gd name="T10" fmla="*/ 21600 w 21600"/>
              <a:gd name="T11" fmla="*/ 21600 h 21600"/>
              <a:gd name="T12" fmla="*/ 1086 w 21600"/>
              <a:gd name="T13" fmla="*/ 4628 h 21600"/>
              <a:gd name="T14" fmla="*/ 20635 w 21600"/>
              <a:gd name="T15" fmla="*/ 2028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19790" y="3240"/>
                </a:moveTo>
                <a:cubicBezTo>
                  <a:pt x="10981" y="3240"/>
                  <a:pt x="9171" y="3240"/>
                  <a:pt x="9050" y="3086"/>
                </a:cubicBezTo>
                <a:cubicBezTo>
                  <a:pt x="9050" y="2931"/>
                  <a:pt x="8930" y="2777"/>
                  <a:pt x="8930" y="2469"/>
                </a:cubicBezTo>
                <a:cubicBezTo>
                  <a:pt x="8930" y="2160"/>
                  <a:pt x="8809" y="1851"/>
                  <a:pt x="8688" y="1389"/>
                </a:cubicBezTo>
                <a:cubicBezTo>
                  <a:pt x="8568" y="1080"/>
                  <a:pt x="8326" y="771"/>
                  <a:pt x="8085" y="463"/>
                </a:cubicBezTo>
                <a:cubicBezTo>
                  <a:pt x="7723" y="154"/>
                  <a:pt x="7361" y="0"/>
                  <a:pt x="7361" y="0"/>
                </a:cubicBezTo>
                <a:cubicBezTo>
                  <a:pt x="7361" y="0"/>
                  <a:pt x="2293" y="0"/>
                  <a:pt x="2051" y="154"/>
                </a:cubicBezTo>
                <a:cubicBezTo>
                  <a:pt x="1689" y="309"/>
                  <a:pt x="1448" y="463"/>
                  <a:pt x="1327" y="771"/>
                </a:cubicBezTo>
                <a:cubicBezTo>
                  <a:pt x="1207" y="1080"/>
                  <a:pt x="1086" y="1389"/>
                  <a:pt x="965" y="1697"/>
                </a:cubicBezTo>
                <a:cubicBezTo>
                  <a:pt x="845" y="2160"/>
                  <a:pt x="724" y="2314"/>
                  <a:pt x="724" y="2469"/>
                </a:cubicBezTo>
                <a:cubicBezTo>
                  <a:pt x="603" y="2623"/>
                  <a:pt x="603" y="2777"/>
                  <a:pt x="483" y="2931"/>
                </a:cubicBezTo>
                <a:cubicBezTo>
                  <a:pt x="483" y="3086"/>
                  <a:pt x="362" y="3240"/>
                  <a:pt x="241" y="3240"/>
                </a:cubicBezTo>
                <a:lnTo>
                  <a:pt x="0" y="3394"/>
                </a:lnTo>
                <a:lnTo>
                  <a:pt x="0" y="3703"/>
                </a:lnTo>
                <a:lnTo>
                  <a:pt x="0" y="10800"/>
                </a:lnTo>
                <a:lnTo>
                  <a:pt x="0" y="21600"/>
                </a:lnTo>
                <a:lnTo>
                  <a:pt x="10981" y="21600"/>
                </a:lnTo>
                <a:lnTo>
                  <a:pt x="21600" y="21600"/>
                </a:lnTo>
                <a:lnTo>
                  <a:pt x="21600" y="10800"/>
                </a:lnTo>
                <a:lnTo>
                  <a:pt x="21600" y="5246"/>
                </a:lnTo>
                <a:lnTo>
                  <a:pt x="21600" y="4783"/>
                </a:lnTo>
                <a:cubicBezTo>
                  <a:pt x="21479" y="4320"/>
                  <a:pt x="21359" y="4011"/>
                  <a:pt x="21117" y="3703"/>
                </a:cubicBezTo>
                <a:cubicBezTo>
                  <a:pt x="20876" y="3549"/>
                  <a:pt x="20514" y="3394"/>
                  <a:pt x="20152" y="3240"/>
                </a:cubicBezTo>
                <a:close/>
              </a:path>
            </a:pathLst>
          </a:cu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>
              <a:rot lat="1200000" lon="20699988" rev="0"/>
            </a:camera>
            <a:lightRig rig="threePt" dir="t"/>
          </a:scene3d>
          <a:sp3d>
            <a:bevelT w="25400" prst="angle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r>
              <a:rPr lang="de-DE" sz="1200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Daten</a:t>
            </a:r>
          </a:p>
        </p:txBody>
      </p:sp>
      <p:sp>
        <p:nvSpPr>
          <p:cNvPr id="20" name="Document"/>
          <p:cNvSpPr>
            <a:spLocks noEditPoints="1" noChangeArrowheads="1"/>
          </p:cNvSpPr>
          <p:nvPr/>
        </p:nvSpPr>
        <p:spPr bwMode="auto">
          <a:xfrm>
            <a:off x="5857888" y="2786060"/>
            <a:ext cx="503239" cy="673084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solidFill>
            <a:srgbClr val="D8EBB3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algn="ctr" rtl="0"/>
            <a:r>
              <a:rPr lang="de-DE" sz="1100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Debug</a:t>
            </a:r>
            <a:endParaRPr lang="de-DE" sz="11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  <a:p>
            <a:pPr algn="ctr" rtl="0"/>
            <a:r>
              <a:rPr lang="de-DE" sz="1100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.log</a:t>
            </a:r>
          </a:p>
        </p:txBody>
      </p:sp>
      <p:sp>
        <p:nvSpPr>
          <p:cNvPr id="22" name="Document"/>
          <p:cNvSpPr>
            <a:spLocks noEditPoints="1" noChangeArrowheads="1"/>
          </p:cNvSpPr>
          <p:nvPr/>
        </p:nvSpPr>
        <p:spPr bwMode="auto">
          <a:xfrm>
            <a:off x="4572002" y="3214688"/>
            <a:ext cx="214315" cy="285752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solidFill>
            <a:srgbClr val="D8EBB3"/>
          </a:solidFill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rtl="0"/>
            <a:endParaRPr lang="de-DE" sz="11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3" name="Document"/>
          <p:cNvSpPr>
            <a:spLocks noEditPoints="1" noChangeArrowheads="1"/>
          </p:cNvSpPr>
          <p:nvPr/>
        </p:nvSpPr>
        <p:spPr bwMode="auto">
          <a:xfrm>
            <a:off x="4643439" y="3143248"/>
            <a:ext cx="214315" cy="285752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solidFill>
            <a:srgbClr val="D8EBB3"/>
          </a:solidFill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rtl="0"/>
            <a:endParaRPr lang="de-DE" sz="11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6" name="Document"/>
          <p:cNvSpPr>
            <a:spLocks noEditPoints="1" noChangeArrowheads="1"/>
          </p:cNvSpPr>
          <p:nvPr/>
        </p:nvSpPr>
        <p:spPr bwMode="auto">
          <a:xfrm>
            <a:off x="4572002" y="5857893"/>
            <a:ext cx="214315" cy="285752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solidFill>
            <a:srgbClr val="D8EBB3"/>
          </a:solidFill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rtl="0"/>
            <a:endParaRPr lang="de-DE" sz="11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7" name="Document"/>
          <p:cNvSpPr>
            <a:spLocks noEditPoints="1" noChangeArrowheads="1"/>
          </p:cNvSpPr>
          <p:nvPr/>
        </p:nvSpPr>
        <p:spPr bwMode="auto">
          <a:xfrm>
            <a:off x="3428994" y="5929330"/>
            <a:ext cx="214315" cy="285752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solidFill>
            <a:srgbClr val="D8EBB3"/>
          </a:solidFill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rtl="0"/>
            <a:endParaRPr lang="de-DE" sz="11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8" name="Document"/>
          <p:cNvSpPr>
            <a:spLocks noEditPoints="1" noChangeArrowheads="1"/>
          </p:cNvSpPr>
          <p:nvPr/>
        </p:nvSpPr>
        <p:spPr bwMode="auto">
          <a:xfrm>
            <a:off x="3500431" y="5857893"/>
            <a:ext cx="214315" cy="285752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solidFill>
            <a:srgbClr val="D8EBB3"/>
          </a:solidFill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rtl="0"/>
            <a:endParaRPr lang="de-DE" sz="11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9" name="Document"/>
          <p:cNvSpPr>
            <a:spLocks noEditPoints="1" noChangeArrowheads="1"/>
          </p:cNvSpPr>
          <p:nvPr/>
        </p:nvSpPr>
        <p:spPr bwMode="auto">
          <a:xfrm>
            <a:off x="3500431" y="4500572"/>
            <a:ext cx="214315" cy="285752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solidFill>
            <a:srgbClr val="D8EBB3">
              <a:alpha val="2000"/>
            </a:srgbClr>
          </a:solidFill>
          <a:ln w="3175">
            <a:solidFill>
              <a:schemeClr val="tx1">
                <a:alpha val="26000"/>
              </a:schemeClr>
            </a:solidFill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rtl="0"/>
            <a:endParaRPr lang="de-DE" sz="11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0" name="Legende mit Linie 1 29"/>
          <p:cNvSpPr/>
          <p:nvPr/>
        </p:nvSpPr>
        <p:spPr>
          <a:xfrm>
            <a:off x="7286647" y="4929198"/>
            <a:ext cx="928695" cy="357190"/>
          </a:xfrm>
          <a:prstGeom prst="borderCallout1">
            <a:avLst>
              <a:gd name="adj1" fmla="val 44350"/>
              <a:gd name="adj2" fmla="val 627"/>
              <a:gd name="adj3" fmla="val 125300"/>
              <a:gd name="adj4" fmla="val -49164"/>
            </a:avLst>
          </a:prstGeom>
          <a:gradFill>
            <a:gsLst>
              <a:gs pos="0">
                <a:schemeClr val="accent3"/>
              </a:gs>
              <a:gs pos="50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75000"/>
                </a:schemeClr>
              </a:gs>
            </a:gsLst>
            <a:lin ang="18900000" scaled="1"/>
          </a:gradFill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r>
              <a:rPr lang="de-DE" sz="1400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Delete</a:t>
            </a:r>
            <a:endParaRPr lang="de-DE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1" name="Legende mit Linie 1 30"/>
          <p:cNvSpPr/>
          <p:nvPr/>
        </p:nvSpPr>
        <p:spPr>
          <a:xfrm>
            <a:off x="6572267" y="3643314"/>
            <a:ext cx="928695" cy="357190"/>
          </a:xfrm>
          <a:prstGeom prst="borderCallout1">
            <a:avLst>
              <a:gd name="adj1" fmla="val 44350"/>
              <a:gd name="adj2" fmla="val 627"/>
              <a:gd name="adj3" fmla="val 125300"/>
              <a:gd name="adj4" fmla="val -49164"/>
            </a:avLst>
          </a:prstGeom>
          <a:gradFill>
            <a:gsLst>
              <a:gs pos="0">
                <a:schemeClr val="accent3"/>
              </a:gs>
              <a:gs pos="50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75000"/>
                </a:schemeClr>
              </a:gs>
            </a:gsLst>
            <a:lin ang="18900000" scaled="1"/>
          </a:gradFill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r>
              <a:rPr lang="de-DE" sz="1400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Create</a:t>
            </a:r>
            <a:endParaRPr lang="de-DE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2" name="Legende mit Linie 1 31"/>
          <p:cNvSpPr/>
          <p:nvPr/>
        </p:nvSpPr>
        <p:spPr>
          <a:xfrm>
            <a:off x="5072066" y="6072207"/>
            <a:ext cx="928695" cy="357190"/>
          </a:xfrm>
          <a:prstGeom prst="borderCallout1">
            <a:avLst>
              <a:gd name="adj1" fmla="val 44350"/>
              <a:gd name="adj2" fmla="val 627"/>
              <a:gd name="adj3" fmla="val -41221"/>
              <a:gd name="adj4" fmla="val -35849"/>
            </a:avLst>
          </a:prstGeom>
          <a:gradFill>
            <a:gsLst>
              <a:gs pos="0">
                <a:schemeClr val="accent3"/>
              </a:gs>
              <a:gs pos="50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75000"/>
                </a:schemeClr>
              </a:gs>
            </a:gsLst>
            <a:lin ang="18900000" scaled="1"/>
          </a:gradFill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r>
              <a:rPr lang="de-DE" sz="1400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Create</a:t>
            </a:r>
            <a:endParaRPr lang="de-DE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4" name="Document"/>
          <p:cNvSpPr>
            <a:spLocks noEditPoints="1" noChangeArrowheads="1"/>
          </p:cNvSpPr>
          <p:nvPr/>
        </p:nvSpPr>
        <p:spPr bwMode="auto">
          <a:xfrm>
            <a:off x="4643439" y="5786456"/>
            <a:ext cx="214315" cy="285752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solidFill>
            <a:srgbClr val="D8EBB3"/>
          </a:solidFill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rtl="0"/>
            <a:endParaRPr lang="de-DE" sz="11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5" name="Document"/>
          <p:cNvSpPr>
            <a:spLocks noEditPoints="1" noChangeArrowheads="1"/>
          </p:cNvSpPr>
          <p:nvPr/>
        </p:nvSpPr>
        <p:spPr bwMode="auto">
          <a:xfrm>
            <a:off x="3428994" y="3286125"/>
            <a:ext cx="214315" cy="285752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solidFill>
            <a:srgbClr val="D8EBB3"/>
          </a:solidFill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rtl="0"/>
            <a:endParaRPr lang="de-DE" sz="11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6" name="Document"/>
          <p:cNvSpPr>
            <a:spLocks noEditPoints="1" noChangeArrowheads="1"/>
          </p:cNvSpPr>
          <p:nvPr/>
        </p:nvSpPr>
        <p:spPr bwMode="auto">
          <a:xfrm>
            <a:off x="3500431" y="3214688"/>
            <a:ext cx="214315" cy="285752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solidFill>
            <a:srgbClr val="D8EBB3"/>
          </a:solidFill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rtl="0"/>
            <a:endParaRPr lang="de-DE" sz="11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3" name="Legende mit Linie 1 32"/>
          <p:cNvSpPr/>
          <p:nvPr/>
        </p:nvSpPr>
        <p:spPr>
          <a:xfrm>
            <a:off x="2285984" y="5214951"/>
            <a:ext cx="928695" cy="357190"/>
          </a:xfrm>
          <a:prstGeom prst="borderCallout1">
            <a:avLst>
              <a:gd name="adj1" fmla="val 95550"/>
              <a:gd name="adj2" fmla="val 102042"/>
              <a:gd name="adj3" fmla="val 168820"/>
              <a:gd name="adj4" fmla="val 133973"/>
            </a:avLst>
          </a:prstGeom>
          <a:gradFill>
            <a:gsLst>
              <a:gs pos="0">
                <a:schemeClr val="accent3"/>
              </a:gs>
              <a:gs pos="50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75000"/>
                </a:schemeClr>
              </a:gs>
            </a:gsLst>
            <a:lin ang="18900000" scaled="1"/>
          </a:gradFill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r>
              <a:rPr lang="de-DE" sz="1400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Delete</a:t>
            </a:r>
            <a:endParaRPr lang="de-DE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7" name="Document"/>
          <p:cNvSpPr>
            <a:spLocks noEditPoints="1" noChangeArrowheads="1"/>
          </p:cNvSpPr>
          <p:nvPr/>
        </p:nvSpPr>
        <p:spPr bwMode="auto">
          <a:xfrm>
            <a:off x="6500829" y="2786060"/>
            <a:ext cx="503239" cy="673084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solidFill>
            <a:srgbClr val="D8EBB3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algn="ctr" rtl="0"/>
            <a:r>
              <a:rPr lang="de-DE" sz="1100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tmp</a:t>
            </a:r>
            <a:endParaRPr lang="de-DE" sz="11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  <a:p>
            <a:pPr algn="ctr" rtl="0"/>
            <a:r>
              <a:rPr lang="de-DE" sz="1100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.</a:t>
            </a:r>
            <a:r>
              <a:rPr lang="de-DE" sz="1100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dat</a:t>
            </a:r>
            <a:endParaRPr lang="de-DE" sz="11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cxnSp>
        <p:nvCxnSpPr>
          <p:cNvPr id="42" name="Gerade Verbindung mit Pfeil 41"/>
          <p:cNvCxnSpPr>
            <a:stCxn id="19" idx="2"/>
            <a:endCxn id="7" idx="0"/>
          </p:cNvCxnSpPr>
          <p:nvPr/>
        </p:nvCxnSpPr>
        <p:spPr bwMode="auto">
          <a:xfrm>
            <a:off x="4607721" y="3522644"/>
            <a:ext cx="7783" cy="2017109"/>
          </a:xfrm>
          <a:prstGeom prst="straightConnector1">
            <a:avLst/>
          </a:prstGeom>
          <a:solidFill>
            <a:srgbClr val="FFFF99">
              <a:alpha val="53000"/>
            </a:srgbClr>
          </a:solidFill>
          <a:ln w="38100" cap="flat" cmpd="sng" algn="ctr">
            <a:solidFill>
              <a:schemeClr val="accent3">
                <a:lumMod val="75000"/>
              </a:schemeClr>
            </a:solidFill>
            <a:prstDash val="sysDot"/>
            <a:round/>
            <a:headEnd type="arrow"/>
            <a:tailEnd type="arrow"/>
          </a:ln>
          <a:effectLst/>
        </p:spPr>
      </p:cxnSp>
      <p:sp>
        <p:nvSpPr>
          <p:cNvPr id="43" name="Textfeld 42"/>
          <p:cNvSpPr txBox="1"/>
          <p:nvPr/>
        </p:nvSpPr>
        <p:spPr>
          <a:xfrm rot="5400000">
            <a:off x="3849308" y="4387909"/>
            <a:ext cx="17749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de-DE" sz="1400" kern="1200" dirty="0" err="1">
                <a:solidFill>
                  <a:prstClr val="black"/>
                </a:solidFill>
                <a:latin typeface="Calibri" pitchFamily="34" charset="0"/>
                <a:ea typeface="+mn-ea"/>
                <a:cs typeface="+mn-cs"/>
              </a:rPr>
              <a:t>Excluded</a:t>
            </a:r>
            <a:endParaRPr lang="de-DE" kern="1200" dirty="0">
              <a:solidFill>
                <a:prstClr val="black"/>
              </a:solidFill>
              <a:latin typeface="Calibri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3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3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3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5" grpId="0" animBg="1"/>
      <p:bldP spid="20" grpId="0" animBg="1"/>
      <p:bldP spid="23" grpId="0" animBg="1"/>
      <p:bldP spid="29" grpId="0" animBg="1"/>
      <p:bldP spid="30" grpId="0" animBg="1"/>
      <p:bldP spid="31" grpId="0" animBg="1"/>
      <p:bldP spid="32" grpId="0" animBg="1"/>
      <p:bldP spid="34" grpId="0" animBg="1"/>
      <p:bldP spid="36" grpId="0" animBg="1"/>
      <p:bldP spid="33" grpId="0" animBg="1"/>
      <p:bldP spid="37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14282" y="4857760"/>
            <a:ext cx="86439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 smtClean="0">
                <a:solidFill>
                  <a:schemeClr val="accent6">
                    <a:lumMod val="75000"/>
                  </a:schemeClr>
                </a:solidFill>
              </a:rPr>
              <a:t>Enable the following property in the GroupPolicyEditor to disable the Command prompt:</a:t>
            </a:r>
          </a:p>
          <a:p>
            <a:r>
              <a:rPr lang="hu-HU" dirty="0" smtClean="0">
                <a:solidFill>
                  <a:schemeClr val="accent6">
                    <a:lumMod val="75000"/>
                  </a:schemeClr>
                </a:solidFill>
              </a:rPr>
              <a:t>UserConfiguration/AdministrativeTemplates/System/”Prevent access to command prompt”</a:t>
            </a:r>
            <a:endParaRPr lang="hu-H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2910" y="142852"/>
            <a:ext cx="8501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</a:rPr>
              <a:t>Some configuration options after installation</a:t>
            </a:r>
            <a:endParaRPr lang="hu-HU" sz="28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8596" y="785794"/>
            <a:ext cx="17401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>
                <a:solidFill>
                  <a:srgbClr val="FF0000"/>
                </a:solidFill>
              </a:rPr>
              <a:t>Write protection</a:t>
            </a:r>
            <a:endParaRPr lang="hu-HU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58" y="4429132"/>
            <a:ext cx="26818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>
                <a:solidFill>
                  <a:srgbClr val="FF0000"/>
                </a:solidFill>
              </a:rPr>
              <a:t>Disable command prompt:</a:t>
            </a:r>
            <a:endParaRPr lang="hu-HU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85720" y="1285860"/>
            <a:ext cx="864399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 smtClean="0">
                <a:solidFill>
                  <a:schemeClr val="accent6">
                    <a:lumMod val="75000"/>
                  </a:schemeClr>
                </a:solidFill>
              </a:rPr>
              <a:t>API/FBWFMGR.exe</a:t>
            </a:r>
          </a:p>
          <a:p>
            <a:endParaRPr lang="hu-HU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hu-HU" dirty="0" smtClean="0">
                <a:solidFill>
                  <a:schemeClr val="accent6">
                    <a:lumMod val="75000"/>
                  </a:schemeClr>
                </a:solidFill>
              </a:rPr>
              <a:t>FBWFMGR /enable</a:t>
            </a:r>
          </a:p>
          <a:p>
            <a:r>
              <a:rPr lang="hu-HU" dirty="0" smtClean="0">
                <a:solidFill>
                  <a:schemeClr val="accent6">
                    <a:lumMod val="75000"/>
                  </a:schemeClr>
                </a:solidFill>
              </a:rPr>
              <a:t>FBWFMGR /addexclusion c: \NotWriteProtectedFolder</a:t>
            </a:r>
          </a:p>
          <a:p>
            <a:r>
              <a:rPr lang="hu-HU" dirty="0" smtClean="0">
                <a:solidFill>
                  <a:schemeClr val="accent6">
                    <a:lumMod val="75000"/>
                  </a:schemeClr>
                </a:solidFill>
              </a:rPr>
              <a:t>FBWFMGR /OVERLAYDETAIL</a:t>
            </a:r>
          </a:p>
          <a:p>
            <a:endParaRPr lang="hu-HU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hu-HU" dirty="0" smtClean="0">
                <a:solidFill>
                  <a:schemeClr val="accent6">
                    <a:lumMod val="75000"/>
                  </a:schemeClr>
                </a:solidFill>
              </a:rPr>
              <a:t>FBWFMGR /HELP</a:t>
            </a:r>
          </a:p>
          <a:p>
            <a:r>
              <a:rPr lang="hu-HU" dirty="0" smtClean="0">
                <a:solidFill>
                  <a:schemeClr val="accent6">
                    <a:lumMod val="75000"/>
                  </a:schemeClr>
                </a:solidFill>
              </a:rPr>
              <a:t>FBWFMGR /HELP /ADDEXCLUSION</a:t>
            </a:r>
            <a:endParaRPr lang="hu-HU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Registry Filter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2400" dirty="0" smtClean="0">
                <a:latin typeface="Calibri" pitchFamily="34" charset="0"/>
              </a:rPr>
              <a:t>FBWF </a:t>
            </a:r>
            <a:r>
              <a:rPr lang="de-DE" sz="2400" dirty="0" err="1" smtClean="0">
                <a:latin typeface="Calibri" pitchFamily="34" charset="0"/>
              </a:rPr>
              <a:t>works</a:t>
            </a:r>
            <a:r>
              <a:rPr lang="de-DE" sz="2400" dirty="0" smtClean="0">
                <a:latin typeface="Calibri" pitchFamily="34" charset="0"/>
              </a:rPr>
              <a:t> on </a:t>
            </a:r>
            <a:r>
              <a:rPr lang="de-DE" sz="2400" dirty="0" err="1" smtClean="0">
                <a:latin typeface="Calibri" pitchFamily="34" charset="0"/>
              </a:rPr>
              <a:t>filebase</a:t>
            </a:r>
            <a:endParaRPr lang="de-DE" sz="2400" dirty="0" smtClean="0">
              <a:latin typeface="Calibri" pitchFamily="34" charset="0"/>
            </a:endParaRPr>
          </a:p>
          <a:p>
            <a:pPr lvl="1"/>
            <a:r>
              <a:rPr lang="de-DE" sz="2000" dirty="0" err="1" smtClean="0">
                <a:latin typeface="Calibri" pitchFamily="34" charset="0"/>
              </a:rPr>
              <a:t>Registrychanges</a:t>
            </a:r>
            <a:r>
              <a:rPr lang="de-DE" sz="2000" dirty="0" smtClean="0">
                <a:latin typeface="Calibri" pitchFamily="34" charset="0"/>
              </a:rPr>
              <a:t> </a:t>
            </a:r>
            <a:r>
              <a:rPr lang="de-DE" sz="2000" dirty="0" err="1" smtClean="0">
                <a:latin typeface="Calibri" pitchFamily="34" charset="0"/>
              </a:rPr>
              <a:t>get</a:t>
            </a:r>
            <a:r>
              <a:rPr lang="de-DE" sz="2000" dirty="0" smtClean="0">
                <a:latin typeface="Calibri" pitchFamily="34" charset="0"/>
              </a:rPr>
              <a:t> </a:t>
            </a:r>
            <a:r>
              <a:rPr lang="de-DE" sz="2000" dirty="0" err="1" smtClean="0">
                <a:latin typeface="Calibri" pitchFamily="34" charset="0"/>
              </a:rPr>
              <a:t>discarded</a:t>
            </a:r>
            <a:endParaRPr lang="de-DE" sz="2000" dirty="0" smtClean="0">
              <a:latin typeface="Calibri" pitchFamily="34" charset="0"/>
            </a:endParaRPr>
          </a:p>
          <a:p>
            <a:pPr lvl="1"/>
            <a:endParaRPr lang="de-DE" sz="2000" dirty="0" smtClean="0">
              <a:latin typeface="Calibri" pitchFamily="34" charset="0"/>
            </a:endParaRPr>
          </a:p>
          <a:p>
            <a:r>
              <a:rPr lang="de-DE" sz="2400" dirty="0" err="1" smtClean="0">
                <a:latin typeface="Calibri" pitchFamily="34" charset="0"/>
              </a:rPr>
              <a:t>Important</a:t>
            </a:r>
            <a:r>
              <a:rPr lang="de-DE" sz="2400" dirty="0" smtClean="0">
                <a:latin typeface="Calibri" pitchFamily="34" charset="0"/>
              </a:rPr>
              <a:t> Registry </a:t>
            </a:r>
            <a:r>
              <a:rPr lang="de-DE" sz="2400" dirty="0" err="1" smtClean="0">
                <a:latin typeface="Calibri" pitchFamily="34" charset="0"/>
              </a:rPr>
              <a:t>changes</a:t>
            </a:r>
            <a:endParaRPr lang="de-DE" sz="2400" dirty="0" smtClean="0">
              <a:latin typeface="Calibri" pitchFamily="34" charset="0"/>
            </a:endParaRPr>
          </a:p>
          <a:p>
            <a:pPr lvl="1"/>
            <a:r>
              <a:rPr lang="de-DE" sz="2000" dirty="0" smtClean="0">
                <a:latin typeface="Calibri" pitchFamily="34" charset="0"/>
              </a:rPr>
              <a:t>TSCAL </a:t>
            </a:r>
            <a:r>
              <a:rPr lang="de-DE" sz="2000" dirty="0" err="1" smtClean="0">
                <a:latin typeface="Calibri" pitchFamily="34" charset="0"/>
              </a:rPr>
              <a:t>Entries</a:t>
            </a:r>
            <a:endParaRPr lang="de-DE" sz="2000" dirty="0" smtClean="0">
              <a:latin typeface="Calibri" pitchFamily="34" charset="0"/>
            </a:endParaRPr>
          </a:p>
          <a:p>
            <a:pPr lvl="1"/>
            <a:r>
              <a:rPr lang="de-DE" sz="2000" dirty="0" smtClean="0">
                <a:latin typeface="Calibri" pitchFamily="34" charset="0"/>
              </a:rPr>
              <a:t>Domain </a:t>
            </a:r>
            <a:r>
              <a:rPr lang="de-DE" sz="2000" dirty="0" err="1" smtClean="0">
                <a:latin typeface="Calibri" pitchFamily="34" charset="0"/>
              </a:rPr>
              <a:t>Secret</a:t>
            </a:r>
            <a:r>
              <a:rPr lang="de-DE" sz="2000" dirty="0" smtClean="0">
                <a:latin typeface="Calibri" pitchFamily="34" charset="0"/>
              </a:rPr>
              <a:t> Key</a:t>
            </a:r>
          </a:p>
          <a:p>
            <a:pPr lvl="1"/>
            <a:endParaRPr lang="de-DE" sz="2000" dirty="0" smtClean="0">
              <a:latin typeface="Calibri" pitchFamily="34" charset="0"/>
            </a:endParaRPr>
          </a:p>
          <a:p>
            <a:r>
              <a:rPr lang="de-DE" sz="2400" dirty="0" smtClean="0">
                <a:latin typeface="Calibri" pitchFamily="34" charset="0"/>
              </a:rPr>
              <a:t>Registry Filter </a:t>
            </a:r>
            <a:r>
              <a:rPr lang="de-DE" sz="2400" dirty="0" err="1" smtClean="0">
                <a:latin typeface="Calibri" pitchFamily="34" charset="0"/>
              </a:rPr>
              <a:t>writes</a:t>
            </a:r>
            <a:r>
              <a:rPr lang="de-DE" sz="2400" dirty="0" smtClean="0">
                <a:latin typeface="Calibri" pitchFamily="34" charset="0"/>
              </a:rPr>
              <a:t> </a:t>
            </a:r>
            <a:r>
              <a:rPr lang="de-DE" sz="2400" dirty="0" err="1" smtClean="0">
                <a:latin typeface="Calibri" pitchFamily="34" charset="0"/>
              </a:rPr>
              <a:t>these</a:t>
            </a:r>
            <a:r>
              <a:rPr lang="de-DE" sz="2400" dirty="0" smtClean="0">
                <a:latin typeface="Calibri" pitchFamily="34" charset="0"/>
              </a:rPr>
              <a:t> </a:t>
            </a:r>
            <a:r>
              <a:rPr lang="de-DE" sz="2400" dirty="0" err="1" smtClean="0">
                <a:latin typeface="Calibri" pitchFamily="34" charset="0"/>
              </a:rPr>
              <a:t>keys</a:t>
            </a:r>
            <a:r>
              <a:rPr lang="de-DE" sz="2400" dirty="0" smtClean="0">
                <a:latin typeface="Calibri" pitchFamily="34" charset="0"/>
              </a:rPr>
              <a:t> </a:t>
            </a:r>
            <a:r>
              <a:rPr lang="de-DE" sz="2400" dirty="0" err="1" smtClean="0">
                <a:latin typeface="Calibri" pitchFamily="34" charset="0"/>
              </a:rPr>
              <a:t>through</a:t>
            </a:r>
            <a:r>
              <a:rPr lang="de-DE" sz="2400" dirty="0" smtClean="0">
                <a:latin typeface="Calibri" pitchFamily="34" charset="0"/>
              </a:rPr>
              <a:t> </a:t>
            </a:r>
            <a:r>
              <a:rPr lang="de-DE" sz="2400" dirty="0" err="1" smtClean="0">
                <a:latin typeface="Calibri" pitchFamily="34" charset="0"/>
              </a:rPr>
              <a:t>the</a:t>
            </a:r>
            <a:r>
              <a:rPr lang="de-DE" sz="2400" dirty="0" smtClean="0">
                <a:latin typeface="Calibri" pitchFamily="34" charset="0"/>
              </a:rPr>
              <a:t> filter </a:t>
            </a:r>
            <a:r>
              <a:rPr lang="de-DE" sz="2400" dirty="0" err="1" smtClean="0">
                <a:latin typeface="Calibri" pitchFamily="34" charset="0"/>
              </a:rPr>
              <a:t>driver</a:t>
            </a:r>
            <a:endParaRPr lang="de-DE" sz="2400" dirty="0" smtClean="0">
              <a:latin typeface="Calibri" pitchFamily="34" charset="0"/>
            </a:endParaRPr>
          </a:p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0B02830C-3C55-47D6-9EA0-D4C3B0D265AD}" type="slidenum">
              <a:rPr lang="en-US" sz="1200" kern="120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algn="r" rtl="0"/>
              <a:t>47</a:t>
            </a:fld>
            <a:endParaRPr lang="en-US" sz="1200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143504" y="1142984"/>
            <a:ext cx="3520372" cy="22307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perspectiveHeroicExtremeLeftFacing">
              <a:rot lat="425555" lon="1161733" rev="21304854"/>
            </a:camera>
            <a:lightRig rig="threePt" dir="t">
              <a:rot lat="0" lon="0" rev="0"/>
            </a:lightRig>
          </a:scene3d>
          <a:sp3d prstMaterial="matte"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Device Update Agent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 smtClean="0"/>
              <a:t>Performs</a:t>
            </a:r>
            <a:r>
              <a:rPr lang="de-DE" dirty="0" smtClean="0"/>
              <a:t> administrative </a:t>
            </a:r>
            <a:r>
              <a:rPr lang="de-DE" dirty="0" err="1" smtClean="0"/>
              <a:t>tasks</a:t>
            </a:r>
            <a:endParaRPr lang="de-DE" dirty="0" smtClean="0"/>
          </a:p>
          <a:p>
            <a:pPr lvl="1"/>
            <a:r>
              <a:rPr lang="de-DE" dirty="0" err="1" smtClean="0"/>
              <a:t>Copying</a:t>
            </a:r>
            <a:r>
              <a:rPr lang="de-DE" dirty="0" smtClean="0"/>
              <a:t> </a:t>
            </a:r>
            <a:r>
              <a:rPr lang="de-DE" dirty="0" err="1" smtClean="0"/>
              <a:t>files</a:t>
            </a:r>
            <a:endParaRPr lang="de-DE" dirty="0" smtClean="0"/>
          </a:p>
          <a:p>
            <a:pPr lvl="1"/>
            <a:r>
              <a:rPr lang="de-DE" dirty="0" err="1" smtClean="0"/>
              <a:t>Editing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registry</a:t>
            </a:r>
            <a:endParaRPr lang="de-DE" dirty="0" smtClean="0"/>
          </a:p>
          <a:p>
            <a:pPr lvl="1"/>
            <a:r>
              <a:rPr lang="de-DE" dirty="0" smtClean="0"/>
              <a:t>Run </a:t>
            </a:r>
            <a:r>
              <a:rPr lang="de-DE" dirty="0" err="1" smtClean="0"/>
              <a:t>processes</a:t>
            </a:r>
            <a:endParaRPr lang="de-DE" dirty="0" smtClean="0"/>
          </a:p>
          <a:p>
            <a:pPr lvl="1"/>
            <a:endParaRPr lang="de-DE" dirty="0" smtClean="0"/>
          </a:p>
          <a:p>
            <a:r>
              <a:rPr lang="de-DE" dirty="0" err="1" smtClean="0"/>
              <a:t>Perform</a:t>
            </a:r>
            <a:r>
              <a:rPr lang="de-DE" dirty="0" smtClean="0"/>
              <a:t> </a:t>
            </a:r>
            <a:r>
              <a:rPr lang="de-DE" dirty="0" err="1" smtClean="0"/>
              <a:t>updates</a:t>
            </a:r>
            <a:r>
              <a:rPr lang="de-DE" dirty="0" smtClean="0"/>
              <a:t> in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field</a:t>
            </a:r>
            <a:endParaRPr lang="de-DE" dirty="0" smtClean="0"/>
          </a:p>
          <a:p>
            <a:endParaRPr lang="de-DE" dirty="0" smtClean="0"/>
          </a:p>
          <a:p>
            <a:r>
              <a:rPr lang="de-DE" dirty="0" smtClean="0"/>
              <a:t>Polls </a:t>
            </a:r>
            <a:r>
              <a:rPr lang="de-DE" dirty="0" err="1" smtClean="0"/>
              <a:t>automatically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updates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0B02830C-3C55-47D6-9EA0-D4C3B0D265AD}" type="slidenum">
              <a:rPr lang="en-US" sz="1200" kern="120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algn="r" rtl="0"/>
              <a:t>48</a:t>
            </a:fld>
            <a:endParaRPr lang="en-US" sz="1200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grpSp>
        <p:nvGrpSpPr>
          <p:cNvPr id="5" name="Gruppieren 9"/>
          <p:cNvGrpSpPr/>
          <p:nvPr/>
        </p:nvGrpSpPr>
        <p:grpSpPr>
          <a:xfrm>
            <a:off x="6572264" y="2786058"/>
            <a:ext cx="2438400" cy="2438400"/>
            <a:chOff x="6357950" y="2428868"/>
            <a:chExt cx="2438400" cy="2438400"/>
          </a:xfrm>
        </p:grpSpPr>
        <p:pic>
          <p:nvPicPr>
            <p:cNvPr id="49156" name="Picture 4" descr="C:\Users\wolfgang.unger\Desktop\ALT3\Vista\Vista\vista 5728 icons png\Setup.exe_I0001_0409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357950" y="2428868"/>
              <a:ext cx="2438400" cy="2438400"/>
            </a:xfrm>
            <a:prstGeom prst="rect">
              <a:avLst/>
            </a:prstGeom>
            <a:noFill/>
          </p:spPr>
        </p:pic>
        <p:sp>
          <p:nvSpPr>
            <p:cNvPr id="9" name="Textfeld 8"/>
            <p:cNvSpPr txBox="1"/>
            <p:nvPr/>
          </p:nvSpPr>
          <p:spPr>
            <a:xfrm>
              <a:off x="7364204" y="4357694"/>
              <a:ext cx="1400866" cy="369332"/>
            </a:xfrm>
            <a:prstGeom prst="rect">
              <a:avLst/>
            </a:prstGeom>
            <a:noFill/>
            <a:scene3d>
              <a:camera prst="orthographicFront">
                <a:rot lat="1157460" lon="877108" rev="20945078"/>
              </a:camera>
              <a:lightRig rig="threePt" dir="t"/>
            </a:scene3d>
          </p:spPr>
          <p:txBody>
            <a:bodyPr wrap="square" rtlCol="0">
              <a:spAutoFit/>
              <a:scene3d>
                <a:camera prst="perspectiveLeft"/>
                <a:lightRig rig="threePt" dir="t"/>
              </a:scene3d>
            </a:bodyPr>
            <a:lstStyle/>
            <a:p>
              <a:pPr algn="l" rtl="0"/>
              <a:r>
                <a:rPr lang="de-DE" b="1" kern="1200" dirty="0">
                  <a:solidFill>
                    <a:srgbClr val="F7964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  <a:ea typeface="+mn-ea"/>
                  <a:cs typeface="+mn-cs"/>
                </a:rPr>
                <a:t>UPDATE</a:t>
              </a:r>
              <a:endParaRPr lang="en-US" b="1" kern="1200" dirty="0">
                <a:solidFill>
                  <a:srgbClr val="F796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USB 2.0 Boot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Supports </a:t>
            </a:r>
            <a:r>
              <a:rPr lang="de-DE" dirty="0" err="1" smtClean="0"/>
              <a:t>booting</a:t>
            </a:r>
            <a:r>
              <a:rPr lang="de-DE" dirty="0" smtClean="0"/>
              <a:t> </a:t>
            </a:r>
            <a:r>
              <a:rPr lang="de-DE" dirty="0" err="1" smtClean="0"/>
              <a:t>from</a:t>
            </a:r>
            <a:r>
              <a:rPr lang="de-DE" dirty="0" smtClean="0"/>
              <a:t> USB 2.0 </a:t>
            </a:r>
            <a:r>
              <a:rPr lang="de-DE" dirty="0" err="1" smtClean="0"/>
              <a:t>devices</a:t>
            </a:r>
            <a:endParaRPr lang="de-DE" dirty="0" smtClean="0"/>
          </a:p>
          <a:p>
            <a:endParaRPr lang="de-DE" dirty="0" smtClean="0"/>
          </a:p>
          <a:p>
            <a:r>
              <a:rPr lang="de-DE" dirty="0" err="1" smtClean="0"/>
              <a:t>Without</a:t>
            </a:r>
            <a:r>
              <a:rPr lang="de-DE" dirty="0" smtClean="0"/>
              <a:t> USB 2.0 Boot BSOD 0x0000007B</a:t>
            </a:r>
          </a:p>
          <a:p>
            <a:pPr lvl="1"/>
            <a:r>
              <a:rPr lang="de-DE" dirty="0" smtClean="0"/>
              <a:t>Boot Device Not </a:t>
            </a:r>
            <a:r>
              <a:rPr lang="de-DE" dirty="0" err="1" smtClean="0"/>
              <a:t>Found</a:t>
            </a:r>
            <a:endParaRPr lang="en-US" dirty="0" smtClean="0"/>
          </a:p>
          <a:p>
            <a:endParaRPr lang="de-DE" dirty="0" smtClean="0"/>
          </a:p>
          <a:p>
            <a:r>
              <a:rPr lang="de-DE" dirty="0" smtClean="0"/>
              <a:t>USB </a:t>
            </a:r>
            <a:r>
              <a:rPr lang="de-DE" dirty="0" err="1" smtClean="0"/>
              <a:t>driver</a:t>
            </a:r>
            <a:r>
              <a:rPr lang="de-DE" dirty="0" smtClean="0"/>
              <a:t> will </a:t>
            </a:r>
            <a:r>
              <a:rPr lang="de-DE" dirty="0" err="1" smtClean="0"/>
              <a:t>be</a:t>
            </a:r>
            <a:r>
              <a:rPr lang="de-DE" dirty="0" smtClean="0"/>
              <a:t> </a:t>
            </a:r>
            <a:r>
              <a:rPr lang="de-DE" dirty="0" err="1" smtClean="0"/>
              <a:t>loaded</a:t>
            </a:r>
            <a:r>
              <a:rPr lang="de-DE" dirty="0" smtClean="0"/>
              <a:t> </a:t>
            </a:r>
            <a:r>
              <a:rPr lang="de-DE" dirty="0" err="1" smtClean="0"/>
              <a:t>earlier</a:t>
            </a:r>
            <a:endParaRPr lang="de-DE" dirty="0" smtClean="0"/>
          </a:p>
          <a:p>
            <a:endParaRPr 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0B02830C-3C55-47D6-9EA0-D4C3B0D265AD}" type="slidenum">
              <a:rPr lang="en-US" sz="1200" kern="120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algn="r" rtl="0"/>
              <a:t>49</a:t>
            </a:fld>
            <a:endParaRPr lang="en-US" sz="1200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44033" name="Picture 1" descr="C:\Users\wolfgang.unger\AppData\Local\Microsoft\Windows\Temporary Internet Files\Content.IE5\G2IXOGLG\MCj04315710000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00892" y="3357562"/>
            <a:ext cx="1905000" cy="19177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Enhanced Write Filter</a:t>
            </a:r>
            <a:r>
              <a:rPr lang="hu-HU" dirty="0" smtClean="0"/>
              <a:t> (WES only)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0B02830C-3C55-47D6-9EA0-D4C3B0D265AD}" type="slidenum">
              <a:rPr lang="en-US" sz="1200" kern="120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algn="r" rtl="0"/>
              <a:t>50</a:t>
            </a:fld>
            <a:endParaRPr lang="en-US" sz="1200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6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de-DE" dirty="0" smtClean="0"/>
              <a:t>Redirects all </a:t>
            </a:r>
            <a:r>
              <a:rPr lang="de-DE" dirty="0" err="1" smtClean="0"/>
              <a:t>writes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an </a:t>
            </a:r>
            <a:r>
              <a:rPr lang="de-DE" dirty="0" err="1" smtClean="0"/>
              <a:t>overlay</a:t>
            </a:r>
            <a:endParaRPr lang="de-DE" dirty="0" smtClean="0"/>
          </a:p>
          <a:p>
            <a:pPr lvl="1"/>
            <a:r>
              <a:rPr lang="de-DE" dirty="0" err="1" smtClean="0"/>
              <a:t>Overlay</a:t>
            </a:r>
            <a:r>
              <a:rPr lang="de-DE" dirty="0" smtClean="0"/>
              <a:t> </a:t>
            </a:r>
            <a:r>
              <a:rPr lang="de-DE" dirty="0" err="1" smtClean="0"/>
              <a:t>can</a:t>
            </a:r>
            <a:r>
              <a:rPr lang="de-DE" dirty="0" smtClean="0"/>
              <a:t> </a:t>
            </a:r>
            <a:r>
              <a:rPr lang="de-DE" dirty="0" err="1" smtClean="0"/>
              <a:t>be</a:t>
            </a:r>
            <a:endParaRPr lang="de-DE" dirty="0" smtClean="0"/>
          </a:p>
          <a:p>
            <a:pPr lvl="2"/>
            <a:r>
              <a:rPr lang="de-DE" dirty="0" smtClean="0"/>
              <a:t>Partition</a:t>
            </a:r>
          </a:p>
          <a:p>
            <a:pPr lvl="2"/>
            <a:r>
              <a:rPr lang="de-DE" dirty="0" smtClean="0"/>
              <a:t>RAM</a:t>
            </a:r>
          </a:p>
          <a:p>
            <a:pPr lvl="2"/>
            <a:endParaRPr lang="de-DE" dirty="0" smtClean="0"/>
          </a:p>
          <a:p>
            <a:r>
              <a:rPr lang="de-DE" dirty="0" smtClean="0"/>
              <a:t>Different Modes</a:t>
            </a:r>
          </a:p>
          <a:p>
            <a:pPr lvl="1"/>
            <a:r>
              <a:rPr lang="de-DE" dirty="0" smtClean="0"/>
              <a:t>Disk</a:t>
            </a:r>
          </a:p>
          <a:p>
            <a:pPr lvl="1"/>
            <a:r>
              <a:rPr lang="de-DE" dirty="0" smtClean="0"/>
              <a:t>RAM</a:t>
            </a:r>
          </a:p>
          <a:p>
            <a:pPr lvl="1"/>
            <a:r>
              <a:rPr lang="de-DE" dirty="0" smtClean="0"/>
              <a:t>RAM Reg</a:t>
            </a:r>
            <a:endParaRPr lang="en-US" dirty="0"/>
          </a:p>
        </p:txBody>
      </p:sp>
      <p:grpSp>
        <p:nvGrpSpPr>
          <p:cNvPr id="3" name="Gruppieren 56"/>
          <p:cNvGrpSpPr/>
          <p:nvPr/>
        </p:nvGrpSpPr>
        <p:grpSpPr>
          <a:xfrm>
            <a:off x="5951529" y="3071810"/>
            <a:ext cx="2906751" cy="3043246"/>
            <a:chOff x="5951529" y="3071810"/>
            <a:chExt cx="2906751" cy="3043246"/>
          </a:xfrm>
        </p:grpSpPr>
        <p:grpSp>
          <p:nvGrpSpPr>
            <p:cNvPr id="5" name="Gruppieren 54"/>
            <p:cNvGrpSpPr/>
            <p:nvPr/>
          </p:nvGrpSpPr>
          <p:grpSpPr>
            <a:xfrm>
              <a:off x="5951529" y="3071810"/>
              <a:ext cx="2906751" cy="3043246"/>
              <a:chOff x="5951529" y="3071810"/>
              <a:chExt cx="2906751" cy="3043246"/>
            </a:xfrm>
          </p:grpSpPr>
          <p:pic>
            <p:nvPicPr>
              <p:cNvPr id="48140" name="Picture 12" descr="C:\Users\wolfgang.unger\AppData\Local\Microsoft\Windows\Temporary Internet Files\Content.IE5\HL2TCJXR\MCj04338800000[1]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308719" y="4286256"/>
                <a:ext cx="1828800" cy="1828800"/>
              </a:xfrm>
              <a:prstGeom prst="rect">
                <a:avLst/>
              </a:prstGeom>
              <a:noFill/>
            </p:spPr>
          </p:pic>
          <p:sp>
            <p:nvSpPr>
              <p:cNvPr id="48143" name="File"/>
              <p:cNvSpPr>
                <a:spLocks noEditPoints="1" noChangeArrowheads="1"/>
              </p:cNvSpPr>
              <p:nvPr/>
            </p:nvSpPr>
            <p:spPr bwMode="auto">
              <a:xfrm>
                <a:off x="6737347" y="3429000"/>
                <a:ext cx="1000132" cy="714380"/>
              </a:xfrm>
              <a:custGeom>
                <a:avLst/>
                <a:gdLst>
                  <a:gd name="T0" fmla="*/ 10981 w 21600"/>
                  <a:gd name="T1" fmla="*/ 3240 h 21600"/>
                  <a:gd name="T2" fmla="*/ 0 w 21600"/>
                  <a:gd name="T3" fmla="*/ 10800 h 21600"/>
                  <a:gd name="T4" fmla="*/ 10800 w 21600"/>
                  <a:gd name="T5" fmla="*/ 21600 h 21600"/>
                  <a:gd name="T6" fmla="*/ 21600 w 21600"/>
                  <a:gd name="T7" fmla="*/ 10800 h 21600"/>
                  <a:gd name="T8" fmla="*/ 0 w 21600"/>
                  <a:gd name="T9" fmla="*/ 21600 h 21600"/>
                  <a:gd name="T10" fmla="*/ 21600 w 21600"/>
                  <a:gd name="T11" fmla="*/ 21600 h 21600"/>
                  <a:gd name="T12" fmla="*/ 1086 w 21600"/>
                  <a:gd name="T13" fmla="*/ 4628 h 21600"/>
                  <a:gd name="T14" fmla="*/ 20635 w 21600"/>
                  <a:gd name="T15" fmla="*/ 20289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T12" t="T13" r="T14" b="T15"/>
                <a:pathLst>
                  <a:path w="21600" h="21600">
                    <a:moveTo>
                      <a:pt x="19790" y="3240"/>
                    </a:moveTo>
                    <a:cubicBezTo>
                      <a:pt x="10981" y="3240"/>
                      <a:pt x="9171" y="3240"/>
                      <a:pt x="9050" y="3086"/>
                    </a:cubicBezTo>
                    <a:cubicBezTo>
                      <a:pt x="9050" y="2931"/>
                      <a:pt x="8930" y="2777"/>
                      <a:pt x="8930" y="2469"/>
                    </a:cubicBezTo>
                    <a:cubicBezTo>
                      <a:pt x="8930" y="2160"/>
                      <a:pt x="8809" y="1851"/>
                      <a:pt x="8688" y="1389"/>
                    </a:cubicBezTo>
                    <a:cubicBezTo>
                      <a:pt x="8568" y="1080"/>
                      <a:pt x="8326" y="771"/>
                      <a:pt x="8085" y="463"/>
                    </a:cubicBezTo>
                    <a:cubicBezTo>
                      <a:pt x="7723" y="154"/>
                      <a:pt x="7361" y="0"/>
                      <a:pt x="7361" y="0"/>
                    </a:cubicBezTo>
                    <a:cubicBezTo>
                      <a:pt x="7361" y="0"/>
                      <a:pt x="2293" y="0"/>
                      <a:pt x="2051" y="154"/>
                    </a:cubicBezTo>
                    <a:cubicBezTo>
                      <a:pt x="1689" y="309"/>
                      <a:pt x="1448" y="463"/>
                      <a:pt x="1327" y="771"/>
                    </a:cubicBezTo>
                    <a:cubicBezTo>
                      <a:pt x="1207" y="1080"/>
                      <a:pt x="1086" y="1389"/>
                      <a:pt x="965" y="1697"/>
                    </a:cubicBezTo>
                    <a:cubicBezTo>
                      <a:pt x="845" y="2160"/>
                      <a:pt x="724" y="2314"/>
                      <a:pt x="724" y="2469"/>
                    </a:cubicBezTo>
                    <a:cubicBezTo>
                      <a:pt x="603" y="2623"/>
                      <a:pt x="603" y="2777"/>
                      <a:pt x="483" y="2931"/>
                    </a:cubicBezTo>
                    <a:cubicBezTo>
                      <a:pt x="483" y="3086"/>
                      <a:pt x="362" y="3240"/>
                      <a:pt x="241" y="3240"/>
                    </a:cubicBezTo>
                    <a:lnTo>
                      <a:pt x="0" y="3394"/>
                    </a:lnTo>
                    <a:lnTo>
                      <a:pt x="0" y="3703"/>
                    </a:lnTo>
                    <a:lnTo>
                      <a:pt x="0" y="10800"/>
                    </a:lnTo>
                    <a:lnTo>
                      <a:pt x="0" y="21600"/>
                    </a:lnTo>
                    <a:lnTo>
                      <a:pt x="10981" y="21600"/>
                    </a:lnTo>
                    <a:lnTo>
                      <a:pt x="21600" y="21600"/>
                    </a:lnTo>
                    <a:lnTo>
                      <a:pt x="21600" y="10800"/>
                    </a:lnTo>
                    <a:lnTo>
                      <a:pt x="21600" y="5246"/>
                    </a:lnTo>
                    <a:lnTo>
                      <a:pt x="21600" y="4783"/>
                    </a:lnTo>
                    <a:cubicBezTo>
                      <a:pt x="21479" y="4320"/>
                      <a:pt x="21359" y="4011"/>
                      <a:pt x="21117" y="3703"/>
                    </a:cubicBezTo>
                    <a:cubicBezTo>
                      <a:pt x="20876" y="3549"/>
                      <a:pt x="20514" y="3394"/>
                      <a:pt x="20152" y="3240"/>
                    </a:cubicBezTo>
                    <a:close/>
                  </a:path>
                </a:pathLst>
              </a:custGeom>
              <a:solidFill>
                <a:srgbClr val="FFFFCC"/>
              </a:solidFill>
              <a:ln w="9525">
                <a:noFill/>
                <a:miter lim="800000"/>
                <a:headEnd/>
                <a:tailEnd/>
              </a:ln>
              <a:effectLst>
                <a:outerShdw blurRad="127000" dist="38100" dir="2700000" algn="ctr">
                  <a:srgbClr val="000000">
                    <a:alpha val="45000"/>
                  </a:srgbClr>
                </a:outerShdw>
              </a:effectLst>
              <a:scene3d>
                <a:camera prst="perspectiveFront" fov="2700000">
                  <a:rot lat="20376000" lon="1938000" rev="20112001"/>
                </a:camera>
                <a:lightRig rig="soft" dir="t">
                  <a:rot lat="0" lon="0" rev="0"/>
                </a:lightRig>
              </a:scene3d>
              <a:sp3d prstMaterial="translucentPowder">
                <a:bevelT w="203200" h="50800" prst="softRound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l" rtl="0"/>
                <a:r>
                  <a:rPr lang="de-DE" sz="1400" kern="120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rPr>
                  <a:t>Delete Windows</a:t>
                </a:r>
                <a:endParaRPr lang="en-US" sz="1400" kern="120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3" name="File"/>
              <p:cNvSpPr>
                <a:spLocks noEditPoints="1" noChangeArrowheads="1"/>
              </p:cNvSpPr>
              <p:nvPr/>
            </p:nvSpPr>
            <p:spPr bwMode="auto">
              <a:xfrm>
                <a:off x="7451727" y="3071810"/>
                <a:ext cx="1000132" cy="714380"/>
              </a:xfrm>
              <a:custGeom>
                <a:avLst/>
                <a:gdLst>
                  <a:gd name="T0" fmla="*/ 10981 w 21600"/>
                  <a:gd name="T1" fmla="*/ 3240 h 21600"/>
                  <a:gd name="T2" fmla="*/ 0 w 21600"/>
                  <a:gd name="T3" fmla="*/ 10800 h 21600"/>
                  <a:gd name="T4" fmla="*/ 10800 w 21600"/>
                  <a:gd name="T5" fmla="*/ 21600 h 21600"/>
                  <a:gd name="T6" fmla="*/ 21600 w 21600"/>
                  <a:gd name="T7" fmla="*/ 10800 h 21600"/>
                  <a:gd name="T8" fmla="*/ 0 w 21600"/>
                  <a:gd name="T9" fmla="*/ 21600 h 21600"/>
                  <a:gd name="T10" fmla="*/ 21600 w 21600"/>
                  <a:gd name="T11" fmla="*/ 21600 h 21600"/>
                  <a:gd name="T12" fmla="*/ 1086 w 21600"/>
                  <a:gd name="T13" fmla="*/ 4628 h 21600"/>
                  <a:gd name="T14" fmla="*/ 20635 w 21600"/>
                  <a:gd name="T15" fmla="*/ 20289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T12" t="T13" r="T14" b="T15"/>
                <a:pathLst>
                  <a:path w="21600" h="21600">
                    <a:moveTo>
                      <a:pt x="19790" y="3240"/>
                    </a:moveTo>
                    <a:cubicBezTo>
                      <a:pt x="10981" y="3240"/>
                      <a:pt x="9171" y="3240"/>
                      <a:pt x="9050" y="3086"/>
                    </a:cubicBezTo>
                    <a:cubicBezTo>
                      <a:pt x="9050" y="2931"/>
                      <a:pt x="8930" y="2777"/>
                      <a:pt x="8930" y="2469"/>
                    </a:cubicBezTo>
                    <a:cubicBezTo>
                      <a:pt x="8930" y="2160"/>
                      <a:pt x="8809" y="1851"/>
                      <a:pt x="8688" y="1389"/>
                    </a:cubicBezTo>
                    <a:cubicBezTo>
                      <a:pt x="8568" y="1080"/>
                      <a:pt x="8326" y="771"/>
                      <a:pt x="8085" y="463"/>
                    </a:cubicBezTo>
                    <a:cubicBezTo>
                      <a:pt x="7723" y="154"/>
                      <a:pt x="7361" y="0"/>
                      <a:pt x="7361" y="0"/>
                    </a:cubicBezTo>
                    <a:cubicBezTo>
                      <a:pt x="7361" y="0"/>
                      <a:pt x="2293" y="0"/>
                      <a:pt x="2051" y="154"/>
                    </a:cubicBezTo>
                    <a:cubicBezTo>
                      <a:pt x="1689" y="309"/>
                      <a:pt x="1448" y="463"/>
                      <a:pt x="1327" y="771"/>
                    </a:cubicBezTo>
                    <a:cubicBezTo>
                      <a:pt x="1207" y="1080"/>
                      <a:pt x="1086" y="1389"/>
                      <a:pt x="965" y="1697"/>
                    </a:cubicBezTo>
                    <a:cubicBezTo>
                      <a:pt x="845" y="2160"/>
                      <a:pt x="724" y="2314"/>
                      <a:pt x="724" y="2469"/>
                    </a:cubicBezTo>
                    <a:cubicBezTo>
                      <a:pt x="603" y="2623"/>
                      <a:pt x="603" y="2777"/>
                      <a:pt x="483" y="2931"/>
                    </a:cubicBezTo>
                    <a:cubicBezTo>
                      <a:pt x="483" y="3086"/>
                      <a:pt x="362" y="3240"/>
                      <a:pt x="241" y="3240"/>
                    </a:cubicBezTo>
                    <a:lnTo>
                      <a:pt x="0" y="3394"/>
                    </a:lnTo>
                    <a:lnTo>
                      <a:pt x="0" y="3703"/>
                    </a:lnTo>
                    <a:lnTo>
                      <a:pt x="0" y="10800"/>
                    </a:lnTo>
                    <a:lnTo>
                      <a:pt x="0" y="21600"/>
                    </a:lnTo>
                    <a:lnTo>
                      <a:pt x="10981" y="21600"/>
                    </a:lnTo>
                    <a:lnTo>
                      <a:pt x="21600" y="21600"/>
                    </a:lnTo>
                    <a:lnTo>
                      <a:pt x="21600" y="10800"/>
                    </a:lnTo>
                    <a:lnTo>
                      <a:pt x="21600" y="5246"/>
                    </a:lnTo>
                    <a:lnTo>
                      <a:pt x="21600" y="4783"/>
                    </a:lnTo>
                    <a:cubicBezTo>
                      <a:pt x="21479" y="4320"/>
                      <a:pt x="21359" y="4011"/>
                      <a:pt x="21117" y="3703"/>
                    </a:cubicBezTo>
                    <a:cubicBezTo>
                      <a:pt x="20876" y="3549"/>
                      <a:pt x="20514" y="3394"/>
                      <a:pt x="20152" y="3240"/>
                    </a:cubicBezTo>
                    <a:close/>
                  </a:path>
                </a:pathLst>
              </a:custGeom>
              <a:solidFill>
                <a:srgbClr val="FFFFCC"/>
              </a:solidFill>
              <a:ln w="9525">
                <a:noFill/>
                <a:miter lim="800000"/>
                <a:headEnd/>
                <a:tailEnd/>
              </a:ln>
              <a:effectLst>
                <a:outerShdw blurRad="127000" dist="38100" dir="2700000" algn="ctr">
                  <a:srgbClr val="000000">
                    <a:alpha val="45000"/>
                  </a:srgbClr>
                </a:outerShdw>
              </a:effectLst>
              <a:scene3d>
                <a:camera prst="perspectiveFront" fov="2700000">
                  <a:rot lat="20376000" lon="1938000" rev="20112001"/>
                </a:camera>
                <a:lightRig rig="soft" dir="t">
                  <a:rot lat="0" lon="0" rev="0"/>
                </a:lightRig>
              </a:scene3d>
              <a:sp3d prstMaterial="translucentPowder">
                <a:bevelT w="203200" h="50800" prst="softRound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l" rtl="0"/>
                <a:r>
                  <a:rPr lang="de-DE" sz="1400" kern="120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rPr>
                  <a:t>Modify</a:t>
                </a:r>
              </a:p>
              <a:p>
                <a:pPr algn="l" rtl="0"/>
                <a:r>
                  <a:rPr lang="de-DE" sz="1400" kern="120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rPr>
                  <a:t>Registry</a:t>
                </a:r>
                <a:endParaRPr lang="en-US" sz="1400" kern="120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4" name="File"/>
              <p:cNvSpPr>
                <a:spLocks noEditPoints="1" noChangeArrowheads="1"/>
              </p:cNvSpPr>
              <p:nvPr/>
            </p:nvSpPr>
            <p:spPr bwMode="auto">
              <a:xfrm>
                <a:off x="6380157" y="3929066"/>
                <a:ext cx="1000132" cy="714380"/>
              </a:xfrm>
              <a:custGeom>
                <a:avLst/>
                <a:gdLst>
                  <a:gd name="T0" fmla="*/ 10981 w 21600"/>
                  <a:gd name="T1" fmla="*/ 3240 h 21600"/>
                  <a:gd name="T2" fmla="*/ 0 w 21600"/>
                  <a:gd name="T3" fmla="*/ 10800 h 21600"/>
                  <a:gd name="T4" fmla="*/ 10800 w 21600"/>
                  <a:gd name="T5" fmla="*/ 21600 h 21600"/>
                  <a:gd name="T6" fmla="*/ 21600 w 21600"/>
                  <a:gd name="T7" fmla="*/ 10800 h 21600"/>
                  <a:gd name="T8" fmla="*/ 0 w 21600"/>
                  <a:gd name="T9" fmla="*/ 21600 h 21600"/>
                  <a:gd name="T10" fmla="*/ 21600 w 21600"/>
                  <a:gd name="T11" fmla="*/ 21600 h 21600"/>
                  <a:gd name="T12" fmla="*/ 1086 w 21600"/>
                  <a:gd name="T13" fmla="*/ 4628 h 21600"/>
                  <a:gd name="T14" fmla="*/ 20635 w 21600"/>
                  <a:gd name="T15" fmla="*/ 20289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T12" t="T13" r="T14" b="T15"/>
                <a:pathLst>
                  <a:path w="21600" h="21600">
                    <a:moveTo>
                      <a:pt x="19790" y="3240"/>
                    </a:moveTo>
                    <a:cubicBezTo>
                      <a:pt x="10981" y="3240"/>
                      <a:pt x="9171" y="3240"/>
                      <a:pt x="9050" y="3086"/>
                    </a:cubicBezTo>
                    <a:cubicBezTo>
                      <a:pt x="9050" y="2931"/>
                      <a:pt x="8930" y="2777"/>
                      <a:pt x="8930" y="2469"/>
                    </a:cubicBezTo>
                    <a:cubicBezTo>
                      <a:pt x="8930" y="2160"/>
                      <a:pt x="8809" y="1851"/>
                      <a:pt x="8688" y="1389"/>
                    </a:cubicBezTo>
                    <a:cubicBezTo>
                      <a:pt x="8568" y="1080"/>
                      <a:pt x="8326" y="771"/>
                      <a:pt x="8085" y="463"/>
                    </a:cubicBezTo>
                    <a:cubicBezTo>
                      <a:pt x="7723" y="154"/>
                      <a:pt x="7361" y="0"/>
                      <a:pt x="7361" y="0"/>
                    </a:cubicBezTo>
                    <a:cubicBezTo>
                      <a:pt x="7361" y="0"/>
                      <a:pt x="2293" y="0"/>
                      <a:pt x="2051" y="154"/>
                    </a:cubicBezTo>
                    <a:cubicBezTo>
                      <a:pt x="1689" y="309"/>
                      <a:pt x="1448" y="463"/>
                      <a:pt x="1327" y="771"/>
                    </a:cubicBezTo>
                    <a:cubicBezTo>
                      <a:pt x="1207" y="1080"/>
                      <a:pt x="1086" y="1389"/>
                      <a:pt x="965" y="1697"/>
                    </a:cubicBezTo>
                    <a:cubicBezTo>
                      <a:pt x="845" y="2160"/>
                      <a:pt x="724" y="2314"/>
                      <a:pt x="724" y="2469"/>
                    </a:cubicBezTo>
                    <a:cubicBezTo>
                      <a:pt x="603" y="2623"/>
                      <a:pt x="603" y="2777"/>
                      <a:pt x="483" y="2931"/>
                    </a:cubicBezTo>
                    <a:cubicBezTo>
                      <a:pt x="483" y="3086"/>
                      <a:pt x="362" y="3240"/>
                      <a:pt x="241" y="3240"/>
                    </a:cubicBezTo>
                    <a:lnTo>
                      <a:pt x="0" y="3394"/>
                    </a:lnTo>
                    <a:lnTo>
                      <a:pt x="0" y="3703"/>
                    </a:lnTo>
                    <a:lnTo>
                      <a:pt x="0" y="10800"/>
                    </a:lnTo>
                    <a:lnTo>
                      <a:pt x="0" y="21600"/>
                    </a:lnTo>
                    <a:lnTo>
                      <a:pt x="10981" y="21600"/>
                    </a:lnTo>
                    <a:lnTo>
                      <a:pt x="21600" y="21600"/>
                    </a:lnTo>
                    <a:lnTo>
                      <a:pt x="21600" y="10800"/>
                    </a:lnTo>
                    <a:lnTo>
                      <a:pt x="21600" y="5246"/>
                    </a:lnTo>
                    <a:lnTo>
                      <a:pt x="21600" y="4783"/>
                    </a:lnTo>
                    <a:cubicBezTo>
                      <a:pt x="21479" y="4320"/>
                      <a:pt x="21359" y="4011"/>
                      <a:pt x="21117" y="3703"/>
                    </a:cubicBezTo>
                    <a:cubicBezTo>
                      <a:pt x="20876" y="3549"/>
                      <a:pt x="20514" y="3394"/>
                      <a:pt x="20152" y="3240"/>
                    </a:cubicBezTo>
                    <a:close/>
                  </a:path>
                </a:pathLst>
              </a:custGeom>
              <a:solidFill>
                <a:srgbClr val="FFFFCC"/>
              </a:solidFill>
              <a:ln w="9525">
                <a:noFill/>
                <a:miter lim="800000"/>
                <a:headEnd/>
                <a:tailEnd/>
              </a:ln>
              <a:effectLst>
                <a:outerShdw blurRad="127000" dist="38100" dir="2700000" algn="ctr">
                  <a:srgbClr val="000000">
                    <a:alpha val="45000"/>
                  </a:srgbClr>
                </a:outerShdw>
              </a:effectLst>
              <a:scene3d>
                <a:camera prst="perspectiveFront" fov="2700000">
                  <a:rot lat="20376000" lon="1938000" rev="20112001"/>
                </a:camera>
                <a:lightRig rig="soft" dir="t">
                  <a:rot lat="0" lon="0" rev="0"/>
                </a:lightRig>
              </a:scene3d>
              <a:sp3d prstMaterial="translucentPowder">
                <a:bevelT w="203200" h="50800" prst="softRound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l" rtl="0"/>
                <a:r>
                  <a:rPr lang="de-DE" sz="1400" kern="1200" dirty="0" err="1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rPr>
                  <a:t>Install</a:t>
                </a:r>
                <a:r>
                  <a:rPr lang="de-DE" sz="1400" kern="120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rPr>
                  <a:t> Software</a:t>
                </a:r>
                <a:endParaRPr lang="en-US" sz="1400" kern="120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6" name="Gruppieren 46"/>
              <p:cNvGrpSpPr/>
              <p:nvPr/>
            </p:nvGrpSpPr>
            <p:grpSpPr>
              <a:xfrm>
                <a:off x="5951529" y="3071810"/>
                <a:ext cx="2906751" cy="1785950"/>
                <a:chOff x="5319713" y="2779713"/>
                <a:chExt cx="1762125" cy="1082675"/>
              </a:xfrm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</p:grpSpPr>
            <p:sp>
              <p:nvSpPr>
                <p:cNvPr id="48134" name="Freeform 6"/>
                <p:cNvSpPr>
                  <a:spLocks/>
                </p:cNvSpPr>
                <p:nvPr/>
              </p:nvSpPr>
              <p:spPr bwMode="auto">
                <a:xfrm>
                  <a:off x="6103938" y="3059113"/>
                  <a:ext cx="207962" cy="641350"/>
                </a:xfrm>
                <a:custGeom>
                  <a:avLst/>
                  <a:gdLst/>
                  <a:ahLst/>
                  <a:cxnLst>
                    <a:cxn ang="0">
                      <a:pos x="7" y="808"/>
                    </a:cxn>
                    <a:cxn ang="0">
                      <a:pos x="11" y="808"/>
                    </a:cxn>
                    <a:cxn ang="0">
                      <a:pos x="14" y="807"/>
                    </a:cxn>
                    <a:cxn ang="0">
                      <a:pos x="18" y="805"/>
                    </a:cxn>
                    <a:cxn ang="0">
                      <a:pos x="20" y="802"/>
                    </a:cxn>
                    <a:cxn ang="0">
                      <a:pos x="262" y="13"/>
                    </a:cxn>
                    <a:cxn ang="0">
                      <a:pos x="262" y="8"/>
                    </a:cxn>
                    <a:cxn ang="0">
                      <a:pos x="261" y="5"/>
                    </a:cxn>
                    <a:cxn ang="0">
                      <a:pos x="259" y="2"/>
                    </a:cxn>
                    <a:cxn ang="0">
                      <a:pos x="255" y="0"/>
                    </a:cxn>
                    <a:cxn ang="0">
                      <a:pos x="255" y="0"/>
                    </a:cxn>
                    <a:cxn ang="0">
                      <a:pos x="252" y="0"/>
                    </a:cxn>
                    <a:cxn ang="0">
                      <a:pos x="248" y="1"/>
                    </a:cxn>
                    <a:cxn ang="0">
                      <a:pos x="245" y="4"/>
                    </a:cxn>
                    <a:cxn ang="0">
                      <a:pos x="244" y="7"/>
                    </a:cxn>
                    <a:cxn ang="0">
                      <a:pos x="0" y="796"/>
                    </a:cxn>
                    <a:cxn ang="0">
                      <a:pos x="0" y="800"/>
                    </a:cxn>
                    <a:cxn ang="0">
                      <a:pos x="2" y="803"/>
                    </a:cxn>
                    <a:cxn ang="0">
                      <a:pos x="4" y="807"/>
                    </a:cxn>
                    <a:cxn ang="0">
                      <a:pos x="7" y="808"/>
                    </a:cxn>
                    <a:cxn ang="0">
                      <a:pos x="7" y="808"/>
                    </a:cxn>
                  </a:cxnLst>
                  <a:rect l="0" t="0" r="r" b="b"/>
                  <a:pathLst>
                    <a:path w="262" h="808">
                      <a:moveTo>
                        <a:pt x="7" y="808"/>
                      </a:moveTo>
                      <a:lnTo>
                        <a:pt x="11" y="808"/>
                      </a:lnTo>
                      <a:lnTo>
                        <a:pt x="14" y="807"/>
                      </a:lnTo>
                      <a:lnTo>
                        <a:pt x="18" y="805"/>
                      </a:lnTo>
                      <a:lnTo>
                        <a:pt x="20" y="802"/>
                      </a:lnTo>
                      <a:lnTo>
                        <a:pt x="262" y="13"/>
                      </a:lnTo>
                      <a:lnTo>
                        <a:pt x="262" y="8"/>
                      </a:lnTo>
                      <a:lnTo>
                        <a:pt x="261" y="5"/>
                      </a:lnTo>
                      <a:lnTo>
                        <a:pt x="259" y="2"/>
                      </a:lnTo>
                      <a:lnTo>
                        <a:pt x="255" y="0"/>
                      </a:lnTo>
                      <a:lnTo>
                        <a:pt x="255" y="0"/>
                      </a:lnTo>
                      <a:lnTo>
                        <a:pt x="252" y="0"/>
                      </a:lnTo>
                      <a:lnTo>
                        <a:pt x="248" y="1"/>
                      </a:lnTo>
                      <a:lnTo>
                        <a:pt x="245" y="4"/>
                      </a:lnTo>
                      <a:lnTo>
                        <a:pt x="244" y="7"/>
                      </a:lnTo>
                      <a:lnTo>
                        <a:pt x="0" y="796"/>
                      </a:lnTo>
                      <a:lnTo>
                        <a:pt x="0" y="800"/>
                      </a:lnTo>
                      <a:lnTo>
                        <a:pt x="2" y="803"/>
                      </a:lnTo>
                      <a:lnTo>
                        <a:pt x="4" y="807"/>
                      </a:lnTo>
                      <a:lnTo>
                        <a:pt x="7" y="808"/>
                      </a:lnTo>
                      <a:lnTo>
                        <a:pt x="7" y="80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l" rtl="0"/>
                  <a:endParaRPr lang="en-US" kern="120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8135" name="Freeform 7"/>
                <p:cNvSpPr>
                  <a:spLocks/>
                </p:cNvSpPr>
                <p:nvPr/>
              </p:nvSpPr>
              <p:spPr bwMode="auto">
                <a:xfrm>
                  <a:off x="6405563" y="3074988"/>
                  <a:ext cx="425450" cy="528638"/>
                </a:xfrm>
                <a:custGeom>
                  <a:avLst/>
                  <a:gdLst/>
                  <a:ahLst/>
                  <a:cxnLst>
                    <a:cxn ang="0">
                      <a:pos x="3" y="662"/>
                    </a:cxn>
                    <a:cxn ang="0">
                      <a:pos x="7" y="665"/>
                    </a:cxn>
                    <a:cxn ang="0">
                      <a:pos x="10" y="665"/>
                    </a:cxn>
                    <a:cxn ang="0">
                      <a:pos x="14" y="663"/>
                    </a:cxn>
                    <a:cxn ang="0">
                      <a:pos x="17" y="661"/>
                    </a:cxn>
                    <a:cxn ang="0">
                      <a:pos x="532" y="16"/>
                    </a:cxn>
                    <a:cxn ang="0">
                      <a:pos x="534" y="13"/>
                    </a:cxn>
                    <a:cxn ang="0">
                      <a:pos x="534" y="9"/>
                    </a:cxn>
                    <a:cxn ang="0">
                      <a:pos x="533" y="6"/>
                    </a:cxn>
                    <a:cxn ang="0">
                      <a:pos x="531" y="2"/>
                    </a:cxn>
                    <a:cxn ang="0">
                      <a:pos x="531" y="2"/>
                    </a:cxn>
                    <a:cxn ang="0">
                      <a:pos x="528" y="0"/>
                    </a:cxn>
                    <a:cxn ang="0">
                      <a:pos x="524" y="0"/>
                    </a:cxn>
                    <a:cxn ang="0">
                      <a:pos x="521" y="2"/>
                    </a:cxn>
                    <a:cxn ang="0">
                      <a:pos x="517" y="5"/>
                    </a:cxn>
                    <a:cxn ang="0">
                      <a:pos x="2" y="649"/>
                    </a:cxn>
                    <a:cxn ang="0">
                      <a:pos x="0" y="652"/>
                    </a:cxn>
                    <a:cxn ang="0">
                      <a:pos x="0" y="655"/>
                    </a:cxn>
                    <a:cxn ang="0">
                      <a:pos x="1" y="659"/>
                    </a:cxn>
                    <a:cxn ang="0">
                      <a:pos x="3" y="662"/>
                    </a:cxn>
                    <a:cxn ang="0">
                      <a:pos x="3" y="662"/>
                    </a:cxn>
                  </a:cxnLst>
                  <a:rect l="0" t="0" r="r" b="b"/>
                  <a:pathLst>
                    <a:path w="534" h="665">
                      <a:moveTo>
                        <a:pt x="3" y="662"/>
                      </a:moveTo>
                      <a:lnTo>
                        <a:pt x="7" y="665"/>
                      </a:lnTo>
                      <a:lnTo>
                        <a:pt x="10" y="665"/>
                      </a:lnTo>
                      <a:lnTo>
                        <a:pt x="14" y="663"/>
                      </a:lnTo>
                      <a:lnTo>
                        <a:pt x="17" y="661"/>
                      </a:lnTo>
                      <a:lnTo>
                        <a:pt x="532" y="16"/>
                      </a:lnTo>
                      <a:lnTo>
                        <a:pt x="534" y="13"/>
                      </a:lnTo>
                      <a:lnTo>
                        <a:pt x="534" y="9"/>
                      </a:lnTo>
                      <a:lnTo>
                        <a:pt x="533" y="6"/>
                      </a:lnTo>
                      <a:lnTo>
                        <a:pt x="531" y="2"/>
                      </a:lnTo>
                      <a:lnTo>
                        <a:pt x="531" y="2"/>
                      </a:lnTo>
                      <a:lnTo>
                        <a:pt x="528" y="0"/>
                      </a:lnTo>
                      <a:lnTo>
                        <a:pt x="524" y="0"/>
                      </a:lnTo>
                      <a:lnTo>
                        <a:pt x="521" y="2"/>
                      </a:lnTo>
                      <a:lnTo>
                        <a:pt x="517" y="5"/>
                      </a:lnTo>
                      <a:lnTo>
                        <a:pt x="2" y="649"/>
                      </a:lnTo>
                      <a:lnTo>
                        <a:pt x="0" y="652"/>
                      </a:lnTo>
                      <a:lnTo>
                        <a:pt x="0" y="655"/>
                      </a:lnTo>
                      <a:lnTo>
                        <a:pt x="1" y="659"/>
                      </a:lnTo>
                      <a:lnTo>
                        <a:pt x="3" y="662"/>
                      </a:lnTo>
                      <a:lnTo>
                        <a:pt x="3" y="6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l" rtl="0"/>
                  <a:endParaRPr lang="en-US" kern="120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8136" name="Freeform 8"/>
                <p:cNvSpPr>
                  <a:spLocks/>
                </p:cNvSpPr>
                <p:nvPr/>
              </p:nvSpPr>
              <p:spPr bwMode="auto">
                <a:xfrm>
                  <a:off x="5773738" y="3073400"/>
                  <a:ext cx="1133475" cy="788988"/>
                </a:xfrm>
                <a:custGeom>
                  <a:avLst/>
                  <a:gdLst/>
                  <a:ahLst/>
                  <a:cxnLst>
                    <a:cxn ang="0">
                      <a:pos x="1406" y="55"/>
                    </a:cxn>
                    <a:cxn ang="0">
                      <a:pos x="1386" y="66"/>
                    </a:cxn>
                    <a:cxn ang="0">
                      <a:pos x="1302" y="167"/>
                    </a:cxn>
                    <a:cxn ang="0">
                      <a:pos x="1156" y="341"/>
                    </a:cxn>
                    <a:cxn ang="0">
                      <a:pos x="993" y="534"/>
                    </a:cxn>
                    <a:cxn ang="0">
                      <a:pos x="858" y="692"/>
                    </a:cxn>
                    <a:cxn ang="0">
                      <a:pos x="795" y="759"/>
                    </a:cxn>
                    <a:cxn ang="0">
                      <a:pos x="777" y="760"/>
                    </a:cxn>
                    <a:cxn ang="0">
                      <a:pos x="740" y="756"/>
                    </a:cxn>
                    <a:cxn ang="0">
                      <a:pos x="690" y="751"/>
                    </a:cxn>
                    <a:cxn ang="0">
                      <a:pos x="629" y="742"/>
                    </a:cxn>
                    <a:cxn ang="0">
                      <a:pos x="562" y="729"/>
                    </a:cxn>
                    <a:cxn ang="0">
                      <a:pos x="594" y="648"/>
                    </a:cxn>
                    <a:cxn ang="0">
                      <a:pos x="672" y="662"/>
                    </a:cxn>
                    <a:cxn ang="0">
                      <a:pos x="733" y="670"/>
                    </a:cxn>
                    <a:cxn ang="0">
                      <a:pos x="759" y="669"/>
                    </a:cxn>
                    <a:cxn ang="0">
                      <a:pos x="763" y="656"/>
                    </a:cxn>
                    <a:cxn ang="0">
                      <a:pos x="746" y="647"/>
                    </a:cxn>
                    <a:cxn ang="0">
                      <a:pos x="685" y="641"/>
                    </a:cxn>
                    <a:cxn ang="0">
                      <a:pos x="618" y="632"/>
                    </a:cxn>
                    <a:cxn ang="0">
                      <a:pos x="791" y="18"/>
                    </a:cxn>
                    <a:cxn ang="0">
                      <a:pos x="773" y="3"/>
                    </a:cxn>
                    <a:cxn ang="0">
                      <a:pos x="757" y="1"/>
                    </a:cxn>
                    <a:cxn ang="0">
                      <a:pos x="750" y="12"/>
                    </a:cxn>
                    <a:cxn ang="0">
                      <a:pos x="730" y="70"/>
                    </a:cxn>
                    <a:cxn ang="0">
                      <a:pos x="694" y="179"/>
                    </a:cxn>
                    <a:cxn ang="0">
                      <a:pos x="646" y="323"/>
                    </a:cxn>
                    <a:cxn ang="0">
                      <a:pos x="593" y="482"/>
                    </a:cxn>
                    <a:cxn ang="0">
                      <a:pos x="541" y="636"/>
                    </a:cxn>
                    <a:cxn ang="0">
                      <a:pos x="540" y="637"/>
                    </a:cxn>
                    <a:cxn ang="0">
                      <a:pos x="523" y="685"/>
                    </a:cxn>
                    <a:cxn ang="0">
                      <a:pos x="480" y="806"/>
                    </a:cxn>
                    <a:cxn ang="0">
                      <a:pos x="455" y="873"/>
                    </a:cxn>
                    <a:cxn ang="0">
                      <a:pos x="434" y="886"/>
                    </a:cxn>
                    <a:cxn ang="0">
                      <a:pos x="371" y="904"/>
                    </a:cxn>
                    <a:cxn ang="0">
                      <a:pos x="278" y="925"/>
                    </a:cxn>
                    <a:cxn ang="0">
                      <a:pos x="171" y="945"/>
                    </a:cxn>
                    <a:cxn ang="0">
                      <a:pos x="64" y="959"/>
                    </a:cxn>
                    <a:cxn ang="0">
                      <a:pos x="0" y="964"/>
                    </a:cxn>
                    <a:cxn ang="0">
                      <a:pos x="9" y="977"/>
                    </a:cxn>
                    <a:cxn ang="0">
                      <a:pos x="31" y="989"/>
                    </a:cxn>
                    <a:cxn ang="0">
                      <a:pos x="84" y="994"/>
                    </a:cxn>
                    <a:cxn ang="0">
                      <a:pos x="170" y="986"/>
                    </a:cxn>
                    <a:cxn ang="0">
                      <a:pos x="265" y="971"/>
                    </a:cxn>
                    <a:cxn ang="0">
                      <a:pos x="353" y="951"/>
                    </a:cxn>
                    <a:cxn ang="0">
                      <a:pos x="420" y="933"/>
                    </a:cxn>
                    <a:cxn ang="0">
                      <a:pos x="456" y="917"/>
                    </a:cxn>
                    <a:cxn ang="0">
                      <a:pos x="477" y="899"/>
                    </a:cxn>
                    <a:cxn ang="0">
                      <a:pos x="564" y="771"/>
                    </a:cxn>
                    <a:cxn ang="0">
                      <a:pos x="623" y="782"/>
                    </a:cxn>
                    <a:cxn ang="0">
                      <a:pos x="677" y="790"/>
                    </a:cxn>
                    <a:cxn ang="0">
                      <a:pos x="723" y="796"/>
                    </a:cxn>
                    <a:cxn ang="0">
                      <a:pos x="758" y="798"/>
                    </a:cxn>
                    <a:cxn ang="0">
                      <a:pos x="780" y="796"/>
                    </a:cxn>
                    <a:cxn ang="0">
                      <a:pos x="795" y="793"/>
                    </a:cxn>
                    <a:cxn ang="0">
                      <a:pos x="806" y="790"/>
                    </a:cxn>
                    <a:cxn ang="0">
                      <a:pos x="1428" y="78"/>
                    </a:cxn>
                    <a:cxn ang="0">
                      <a:pos x="1420" y="58"/>
                    </a:cxn>
                  </a:cxnLst>
                  <a:rect l="0" t="0" r="r" b="b"/>
                  <a:pathLst>
                    <a:path w="1428" h="994">
                      <a:moveTo>
                        <a:pt x="1420" y="58"/>
                      </a:moveTo>
                      <a:lnTo>
                        <a:pt x="1414" y="56"/>
                      </a:lnTo>
                      <a:lnTo>
                        <a:pt x="1406" y="55"/>
                      </a:lnTo>
                      <a:lnTo>
                        <a:pt x="1398" y="56"/>
                      </a:lnTo>
                      <a:lnTo>
                        <a:pt x="1393" y="58"/>
                      </a:lnTo>
                      <a:lnTo>
                        <a:pt x="1386" y="66"/>
                      </a:lnTo>
                      <a:lnTo>
                        <a:pt x="1367" y="88"/>
                      </a:lnTo>
                      <a:lnTo>
                        <a:pt x="1340" y="123"/>
                      </a:lnTo>
                      <a:lnTo>
                        <a:pt x="1302" y="167"/>
                      </a:lnTo>
                      <a:lnTo>
                        <a:pt x="1258" y="220"/>
                      </a:lnTo>
                      <a:lnTo>
                        <a:pt x="1209" y="278"/>
                      </a:lnTo>
                      <a:lnTo>
                        <a:pt x="1156" y="341"/>
                      </a:lnTo>
                      <a:lnTo>
                        <a:pt x="1101" y="406"/>
                      </a:lnTo>
                      <a:lnTo>
                        <a:pt x="1047" y="471"/>
                      </a:lnTo>
                      <a:lnTo>
                        <a:pt x="993" y="534"/>
                      </a:lnTo>
                      <a:lnTo>
                        <a:pt x="942" y="593"/>
                      </a:lnTo>
                      <a:lnTo>
                        <a:pt x="897" y="646"/>
                      </a:lnTo>
                      <a:lnTo>
                        <a:pt x="858" y="692"/>
                      </a:lnTo>
                      <a:lnTo>
                        <a:pt x="826" y="727"/>
                      </a:lnTo>
                      <a:lnTo>
                        <a:pt x="805" y="750"/>
                      </a:lnTo>
                      <a:lnTo>
                        <a:pt x="795" y="759"/>
                      </a:lnTo>
                      <a:lnTo>
                        <a:pt x="791" y="760"/>
                      </a:lnTo>
                      <a:lnTo>
                        <a:pt x="785" y="760"/>
                      </a:lnTo>
                      <a:lnTo>
                        <a:pt x="777" y="760"/>
                      </a:lnTo>
                      <a:lnTo>
                        <a:pt x="767" y="759"/>
                      </a:lnTo>
                      <a:lnTo>
                        <a:pt x="754" y="758"/>
                      </a:lnTo>
                      <a:lnTo>
                        <a:pt x="740" y="756"/>
                      </a:lnTo>
                      <a:lnTo>
                        <a:pt x="724" y="755"/>
                      </a:lnTo>
                      <a:lnTo>
                        <a:pt x="708" y="753"/>
                      </a:lnTo>
                      <a:lnTo>
                        <a:pt x="690" y="751"/>
                      </a:lnTo>
                      <a:lnTo>
                        <a:pt x="670" y="747"/>
                      </a:lnTo>
                      <a:lnTo>
                        <a:pt x="649" y="745"/>
                      </a:lnTo>
                      <a:lnTo>
                        <a:pt x="629" y="742"/>
                      </a:lnTo>
                      <a:lnTo>
                        <a:pt x="607" y="737"/>
                      </a:lnTo>
                      <a:lnTo>
                        <a:pt x="585" y="733"/>
                      </a:lnTo>
                      <a:lnTo>
                        <a:pt x="562" y="729"/>
                      </a:lnTo>
                      <a:lnTo>
                        <a:pt x="539" y="724"/>
                      </a:lnTo>
                      <a:lnTo>
                        <a:pt x="568" y="642"/>
                      </a:lnTo>
                      <a:lnTo>
                        <a:pt x="594" y="648"/>
                      </a:lnTo>
                      <a:lnTo>
                        <a:pt x="621" y="653"/>
                      </a:lnTo>
                      <a:lnTo>
                        <a:pt x="647" y="657"/>
                      </a:lnTo>
                      <a:lnTo>
                        <a:pt x="672" y="662"/>
                      </a:lnTo>
                      <a:lnTo>
                        <a:pt x="694" y="665"/>
                      </a:lnTo>
                      <a:lnTo>
                        <a:pt x="716" y="668"/>
                      </a:lnTo>
                      <a:lnTo>
                        <a:pt x="733" y="670"/>
                      </a:lnTo>
                      <a:lnTo>
                        <a:pt x="748" y="671"/>
                      </a:lnTo>
                      <a:lnTo>
                        <a:pt x="753" y="671"/>
                      </a:lnTo>
                      <a:lnTo>
                        <a:pt x="759" y="669"/>
                      </a:lnTo>
                      <a:lnTo>
                        <a:pt x="762" y="665"/>
                      </a:lnTo>
                      <a:lnTo>
                        <a:pt x="765" y="661"/>
                      </a:lnTo>
                      <a:lnTo>
                        <a:pt x="763" y="656"/>
                      </a:lnTo>
                      <a:lnTo>
                        <a:pt x="758" y="652"/>
                      </a:lnTo>
                      <a:lnTo>
                        <a:pt x="752" y="648"/>
                      </a:lnTo>
                      <a:lnTo>
                        <a:pt x="746" y="647"/>
                      </a:lnTo>
                      <a:lnTo>
                        <a:pt x="727" y="646"/>
                      </a:lnTo>
                      <a:lnTo>
                        <a:pt x="707" y="644"/>
                      </a:lnTo>
                      <a:lnTo>
                        <a:pt x="685" y="641"/>
                      </a:lnTo>
                      <a:lnTo>
                        <a:pt x="663" y="639"/>
                      </a:lnTo>
                      <a:lnTo>
                        <a:pt x="641" y="636"/>
                      </a:lnTo>
                      <a:lnTo>
                        <a:pt x="618" y="632"/>
                      </a:lnTo>
                      <a:lnTo>
                        <a:pt x="595" y="629"/>
                      </a:lnTo>
                      <a:lnTo>
                        <a:pt x="573" y="625"/>
                      </a:lnTo>
                      <a:lnTo>
                        <a:pt x="791" y="18"/>
                      </a:lnTo>
                      <a:lnTo>
                        <a:pt x="789" y="13"/>
                      </a:lnTo>
                      <a:lnTo>
                        <a:pt x="782" y="8"/>
                      </a:lnTo>
                      <a:lnTo>
                        <a:pt x="773" y="3"/>
                      </a:lnTo>
                      <a:lnTo>
                        <a:pt x="766" y="1"/>
                      </a:lnTo>
                      <a:lnTo>
                        <a:pt x="761" y="0"/>
                      </a:lnTo>
                      <a:lnTo>
                        <a:pt x="757" y="1"/>
                      </a:lnTo>
                      <a:lnTo>
                        <a:pt x="753" y="4"/>
                      </a:lnTo>
                      <a:lnTo>
                        <a:pt x="751" y="8"/>
                      </a:lnTo>
                      <a:lnTo>
                        <a:pt x="750" y="12"/>
                      </a:lnTo>
                      <a:lnTo>
                        <a:pt x="745" y="24"/>
                      </a:lnTo>
                      <a:lnTo>
                        <a:pt x="739" y="43"/>
                      </a:lnTo>
                      <a:lnTo>
                        <a:pt x="730" y="70"/>
                      </a:lnTo>
                      <a:lnTo>
                        <a:pt x="720" y="101"/>
                      </a:lnTo>
                      <a:lnTo>
                        <a:pt x="707" y="138"/>
                      </a:lnTo>
                      <a:lnTo>
                        <a:pt x="694" y="179"/>
                      </a:lnTo>
                      <a:lnTo>
                        <a:pt x="679" y="224"/>
                      </a:lnTo>
                      <a:lnTo>
                        <a:pt x="663" y="273"/>
                      </a:lnTo>
                      <a:lnTo>
                        <a:pt x="646" y="323"/>
                      </a:lnTo>
                      <a:lnTo>
                        <a:pt x="629" y="375"/>
                      </a:lnTo>
                      <a:lnTo>
                        <a:pt x="611" y="428"/>
                      </a:lnTo>
                      <a:lnTo>
                        <a:pt x="593" y="482"/>
                      </a:lnTo>
                      <a:lnTo>
                        <a:pt x="576" y="534"/>
                      </a:lnTo>
                      <a:lnTo>
                        <a:pt x="558" y="586"/>
                      </a:lnTo>
                      <a:lnTo>
                        <a:pt x="541" y="636"/>
                      </a:lnTo>
                      <a:lnTo>
                        <a:pt x="540" y="637"/>
                      </a:lnTo>
                      <a:lnTo>
                        <a:pt x="540" y="637"/>
                      </a:lnTo>
                      <a:lnTo>
                        <a:pt x="540" y="637"/>
                      </a:lnTo>
                      <a:lnTo>
                        <a:pt x="540" y="637"/>
                      </a:lnTo>
                      <a:lnTo>
                        <a:pt x="540" y="637"/>
                      </a:lnTo>
                      <a:lnTo>
                        <a:pt x="523" y="685"/>
                      </a:lnTo>
                      <a:lnTo>
                        <a:pt x="508" y="731"/>
                      </a:lnTo>
                      <a:lnTo>
                        <a:pt x="493" y="771"/>
                      </a:lnTo>
                      <a:lnTo>
                        <a:pt x="480" y="806"/>
                      </a:lnTo>
                      <a:lnTo>
                        <a:pt x="470" y="836"/>
                      </a:lnTo>
                      <a:lnTo>
                        <a:pt x="462" y="858"/>
                      </a:lnTo>
                      <a:lnTo>
                        <a:pt x="455" y="873"/>
                      </a:lnTo>
                      <a:lnTo>
                        <a:pt x="451" y="879"/>
                      </a:lnTo>
                      <a:lnTo>
                        <a:pt x="445" y="882"/>
                      </a:lnTo>
                      <a:lnTo>
                        <a:pt x="434" y="886"/>
                      </a:lnTo>
                      <a:lnTo>
                        <a:pt x="417" y="891"/>
                      </a:lnTo>
                      <a:lnTo>
                        <a:pt x="396" y="897"/>
                      </a:lnTo>
                      <a:lnTo>
                        <a:pt x="371" y="904"/>
                      </a:lnTo>
                      <a:lnTo>
                        <a:pt x="343" y="911"/>
                      </a:lnTo>
                      <a:lnTo>
                        <a:pt x="312" y="918"/>
                      </a:lnTo>
                      <a:lnTo>
                        <a:pt x="278" y="925"/>
                      </a:lnTo>
                      <a:lnTo>
                        <a:pt x="243" y="932"/>
                      </a:lnTo>
                      <a:lnTo>
                        <a:pt x="207" y="939"/>
                      </a:lnTo>
                      <a:lnTo>
                        <a:pt x="171" y="945"/>
                      </a:lnTo>
                      <a:lnTo>
                        <a:pt x="134" y="950"/>
                      </a:lnTo>
                      <a:lnTo>
                        <a:pt x="99" y="956"/>
                      </a:lnTo>
                      <a:lnTo>
                        <a:pt x="64" y="959"/>
                      </a:lnTo>
                      <a:lnTo>
                        <a:pt x="32" y="962"/>
                      </a:lnTo>
                      <a:lnTo>
                        <a:pt x="2" y="963"/>
                      </a:lnTo>
                      <a:lnTo>
                        <a:pt x="0" y="964"/>
                      </a:lnTo>
                      <a:lnTo>
                        <a:pt x="1" y="967"/>
                      </a:lnTo>
                      <a:lnTo>
                        <a:pt x="4" y="971"/>
                      </a:lnTo>
                      <a:lnTo>
                        <a:pt x="9" y="977"/>
                      </a:lnTo>
                      <a:lnTo>
                        <a:pt x="14" y="981"/>
                      </a:lnTo>
                      <a:lnTo>
                        <a:pt x="23" y="986"/>
                      </a:lnTo>
                      <a:lnTo>
                        <a:pt x="31" y="989"/>
                      </a:lnTo>
                      <a:lnTo>
                        <a:pt x="39" y="992"/>
                      </a:lnTo>
                      <a:lnTo>
                        <a:pt x="59" y="994"/>
                      </a:lnTo>
                      <a:lnTo>
                        <a:pt x="84" y="994"/>
                      </a:lnTo>
                      <a:lnTo>
                        <a:pt x="110" y="993"/>
                      </a:lnTo>
                      <a:lnTo>
                        <a:pt x="139" y="989"/>
                      </a:lnTo>
                      <a:lnTo>
                        <a:pt x="170" y="986"/>
                      </a:lnTo>
                      <a:lnTo>
                        <a:pt x="201" y="981"/>
                      </a:lnTo>
                      <a:lnTo>
                        <a:pt x="233" y="977"/>
                      </a:lnTo>
                      <a:lnTo>
                        <a:pt x="265" y="971"/>
                      </a:lnTo>
                      <a:lnTo>
                        <a:pt x="296" y="964"/>
                      </a:lnTo>
                      <a:lnTo>
                        <a:pt x="326" y="957"/>
                      </a:lnTo>
                      <a:lnTo>
                        <a:pt x="353" y="951"/>
                      </a:lnTo>
                      <a:lnTo>
                        <a:pt x="379" y="944"/>
                      </a:lnTo>
                      <a:lnTo>
                        <a:pt x="402" y="939"/>
                      </a:lnTo>
                      <a:lnTo>
                        <a:pt x="420" y="933"/>
                      </a:lnTo>
                      <a:lnTo>
                        <a:pt x="435" y="927"/>
                      </a:lnTo>
                      <a:lnTo>
                        <a:pt x="444" y="922"/>
                      </a:lnTo>
                      <a:lnTo>
                        <a:pt x="456" y="917"/>
                      </a:lnTo>
                      <a:lnTo>
                        <a:pt x="465" y="912"/>
                      </a:lnTo>
                      <a:lnTo>
                        <a:pt x="471" y="906"/>
                      </a:lnTo>
                      <a:lnTo>
                        <a:pt x="477" y="899"/>
                      </a:lnTo>
                      <a:lnTo>
                        <a:pt x="525" y="763"/>
                      </a:lnTo>
                      <a:lnTo>
                        <a:pt x="544" y="768"/>
                      </a:lnTo>
                      <a:lnTo>
                        <a:pt x="564" y="771"/>
                      </a:lnTo>
                      <a:lnTo>
                        <a:pt x="584" y="775"/>
                      </a:lnTo>
                      <a:lnTo>
                        <a:pt x="603" y="780"/>
                      </a:lnTo>
                      <a:lnTo>
                        <a:pt x="623" y="782"/>
                      </a:lnTo>
                      <a:lnTo>
                        <a:pt x="641" y="785"/>
                      </a:lnTo>
                      <a:lnTo>
                        <a:pt x="660" y="788"/>
                      </a:lnTo>
                      <a:lnTo>
                        <a:pt x="677" y="790"/>
                      </a:lnTo>
                      <a:lnTo>
                        <a:pt x="693" y="792"/>
                      </a:lnTo>
                      <a:lnTo>
                        <a:pt x="709" y="795"/>
                      </a:lnTo>
                      <a:lnTo>
                        <a:pt x="723" y="796"/>
                      </a:lnTo>
                      <a:lnTo>
                        <a:pt x="737" y="797"/>
                      </a:lnTo>
                      <a:lnTo>
                        <a:pt x="747" y="798"/>
                      </a:lnTo>
                      <a:lnTo>
                        <a:pt x="758" y="798"/>
                      </a:lnTo>
                      <a:lnTo>
                        <a:pt x="766" y="798"/>
                      </a:lnTo>
                      <a:lnTo>
                        <a:pt x="771" y="797"/>
                      </a:lnTo>
                      <a:lnTo>
                        <a:pt x="780" y="796"/>
                      </a:lnTo>
                      <a:lnTo>
                        <a:pt x="785" y="795"/>
                      </a:lnTo>
                      <a:lnTo>
                        <a:pt x="790" y="795"/>
                      </a:lnTo>
                      <a:lnTo>
                        <a:pt x="795" y="793"/>
                      </a:lnTo>
                      <a:lnTo>
                        <a:pt x="799" y="793"/>
                      </a:lnTo>
                      <a:lnTo>
                        <a:pt x="803" y="792"/>
                      </a:lnTo>
                      <a:lnTo>
                        <a:pt x="806" y="790"/>
                      </a:lnTo>
                      <a:lnTo>
                        <a:pt x="810" y="788"/>
                      </a:lnTo>
                      <a:lnTo>
                        <a:pt x="1427" y="83"/>
                      </a:lnTo>
                      <a:lnTo>
                        <a:pt x="1428" y="78"/>
                      </a:lnTo>
                      <a:lnTo>
                        <a:pt x="1427" y="70"/>
                      </a:lnTo>
                      <a:lnTo>
                        <a:pt x="1424" y="63"/>
                      </a:lnTo>
                      <a:lnTo>
                        <a:pt x="1420" y="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l" rtl="0"/>
                  <a:endParaRPr lang="en-US" kern="120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8137" name="Freeform 9"/>
                <p:cNvSpPr>
                  <a:spLocks/>
                </p:cNvSpPr>
                <p:nvPr/>
              </p:nvSpPr>
              <p:spPr bwMode="auto">
                <a:xfrm>
                  <a:off x="5448300" y="3206750"/>
                  <a:ext cx="633412" cy="560388"/>
                </a:xfrm>
                <a:custGeom>
                  <a:avLst/>
                  <a:gdLst/>
                  <a:ahLst/>
                  <a:cxnLst>
                    <a:cxn ang="0">
                      <a:pos x="756" y="631"/>
                    </a:cxn>
                    <a:cxn ang="0">
                      <a:pos x="709" y="644"/>
                    </a:cxn>
                    <a:cxn ang="0">
                      <a:pos x="659" y="655"/>
                    </a:cxn>
                    <a:cxn ang="0">
                      <a:pos x="609" y="667"/>
                    </a:cxn>
                    <a:cxn ang="0">
                      <a:pos x="561" y="675"/>
                    </a:cxn>
                    <a:cxn ang="0">
                      <a:pos x="519" y="681"/>
                    </a:cxn>
                    <a:cxn ang="0">
                      <a:pos x="485" y="684"/>
                    </a:cxn>
                    <a:cxn ang="0">
                      <a:pos x="462" y="684"/>
                    </a:cxn>
                    <a:cxn ang="0">
                      <a:pos x="451" y="678"/>
                    </a:cxn>
                    <a:cxn ang="0">
                      <a:pos x="431" y="655"/>
                    </a:cxn>
                    <a:cxn ang="0">
                      <a:pos x="402" y="615"/>
                    </a:cxn>
                    <a:cxn ang="0">
                      <a:pos x="367" y="562"/>
                    </a:cxn>
                    <a:cxn ang="0">
                      <a:pos x="326" y="500"/>
                    </a:cxn>
                    <a:cxn ang="0">
                      <a:pos x="283" y="431"/>
                    </a:cxn>
                    <a:cxn ang="0">
                      <a:pos x="239" y="360"/>
                    </a:cxn>
                    <a:cxn ang="0">
                      <a:pos x="194" y="290"/>
                    </a:cxn>
                    <a:cxn ang="0">
                      <a:pos x="144" y="211"/>
                    </a:cxn>
                    <a:cxn ang="0">
                      <a:pos x="90" y="125"/>
                    </a:cxn>
                    <a:cxn ang="0">
                      <a:pos x="48" y="57"/>
                    </a:cxn>
                    <a:cxn ang="0">
                      <a:pos x="20" y="15"/>
                    </a:cxn>
                    <a:cxn ang="0">
                      <a:pos x="8" y="0"/>
                    </a:cxn>
                    <a:cxn ang="0">
                      <a:pos x="4" y="4"/>
                    </a:cxn>
                    <a:cxn ang="0">
                      <a:pos x="4" y="21"/>
                    </a:cxn>
                    <a:cxn ang="0">
                      <a:pos x="31" y="70"/>
                    </a:cxn>
                    <a:cxn ang="0">
                      <a:pos x="80" y="153"/>
                    </a:cxn>
                    <a:cxn ang="0">
                      <a:pos x="141" y="256"/>
                    </a:cxn>
                    <a:cxn ang="0">
                      <a:pos x="194" y="342"/>
                    </a:cxn>
                    <a:cxn ang="0">
                      <a:pos x="238" y="410"/>
                    </a:cxn>
                    <a:cxn ang="0">
                      <a:pos x="281" y="478"/>
                    </a:cxn>
                    <a:cxn ang="0">
                      <a:pos x="323" y="542"/>
                    </a:cxn>
                    <a:cxn ang="0">
                      <a:pos x="362" y="600"/>
                    </a:cxn>
                    <a:cxn ang="0">
                      <a:pos x="394" y="647"/>
                    </a:cxn>
                    <a:cxn ang="0">
                      <a:pos x="421" y="683"/>
                    </a:cxn>
                    <a:cxn ang="0">
                      <a:pos x="438" y="701"/>
                    </a:cxn>
                    <a:cxn ang="0">
                      <a:pos x="457" y="705"/>
                    </a:cxn>
                    <a:cxn ang="0">
                      <a:pos x="493" y="703"/>
                    </a:cxn>
                    <a:cxn ang="0">
                      <a:pos x="540" y="697"/>
                    </a:cxn>
                    <a:cxn ang="0">
                      <a:pos x="590" y="689"/>
                    </a:cxn>
                    <a:cxn ang="0">
                      <a:pos x="642" y="679"/>
                    </a:cxn>
                    <a:cxn ang="0">
                      <a:pos x="693" y="669"/>
                    </a:cxn>
                    <a:cxn ang="0">
                      <a:pos x="738" y="659"/>
                    </a:cxn>
                    <a:cxn ang="0">
                      <a:pos x="775" y="650"/>
                    </a:cxn>
                    <a:cxn ang="0">
                      <a:pos x="792" y="644"/>
                    </a:cxn>
                    <a:cxn ang="0">
                      <a:pos x="799" y="636"/>
                    </a:cxn>
                    <a:cxn ang="0">
                      <a:pos x="795" y="628"/>
                    </a:cxn>
                    <a:cxn ang="0">
                      <a:pos x="783" y="624"/>
                    </a:cxn>
                  </a:cxnLst>
                  <a:rect l="0" t="0" r="r" b="b"/>
                  <a:pathLst>
                    <a:path w="799" h="705">
                      <a:moveTo>
                        <a:pt x="777" y="624"/>
                      </a:moveTo>
                      <a:lnTo>
                        <a:pt x="756" y="631"/>
                      </a:lnTo>
                      <a:lnTo>
                        <a:pt x="733" y="637"/>
                      </a:lnTo>
                      <a:lnTo>
                        <a:pt x="709" y="644"/>
                      </a:lnTo>
                      <a:lnTo>
                        <a:pt x="685" y="650"/>
                      </a:lnTo>
                      <a:lnTo>
                        <a:pt x="659" y="655"/>
                      </a:lnTo>
                      <a:lnTo>
                        <a:pt x="634" y="661"/>
                      </a:lnTo>
                      <a:lnTo>
                        <a:pt x="609" y="667"/>
                      </a:lnTo>
                      <a:lnTo>
                        <a:pt x="584" y="670"/>
                      </a:lnTo>
                      <a:lnTo>
                        <a:pt x="561" y="675"/>
                      </a:lnTo>
                      <a:lnTo>
                        <a:pt x="540" y="678"/>
                      </a:lnTo>
                      <a:lnTo>
                        <a:pt x="519" y="681"/>
                      </a:lnTo>
                      <a:lnTo>
                        <a:pt x="502" y="683"/>
                      </a:lnTo>
                      <a:lnTo>
                        <a:pt x="485" y="684"/>
                      </a:lnTo>
                      <a:lnTo>
                        <a:pt x="473" y="685"/>
                      </a:lnTo>
                      <a:lnTo>
                        <a:pt x="462" y="684"/>
                      </a:lnTo>
                      <a:lnTo>
                        <a:pt x="457" y="683"/>
                      </a:lnTo>
                      <a:lnTo>
                        <a:pt x="451" y="678"/>
                      </a:lnTo>
                      <a:lnTo>
                        <a:pt x="442" y="669"/>
                      </a:lnTo>
                      <a:lnTo>
                        <a:pt x="431" y="655"/>
                      </a:lnTo>
                      <a:lnTo>
                        <a:pt x="417" y="637"/>
                      </a:lnTo>
                      <a:lnTo>
                        <a:pt x="402" y="615"/>
                      </a:lnTo>
                      <a:lnTo>
                        <a:pt x="385" y="590"/>
                      </a:lnTo>
                      <a:lnTo>
                        <a:pt x="367" y="562"/>
                      </a:lnTo>
                      <a:lnTo>
                        <a:pt x="347" y="532"/>
                      </a:lnTo>
                      <a:lnTo>
                        <a:pt x="326" y="500"/>
                      </a:lnTo>
                      <a:lnTo>
                        <a:pt x="304" y="465"/>
                      </a:lnTo>
                      <a:lnTo>
                        <a:pt x="283" y="431"/>
                      </a:lnTo>
                      <a:lnTo>
                        <a:pt x="261" y="396"/>
                      </a:lnTo>
                      <a:lnTo>
                        <a:pt x="239" y="360"/>
                      </a:lnTo>
                      <a:lnTo>
                        <a:pt x="216" y="325"/>
                      </a:lnTo>
                      <a:lnTo>
                        <a:pt x="194" y="290"/>
                      </a:lnTo>
                      <a:lnTo>
                        <a:pt x="173" y="257"/>
                      </a:lnTo>
                      <a:lnTo>
                        <a:pt x="144" y="211"/>
                      </a:lnTo>
                      <a:lnTo>
                        <a:pt x="117" y="167"/>
                      </a:lnTo>
                      <a:lnTo>
                        <a:pt x="90" y="125"/>
                      </a:lnTo>
                      <a:lnTo>
                        <a:pt x="67" y="89"/>
                      </a:lnTo>
                      <a:lnTo>
                        <a:pt x="48" y="57"/>
                      </a:lnTo>
                      <a:lnTo>
                        <a:pt x="31" y="32"/>
                      </a:lnTo>
                      <a:lnTo>
                        <a:pt x="20" y="15"/>
                      </a:lnTo>
                      <a:lnTo>
                        <a:pt x="14" y="7"/>
                      </a:lnTo>
                      <a:lnTo>
                        <a:pt x="8" y="0"/>
                      </a:lnTo>
                      <a:lnTo>
                        <a:pt x="6" y="0"/>
                      </a:lnTo>
                      <a:lnTo>
                        <a:pt x="4" y="4"/>
                      </a:lnTo>
                      <a:lnTo>
                        <a:pt x="0" y="12"/>
                      </a:lnTo>
                      <a:lnTo>
                        <a:pt x="4" y="21"/>
                      </a:lnTo>
                      <a:lnTo>
                        <a:pt x="14" y="40"/>
                      </a:lnTo>
                      <a:lnTo>
                        <a:pt x="31" y="70"/>
                      </a:lnTo>
                      <a:lnTo>
                        <a:pt x="53" y="108"/>
                      </a:lnTo>
                      <a:lnTo>
                        <a:pt x="80" y="153"/>
                      </a:lnTo>
                      <a:lnTo>
                        <a:pt x="109" y="203"/>
                      </a:lnTo>
                      <a:lnTo>
                        <a:pt x="141" y="256"/>
                      </a:lnTo>
                      <a:lnTo>
                        <a:pt x="173" y="309"/>
                      </a:lnTo>
                      <a:lnTo>
                        <a:pt x="194" y="342"/>
                      </a:lnTo>
                      <a:lnTo>
                        <a:pt x="216" y="377"/>
                      </a:lnTo>
                      <a:lnTo>
                        <a:pt x="238" y="410"/>
                      </a:lnTo>
                      <a:lnTo>
                        <a:pt x="260" y="444"/>
                      </a:lnTo>
                      <a:lnTo>
                        <a:pt x="281" y="478"/>
                      </a:lnTo>
                      <a:lnTo>
                        <a:pt x="302" y="511"/>
                      </a:lnTo>
                      <a:lnTo>
                        <a:pt x="323" y="542"/>
                      </a:lnTo>
                      <a:lnTo>
                        <a:pt x="343" y="572"/>
                      </a:lnTo>
                      <a:lnTo>
                        <a:pt x="362" y="600"/>
                      </a:lnTo>
                      <a:lnTo>
                        <a:pt x="379" y="625"/>
                      </a:lnTo>
                      <a:lnTo>
                        <a:pt x="394" y="647"/>
                      </a:lnTo>
                      <a:lnTo>
                        <a:pt x="409" y="667"/>
                      </a:lnTo>
                      <a:lnTo>
                        <a:pt x="421" y="683"/>
                      </a:lnTo>
                      <a:lnTo>
                        <a:pt x="431" y="694"/>
                      </a:lnTo>
                      <a:lnTo>
                        <a:pt x="438" y="701"/>
                      </a:lnTo>
                      <a:lnTo>
                        <a:pt x="443" y="705"/>
                      </a:lnTo>
                      <a:lnTo>
                        <a:pt x="457" y="705"/>
                      </a:lnTo>
                      <a:lnTo>
                        <a:pt x="474" y="705"/>
                      </a:lnTo>
                      <a:lnTo>
                        <a:pt x="493" y="703"/>
                      </a:lnTo>
                      <a:lnTo>
                        <a:pt x="515" y="700"/>
                      </a:lnTo>
                      <a:lnTo>
                        <a:pt x="540" y="697"/>
                      </a:lnTo>
                      <a:lnTo>
                        <a:pt x="565" y="693"/>
                      </a:lnTo>
                      <a:lnTo>
                        <a:pt x="590" y="689"/>
                      </a:lnTo>
                      <a:lnTo>
                        <a:pt x="617" y="684"/>
                      </a:lnTo>
                      <a:lnTo>
                        <a:pt x="642" y="679"/>
                      </a:lnTo>
                      <a:lnTo>
                        <a:pt x="669" y="675"/>
                      </a:lnTo>
                      <a:lnTo>
                        <a:pt x="693" y="669"/>
                      </a:lnTo>
                      <a:lnTo>
                        <a:pt x="717" y="665"/>
                      </a:lnTo>
                      <a:lnTo>
                        <a:pt x="738" y="659"/>
                      </a:lnTo>
                      <a:lnTo>
                        <a:pt x="757" y="654"/>
                      </a:lnTo>
                      <a:lnTo>
                        <a:pt x="775" y="650"/>
                      </a:lnTo>
                      <a:lnTo>
                        <a:pt x="788" y="646"/>
                      </a:lnTo>
                      <a:lnTo>
                        <a:pt x="792" y="644"/>
                      </a:lnTo>
                      <a:lnTo>
                        <a:pt x="795" y="640"/>
                      </a:lnTo>
                      <a:lnTo>
                        <a:pt x="799" y="636"/>
                      </a:lnTo>
                      <a:lnTo>
                        <a:pt x="799" y="631"/>
                      </a:lnTo>
                      <a:lnTo>
                        <a:pt x="795" y="628"/>
                      </a:lnTo>
                      <a:lnTo>
                        <a:pt x="790" y="625"/>
                      </a:lnTo>
                      <a:lnTo>
                        <a:pt x="783" y="624"/>
                      </a:lnTo>
                      <a:lnTo>
                        <a:pt x="777" y="6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l" rtl="0"/>
                  <a:endParaRPr lang="en-US" kern="120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8138" name="Freeform 10"/>
                <p:cNvSpPr>
                  <a:spLocks/>
                </p:cNvSpPr>
                <p:nvPr/>
              </p:nvSpPr>
              <p:spPr bwMode="auto">
                <a:xfrm>
                  <a:off x="5319713" y="2779713"/>
                  <a:ext cx="1762125" cy="1055688"/>
                </a:xfrm>
                <a:custGeom>
                  <a:avLst/>
                  <a:gdLst/>
                  <a:ahLst/>
                  <a:cxnLst>
                    <a:cxn ang="0">
                      <a:pos x="2165" y="251"/>
                    </a:cxn>
                    <a:cxn ang="0">
                      <a:pos x="1973" y="162"/>
                    </a:cxn>
                    <a:cxn ang="0">
                      <a:pos x="1681" y="77"/>
                    </a:cxn>
                    <a:cxn ang="0">
                      <a:pos x="1360" y="25"/>
                    </a:cxn>
                    <a:cxn ang="0">
                      <a:pos x="1077" y="1"/>
                    </a:cxn>
                    <a:cxn ang="0">
                      <a:pos x="881" y="5"/>
                    </a:cxn>
                    <a:cxn ang="0">
                      <a:pos x="815" y="76"/>
                    </a:cxn>
                    <a:cxn ang="0">
                      <a:pos x="735" y="77"/>
                    </a:cxn>
                    <a:cxn ang="0">
                      <a:pos x="680" y="84"/>
                    </a:cxn>
                    <a:cxn ang="0">
                      <a:pos x="663" y="323"/>
                    </a:cxn>
                    <a:cxn ang="0">
                      <a:pos x="582" y="339"/>
                    </a:cxn>
                    <a:cxn ang="0">
                      <a:pos x="504" y="358"/>
                    </a:cxn>
                    <a:cxn ang="0">
                      <a:pos x="425" y="378"/>
                    </a:cxn>
                    <a:cxn ang="0">
                      <a:pos x="357" y="395"/>
                    </a:cxn>
                    <a:cxn ang="0">
                      <a:pos x="302" y="411"/>
                    </a:cxn>
                    <a:cxn ang="0">
                      <a:pos x="237" y="431"/>
                    </a:cxn>
                    <a:cxn ang="0">
                      <a:pos x="121" y="473"/>
                    </a:cxn>
                    <a:cxn ang="0">
                      <a:pos x="33" y="512"/>
                    </a:cxn>
                    <a:cxn ang="0">
                      <a:pos x="522" y="1304"/>
                    </a:cxn>
                    <a:cxn ang="0">
                      <a:pos x="562" y="1312"/>
                    </a:cxn>
                    <a:cxn ang="0">
                      <a:pos x="88" y="526"/>
                    </a:cxn>
                    <a:cxn ang="0">
                      <a:pos x="169" y="495"/>
                    </a:cxn>
                    <a:cxn ang="0">
                      <a:pos x="263" y="464"/>
                    </a:cxn>
                    <a:cxn ang="0">
                      <a:pos x="316" y="448"/>
                    </a:cxn>
                    <a:cxn ang="0">
                      <a:pos x="370" y="433"/>
                    </a:cxn>
                    <a:cxn ang="0">
                      <a:pos x="440" y="414"/>
                    </a:cxn>
                    <a:cxn ang="0">
                      <a:pos x="514" y="397"/>
                    </a:cxn>
                    <a:cxn ang="0">
                      <a:pos x="590" y="380"/>
                    </a:cxn>
                    <a:cxn ang="0">
                      <a:pos x="793" y="343"/>
                    </a:cxn>
                    <a:cxn ang="0">
                      <a:pos x="1083" y="312"/>
                    </a:cxn>
                    <a:cxn ang="0">
                      <a:pos x="1293" y="318"/>
                    </a:cxn>
                    <a:cxn ang="0">
                      <a:pos x="1341" y="328"/>
                    </a:cxn>
                    <a:cxn ang="0">
                      <a:pos x="1376" y="311"/>
                    </a:cxn>
                    <a:cxn ang="0">
                      <a:pos x="1347" y="292"/>
                    </a:cxn>
                    <a:cxn ang="0">
                      <a:pos x="1274" y="278"/>
                    </a:cxn>
                    <a:cxn ang="0">
                      <a:pos x="1111" y="274"/>
                    </a:cxn>
                    <a:cxn ang="0">
                      <a:pos x="899" y="289"/>
                    </a:cxn>
                    <a:cxn ang="0">
                      <a:pos x="834" y="156"/>
                    </a:cxn>
                    <a:cxn ang="0">
                      <a:pos x="830" y="244"/>
                    </a:cxn>
                    <a:cxn ang="0">
                      <a:pos x="792" y="303"/>
                    </a:cxn>
                    <a:cxn ang="0">
                      <a:pos x="779" y="115"/>
                    </a:cxn>
                    <a:cxn ang="0">
                      <a:pos x="985" y="124"/>
                    </a:cxn>
                    <a:cxn ang="0">
                      <a:pos x="1233" y="154"/>
                    </a:cxn>
                    <a:cxn ang="0">
                      <a:pos x="1537" y="214"/>
                    </a:cxn>
                    <a:cxn ang="0">
                      <a:pos x="1806" y="293"/>
                    </a:cxn>
                    <a:cxn ang="0">
                      <a:pos x="1982" y="374"/>
                    </a:cxn>
                    <a:cxn ang="0">
                      <a:pos x="2036" y="395"/>
                    </a:cxn>
                    <a:cxn ang="0">
                      <a:pos x="2006" y="349"/>
                    </a:cxn>
                    <a:cxn ang="0">
                      <a:pos x="1831" y="262"/>
                    </a:cxn>
                    <a:cxn ang="0">
                      <a:pos x="1553" y="177"/>
                    </a:cxn>
                    <a:cxn ang="0">
                      <a:pos x="1276" y="119"/>
                    </a:cxn>
                    <a:cxn ang="0">
                      <a:pos x="1115" y="98"/>
                    </a:cxn>
                    <a:cxn ang="0">
                      <a:pos x="962" y="83"/>
                    </a:cxn>
                    <a:cxn ang="0">
                      <a:pos x="984" y="32"/>
                    </a:cxn>
                    <a:cxn ang="0">
                      <a:pos x="1198" y="45"/>
                    </a:cxn>
                    <a:cxn ang="0">
                      <a:pos x="1456" y="77"/>
                    </a:cxn>
                    <a:cxn ang="0">
                      <a:pos x="1766" y="142"/>
                    </a:cxn>
                    <a:cxn ang="0">
                      <a:pos x="2021" y="223"/>
                    </a:cxn>
                    <a:cxn ang="0">
                      <a:pos x="2170" y="296"/>
                    </a:cxn>
                    <a:cxn ang="0">
                      <a:pos x="2219" y="300"/>
                    </a:cxn>
                  </a:cxnLst>
                  <a:rect l="0" t="0" r="r" b="b"/>
                  <a:pathLst>
                    <a:path w="2219" h="1329">
                      <a:moveTo>
                        <a:pt x="2216" y="290"/>
                      </a:moveTo>
                      <a:lnTo>
                        <a:pt x="2210" y="282"/>
                      </a:lnTo>
                      <a:lnTo>
                        <a:pt x="2203" y="276"/>
                      </a:lnTo>
                      <a:lnTo>
                        <a:pt x="2195" y="270"/>
                      </a:lnTo>
                      <a:lnTo>
                        <a:pt x="2186" y="265"/>
                      </a:lnTo>
                      <a:lnTo>
                        <a:pt x="2165" y="251"/>
                      </a:lnTo>
                      <a:lnTo>
                        <a:pt x="2141" y="237"/>
                      </a:lnTo>
                      <a:lnTo>
                        <a:pt x="2114" y="222"/>
                      </a:lnTo>
                      <a:lnTo>
                        <a:pt x="2083" y="207"/>
                      </a:lnTo>
                      <a:lnTo>
                        <a:pt x="2050" y="192"/>
                      </a:lnTo>
                      <a:lnTo>
                        <a:pt x="2013" y="177"/>
                      </a:lnTo>
                      <a:lnTo>
                        <a:pt x="1973" y="162"/>
                      </a:lnTo>
                      <a:lnTo>
                        <a:pt x="1930" y="147"/>
                      </a:lnTo>
                      <a:lnTo>
                        <a:pt x="1885" y="132"/>
                      </a:lnTo>
                      <a:lnTo>
                        <a:pt x="1838" y="117"/>
                      </a:lnTo>
                      <a:lnTo>
                        <a:pt x="1788" y="103"/>
                      </a:lnTo>
                      <a:lnTo>
                        <a:pt x="1735" y="90"/>
                      </a:lnTo>
                      <a:lnTo>
                        <a:pt x="1681" y="77"/>
                      </a:lnTo>
                      <a:lnTo>
                        <a:pt x="1626" y="65"/>
                      </a:lnTo>
                      <a:lnTo>
                        <a:pt x="1568" y="55"/>
                      </a:lnTo>
                      <a:lnTo>
                        <a:pt x="1508" y="45"/>
                      </a:lnTo>
                      <a:lnTo>
                        <a:pt x="1459" y="38"/>
                      </a:lnTo>
                      <a:lnTo>
                        <a:pt x="1409" y="31"/>
                      </a:lnTo>
                      <a:lnTo>
                        <a:pt x="1360" y="25"/>
                      </a:lnTo>
                      <a:lnTo>
                        <a:pt x="1310" y="19"/>
                      </a:lnTo>
                      <a:lnTo>
                        <a:pt x="1261" y="13"/>
                      </a:lnTo>
                      <a:lnTo>
                        <a:pt x="1212" y="10"/>
                      </a:lnTo>
                      <a:lnTo>
                        <a:pt x="1166" y="7"/>
                      </a:lnTo>
                      <a:lnTo>
                        <a:pt x="1121" y="3"/>
                      </a:lnTo>
                      <a:lnTo>
                        <a:pt x="1077" y="1"/>
                      </a:lnTo>
                      <a:lnTo>
                        <a:pt x="1037" y="0"/>
                      </a:lnTo>
                      <a:lnTo>
                        <a:pt x="999" y="0"/>
                      </a:lnTo>
                      <a:lnTo>
                        <a:pt x="964" y="0"/>
                      </a:lnTo>
                      <a:lnTo>
                        <a:pt x="932" y="1"/>
                      </a:lnTo>
                      <a:lnTo>
                        <a:pt x="904" y="2"/>
                      </a:lnTo>
                      <a:lnTo>
                        <a:pt x="881" y="5"/>
                      </a:lnTo>
                      <a:lnTo>
                        <a:pt x="862" y="9"/>
                      </a:lnTo>
                      <a:lnTo>
                        <a:pt x="878" y="77"/>
                      </a:lnTo>
                      <a:lnTo>
                        <a:pt x="862" y="76"/>
                      </a:lnTo>
                      <a:lnTo>
                        <a:pt x="846" y="76"/>
                      </a:lnTo>
                      <a:lnTo>
                        <a:pt x="830" y="76"/>
                      </a:lnTo>
                      <a:lnTo>
                        <a:pt x="815" y="76"/>
                      </a:lnTo>
                      <a:lnTo>
                        <a:pt x="800" y="75"/>
                      </a:lnTo>
                      <a:lnTo>
                        <a:pt x="786" y="75"/>
                      </a:lnTo>
                      <a:lnTo>
                        <a:pt x="772" y="76"/>
                      </a:lnTo>
                      <a:lnTo>
                        <a:pt x="759" y="76"/>
                      </a:lnTo>
                      <a:lnTo>
                        <a:pt x="747" y="76"/>
                      </a:lnTo>
                      <a:lnTo>
                        <a:pt x="735" y="77"/>
                      </a:lnTo>
                      <a:lnTo>
                        <a:pt x="724" y="77"/>
                      </a:lnTo>
                      <a:lnTo>
                        <a:pt x="713" y="78"/>
                      </a:lnTo>
                      <a:lnTo>
                        <a:pt x="704" y="79"/>
                      </a:lnTo>
                      <a:lnTo>
                        <a:pt x="695" y="80"/>
                      </a:lnTo>
                      <a:lnTo>
                        <a:pt x="687" y="83"/>
                      </a:lnTo>
                      <a:lnTo>
                        <a:pt x="680" y="84"/>
                      </a:lnTo>
                      <a:lnTo>
                        <a:pt x="729" y="312"/>
                      </a:lnTo>
                      <a:lnTo>
                        <a:pt x="717" y="314"/>
                      </a:lnTo>
                      <a:lnTo>
                        <a:pt x="703" y="316"/>
                      </a:lnTo>
                      <a:lnTo>
                        <a:pt x="690" y="319"/>
                      </a:lnTo>
                      <a:lnTo>
                        <a:pt x="676" y="321"/>
                      </a:lnTo>
                      <a:lnTo>
                        <a:pt x="663" y="323"/>
                      </a:lnTo>
                      <a:lnTo>
                        <a:pt x="649" y="327"/>
                      </a:lnTo>
                      <a:lnTo>
                        <a:pt x="635" y="329"/>
                      </a:lnTo>
                      <a:lnTo>
                        <a:pt x="621" y="331"/>
                      </a:lnTo>
                      <a:lnTo>
                        <a:pt x="608" y="334"/>
                      </a:lnTo>
                      <a:lnTo>
                        <a:pt x="595" y="337"/>
                      </a:lnTo>
                      <a:lnTo>
                        <a:pt x="582" y="339"/>
                      </a:lnTo>
                      <a:lnTo>
                        <a:pt x="569" y="343"/>
                      </a:lnTo>
                      <a:lnTo>
                        <a:pt x="555" y="346"/>
                      </a:lnTo>
                      <a:lnTo>
                        <a:pt x="543" y="349"/>
                      </a:lnTo>
                      <a:lnTo>
                        <a:pt x="530" y="352"/>
                      </a:lnTo>
                      <a:lnTo>
                        <a:pt x="516" y="354"/>
                      </a:lnTo>
                      <a:lnTo>
                        <a:pt x="504" y="358"/>
                      </a:lnTo>
                      <a:lnTo>
                        <a:pt x="490" y="361"/>
                      </a:lnTo>
                      <a:lnTo>
                        <a:pt x="477" y="365"/>
                      </a:lnTo>
                      <a:lnTo>
                        <a:pt x="464" y="367"/>
                      </a:lnTo>
                      <a:lnTo>
                        <a:pt x="451" y="371"/>
                      </a:lnTo>
                      <a:lnTo>
                        <a:pt x="438" y="374"/>
                      </a:lnTo>
                      <a:lnTo>
                        <a:pt x="425" y="378"/>
                      </a:lnTo>
                      <a:lnTo>
                        <a:pt x="412" y="381"/>
                      </a:lnTo>
                      <a:lnTo>
                        <a:pt x="403" y="383"/>
                      </a:lnTo>
                      <a:lnTo>
                        <a:pt x="393" y="386"/>
                      </a:lnTo>
                      <a:lnTo>
                        <a:pt x="381" y="389"/>
                      </a:lnTo>
                      <a:lnTo>
                        <a:pt x="370" y="391"/>
                      </a:lnTo>
                      <a:lnTo>
                        <a:pt x="357" y="395"/>
                      </a:lnTo>
                      <a:lnTo>
                        <a:pt x="347" y="398"/>
                      </a:lnTo>
                      <a:lnTo>
                        <a:pt x="336" y="401"/>
                      </a:lnTo>
                      <a:lnTo>
                        <a:pt x="327" y="403"/>
                      </a:lnTo>
                      <a:lnTo>
                        <a:pt x="319" y="405"/>
                      </a:lnTo>
                      <a:lnTo>
                        <a:pt x="311" y="407"/>
                      </a:lnTo>
                      <a:lnTo>
                        <a:pt x="302" y="411"/>
                      </a:lnTo>
                      <a:lnTo>
                        <a:pt x="294" y="413"/>
                      </a:lnTo>
                      <a:lnTo>
                        <a:pt x="285" y="416"/>
                      </a:lnTo>
                      <a:lnTo>
                        <a:pt x="275" y="419"/>
                      </a:lnTo>
                      <a:lnTo>
                        <a:pt x="267" y="421"/>
                      </a:lnTo>
                      <a:lnTo>
                        <a:pt x="260" y="424"/>
                      </a:lnTo>
                      <a:lnTo>
                        <a:pt x="237" y="431"/>
                      </a:lnTo>
                      <a:lnTo>
                        <a:pt x="217" y="437"/>
                      </a:lnTo>
                      <a:lnTo>
                        <a:pt x="196" y="445"/>
                      </a:lnTo>
                      <a:lnTo>
                        <a:pt x="175" y="452"/>
                      </a:lnTo>
                      <a:lnTo>
                        <a:pt x="157" y="459"/>
                      </a:lnTo>
                      <a:lnTo>
                        <a:pt x="138" y="466"/>
                      </a:lnTo>
                      <a:lnTo>
                        <a:pt x="121" y="473"/>
                      </a:lnTo>
                      <a:lnTo>
                        <a:pt x="105" y="480"/>
                      </a:lnTo>
                      <a:lnTo>
                        <a:pt x="89" y="487"/>
                      </a:lnTo>
                      <a:lnTo>
                        <a:pt x="74" y="494"/>
                      </a:lnTo>
                      <a:lnTo>
                        <a:pt x="59" y="500"/>
                      </a:lnTo>
                      <a:lnTo>
                        <a:pt x="46" y="507"/>
                      </a:lnTo>
                      <a:lnTo>
                        <a:pt x="33" y="512"/>
                      </a:lnTo>
                      <a:lnTo>
                        <a:pt x="22" y="518"/>
                      </a:lnTo>
                      <a:lnTo>
                        <a:pt x="10" y="524"/>
                      </a:lnTo>
                      <a:lnTo>
                        <a:pt x="0" y="528"/>
                      </a:lnTo>
                      <a:lnTo>
                        <a:pt x="326" y="1015"/>
                      </a:lnTo>
                      <a:lnTo>
                        <a:pt x="516" y="1296"/>
                      </a:lnTo>
                      <a:lnTo>
                        <a:pt x="522" y="1304"/>
                      </a:lnTo>
                      <a:lnTo>
                        <a:pt x="531" y="1315"/>
                      </a:lnTo>
                      <a:lnTo>
                        <a:pt x="540" y="1326"/>
                      </a:lnTo>
                      <a:lnTo>
                        <a:pt x="547" y="1329"/>
                      </a:lnTo>
                      <a:lnTo>
                        <a:pt x="553" y="1324"/>
                      </a:lnTo>
                      <a:lnTo>
                        <a:pt x="559" y="1319"/>
                      </a:lnTo>
                      <a:lnTo>
                        <a:pt x="562" y="1312"/>
                      </a:lnTo>
                      <a:lnTo>
                        <a:pt x="562" y="1306"/>
                      </a:lnTo>
                      <a:lnTo>
                        <a:pt x="328" y="952"/>
                      </a:lnTo>
                      <a:lnTo>
                        <a:pt x="52" y="542"/>
                      </a:lnTo>
                      <a:lnTo>
                        <a:pt x="63" y="536"/>
                      </a:lnTo>
                      <a:lnTo>
                        <a:pt x="75" y="532"/>
                      </a:lnTo>
                      <a:lnTo>
                        <a:pt x="88" y="526"/>
                      </a:lnTo>
                      <a:lnTo>
                        <a:pt x="100" y="522"/>
                      </a:lnTo>
                      <a:lnTo>
                        <a:pt x="113" y="516"/>
                      </a:lnTo>
                      <a:lnTo>
                        <a:pt x="127" y="511"/>
                      </a:lnTo>
                      <a:lnTo>
                        <a:pt x="141" y="505"/>
                      </a:lnTo>
                      <a:lnTo>
                        <a:pt x="154" y="500"/>
                      </a:lnTo>
                      <a:lnTo>
                        <a:pt x="169" y="495"/>
                      </a:lnTo>
                      <a:lnTo>
                        <a:pt x="184" y="489"/>
                      </a:lnTo>
                      <a:lnTo>
                        <a:pt x="199" y="485"/>
                      </a:lnTo>
                      <a:lnTo>
                        <a:pt x="214" y="479"/>
                      </a:lnTo>
                      <a:lnTo>
                        <a:pt x="230" y="474"/>
                      </a:lnTo>
                      <a:lnTo>
                        <a:pt x="247" y="469"/>
                      </a:lnTo>
                      <a:lnTo>
                        <a:pt x="263" y="464"/>
                      </a:lnTo>
                      <a:lnTo>
                        <a:pt x="280" y="458"/>
                      </a:lnTo>
                      <a:lnTo>
                        <a:pt x="286" y="457"/>
                      </a:lnTo>
                      <a:lnTo>
                        <a:pt x="293" y="455"/>
                      </a:lnTo>
                      <a:lnTo>
                        <a:pt x="301" y="452"/>
                      </a:lnTo>
                      <a:lnTo>
                        <a:pt x="309" y="450"/>
                      </a:lnTo>
                      <a:lnTo>
                        <a:pt x="316" y="448"/>
                      </a:lnTo>
                      <a:lnTo>
                        <a:pt x="324" y="445"/>
                      </a:lnTo>
                      <a:lnTo>
                        <a:pt x="331" y="444"/>
                      </a:lnTo>
                      <a:lnTo>
                        <a:pt x="336" y="442"/>
                      </a:lnTo>
                      <a:lnTo>
                        <a:pt x="347" y="440"/>
                      </a:lnTo>
                      <a:lnTo>
                        <a:pt x="357" y="436"/>
                      </a:lnTo>
                      <a:lnTo>
                        <a:pt x="370" y="433"/>
                      </a:lnTo>
                      <a:lnTo>
                        <a:pt x="383" y="429"/>
                      </a:lnTo>
                      <a:lnTo>
                        <a:pt x="395" y="426"/>
                      </a:lnTo>
                      <a:lnTo>
                        <a:pt x="407" y="424"/>
                      </a:lnTo>
                      <a:lnTo>
                        <a:pt x="418" y="420"/>
                      </a:lnTo>
                      <a:lnTo>
                        <a:pt x="429" y="418"/>
                      </a:lnTo>
                      <a:lnTo>
                        <a:pt x="440" y="414"/>
                      </a:lnTo>
                      <a:lnTo>
                        <a:pt x="453" y="412"/>
                      </a:lnTo>
                      <a:lnTo>
                        <a:pt x="464" y="409"/>
                      </a:lnTo>
                      <a:lnTo>
                        <a:pt x="477" y="406"/>
                      </a:lnTo>
                      <a:lnTo>
                        <a:pt x="490" y="403"/>
                      </a:lnTo>
                      <a:lnTo>
                        <a:pt x="501" y="399"/>
                      </a:lnTo>
                      <a:lnTo>
                        <a:pt x="514" y="397"/>
                      </a:lnTo>
                      <a:lnTo>
                        <a:pt x="527" y="394"/>
                      </a:lnTo>
                      <a:lnTo>
                        <a:pt x="539" y="391"/>
                      </a:lnTo>
                      <a:lnTo>
                        <a:pt x="552" y="388"/>
                      </a:lnTo>
                      <a:lnTo>
                        <a:pt x="565" y="386"/>
                      </a:lnTo>
                      <a:lnTo>
                        <a:pt x="577" y="382"/>
                      </a:lnTo>
                      <a:lnTo>
                        <a:pt x="590" y="380"/>
                      </a:lnTo>
                      <a:lnTo>
                        <a:pt x="604" y="378"/>
                      </a:lnTo>
                      <a:lnTo>
                        <a:pt x="616" y="374"/>
                      </a:lnTo>
                      <a:lnTo>
                        <a:pt x="629" y="372"/>
                      </a:lnTo>
                      <a:lnTo>
                        <a:pt x="684" y="361"/>
                      </a:lnTo>
                      <a:lnTo>
                        <a:pt x="740" y="351"/>
                      </a:lnTo>
                      <a:lnTo>
                        <a:pt x="793" y="343"/>
                      </a:lnTo>
                      <a:lnTo>
                        <a:pt x="846" y="335"/>
                      </a:lnTo>
                      <a:lnTo>
                        <a:pt x="896" y="328"/>
                      </a:lnTo>
                      <a:lnTo>
                        <a:pt x="946" y="323"/>
                      </a:lnTo>
                      <a:lnTo>
                        <a:pt x="993" y="319"/>
                      </a:lnTo>
                      <a:lnTo>
                        <a:pt x="1039" y="315"/>
                      </a:lnTo>
                      <a:lnTo>
                        <a:pt x="1083" y="312"/>
                      </a:lnTo>
                      <a:lnTo>
                        <a:pt x="1125" y="311"/>
                      </a:lnTo>
                      <a:lnTo>
                        <a:pt x="1163" y="311"/>
                      </a:lnTo>
                      <a:lnTo>
                        <a:pt x="1199" y="311"/>
                      </a:lnTo>
                      <a:lnTo>
                        <a:pt x="1233" y="312"/>
                      </a:lnTo>
                      <a:lnTo>
                        <a:pt x="1264" y="314"/>
                      </a:lnTo>
                      <a:lnTo>
                        <a:pt x="1293" y="318"/>
                      </a:lnTo>
                      <a:lnTo>
                        <a:pt x="1317" y="321"/>
                      </a:lnTo>
                      <a:lnTo>
                        <a:pt x="1323" y="322"/>
                      </a:lnTo>
                      <a:lnTo>
                        <a:pt x="1327" y="323"/>
                      </a:lnTo>
                      <a:lnTo>
                        <a:pt x="1332" y="325"/>
                      </a:lnTo>
                      <a:lnTo>
                        <a:pt x="1337" y="327"/>
                      </a:lnTo>
                      <a:lnTo>
                        <a:pt x="1341" y="328"/>
                      </a:lnTo>
                      <a:lnTo>
                        <a:pt x="1346" y="329"/>
                      </a:lnTo>
                      <a:lnTo>
                        <a:pt x="1350" y="330"/>
                      </a:lnTo>
                      <a:lnTo>
                        <a:pt x="1355" y="330"/>
                      </a:lnTo>
                      <a:lnTo>
                        <a:pt x="1370" y="328"/>
                      </a:lnTo>
                      <a:lnTo>
                        <a:pt x="1376" y="320"/>
                      </a:lnTo>
                      <a:lnTo>
                        <a:pt x="1376" y="311"/>
                      </a:lnTo>
                      <a:lnTo>
                        <a:pt x="1369" y="301"/>
                      </a:lnTo>
                      <a:lnTo>
                        <a:pt x="1364" y="298"/>
                      </a:lnTo>
                      <a:lnTo>
                        <a:pt x="1360" y="296"/>
                      </a:lnTo>
                      <a:lnTo>
                        <a:pt x="1355" y="295"/>
                      </a:lnTo>
                      <a:lnTo>
                        <a:pt x="1352" y="293"/>
                      </a:lnTo>
                      <a:lnTo>
                        <a:pt x="1347" y="292"/>
                      </a:lnTo>
                      <a:lnTo>
                        <a:pt x="1342" y="291"/>
                      </a:lnTo>
                      <a:lnTo>
                        <a:pt x="1338" y="290"/>
                      </a:lnTo>
                      <a:lnTo>
                        <a:pt x="1332" y="289"/>
                      </a:lnTo>
                      <a:lnTo>
                        <a:pt x="1315" y="285"/>
                      </a:lnTo>
                      <a:lnTo>
                        <a:pt x="1295" y="282"/>
                      </a:lnTo>
                      <a:lnTo>
                        <a:pt x="1274" y="278"/>
                      </a:lnTo>
                      <a:lnTo>
                        <a:pt x="1251" y="276"/>
                      </a:lnTo>
                      <a:lnTo>
                        <a:pt x="1226" y="275"/>
                      </a:lnTo>
                      <a:lnTo>
                        <a:pt x="1199" y="274"/>
                      </a:lnTo>
                      <a:lnTo>
                        <a:pt x="1172" y="273"/>
                      </a:lnTo>
                      <a:lnTo>
                        <a:pt x="1142" y="273"/>
                      </a:lnTo>
                      <a:lnTo>
                        <a:pt x="1111" y="274"/>
                      </a:lnTo>
                      <a:lnTo>
                        <a:pt x="1078" y="275"/>
                      </a:lnTo>
                      <a:lnTo>
                        <a:pt x="1045" y="276"/>
                      </a:lnTo>
                      <a:lnTo>
                        <a:pt x="1010" y="278"/>
                      </a:lnTo>
                      <a:lnTo>
                        <a:pt x="974" y="281"/>
                      </a:lnTo>
                      <a:lnTo>
                        <a:pt x="937" y="284"/>
                      </a:lnTo>
                      <a:lnTo>
                        <a:pt x="899" y="289"/>
                      </a:lnTo>
                      <a:lnTo>
                        <a:pt x="860" y="293"/>
                      </a:lnTo>
                      <a:lnTo>
                        <a:pt x="850" y="244"/>
                      </a:lnTo>
                      <a:lnTo>
                        <a:pt x="843" y="205"/>
                      </a:lnTo>
                      <a:lnTo>
                        <a:pt x="839" y="177"/>
                      </a:lnTo>
                      <a:lnTo>
                        <a:pt x="837" y="164"/>
                      </a:lnTo>
                      <a:lnTo>
                        <a:pt x="834" y="156"/>
                      </a:lnTo>
                      <a:lnTo>
                        <a:pt x="831" y="155"/>
                      </a:lnTo>
                      <a:lnTo>
                        <a:pt x="827" y="159"/>
                      </a:lnTo>
                      <a:lnTo>
                        <a:pt x="822" y="166"/>
                      </a:lnTo>
                      <a:lnTo>
                        <a:pt x="822" y="176"/>
                      </a:lnTo>
                      <a:lnTo>
                        <a:pt x="825" y="202"/>
                      </a:lnTo>
                      <a:lnTo>
                        <a:pt x="830" y="244"/>
                      </a:lnTo>
                      <a:lnTo>
                        <a:pt x="838" y="296"/>
                      </a:lnTo>
                      <a:lnTo>
                        <a:pt x="828" y="297"/>
                      </a:lnTo>
                      <a:lnTo>
                        <a:pt x="819" y="298"/>
                      </a:lnTo>
                      <a:lnTo>
                        <a:pt x="810" y="299"/>
                      </a:lnTo>
                      <a:lnTo>
                        <a:pt x="801" y="300"/>
                      </a:lnTo>
                      <a:lnTo>
                        <a:pt x="792" y="303"/>
                      </a:lnTo>
                      <a:lnTo>
                        <a:pt x="782" y="304"/>
                      </a:lnTo>
                      <a:lnTo>
                        <a:pt x="773" y="305"/>
                      </a:lnTo>
                      <a:lnTo>
                        <a:pt x="764" y="306"/>
                      </a:lnTo>
                      <a:lnTo>
                        <a:pt x="724" y="116"/>
                      </a:lnTo>
                      <a:lnTo>
                        <a:pt x="750" y="115"/>
                      </a:lnTo>
                      <a:lnTo>
                        <a:pt x="779" y="115"/>
                      </a:lnTo>
                      <a:lnTo>
                        <a:pt x="810" y="115"/>
                      </a:lnTo>
                      <a:lnTo>
                        <a:pt x="842" y="115"/>
                      </a:lnTo>
                      <a:lnTo>
                        <a:pt x="876" y="117"/>
                      </a:lnTo>
                      <a:lnTo>
                        <a:pt x="910" y="118"/>
                      </a:lnTo>
                      <a:lnTo>
                        <a:pt x="947" y="121"/>
                      </a:lnTo>
                      <a:lnTo>
                        <a:pt x="985" y="124"/>
                      </a:lnTo>
                      <a:lnTo>
                        <a:pt x="1023" y="128"/>
                      </a:lnTo>
                      <a:lnTo>
                        <a:pt x="1063" y="132"/>
                      </a:lnTo>
                      <a:lnTo>
                        <a:pt x="1104" y="137"/>
                      </a:lnTo>
                      <a:lnTo>
                        <a:pt x="1146" y="141"/>
                      </a:lnTo>
                      <a:lnTo>
                        <a:pt x="1189" y="148"/>
                      </a:lnTo>
                      <a:lnTo>
                        <a:pt x="1233" y="154"/>
                      </a:lnTo>
                      <a:lnTo>
                        <a:pt x="1277" y="161"/>
                      </a:lnTo>
                      <a:lnTo>
                        <a:pt x="1322" y="169"/>
                      </a:lnTo>
                      <a:lnTo>
                        <a:pt x="1377" y="179"/>
                      </a:lnTo>
                      <a:lnTo>
                        <a:pt x="1432" y="190"/>
                      </a:lnTo>
                      <a:lnTo>
                        <a:pt x="1485" y="201"/>
                      </a:lnTo>
                      <a:lnTo>
                        <a:pt x="1537" y="214"/>
                      </a:lnTo>
                      <a:lnTo>
                        <a:pt x="1587" y="227"/>
                      </a:lnTo>
                      <a:lnTo>
                        <a:pt x="1634" y="239"/>
                      </a:lnTo>
                      <a:lnTo>
                        <a:pt x="1680" y="252"/>
                      </a:lnTo>
                      <a:lnTo>
                        <a:pt x="1725" y="266"/>
                      </a:lnTo>
                      <a:lnTo>
                        <a:pt x="1766" y="280"/>
                      </a:lnTo>
                      <a:lnTo>
                        <a:pt x="1806" y="293"/>
                      </a:lnTo>
                      <a:lnTo>
                        <a:pt x="1841" y="307"/>
                      </a:lnTo>
                      <a:lnTo>
                        <a:pt x="1876" y="321"/>
                      </a:lnTo>
                      <a:lnTo>
                        <a:pt x="1907" y="335"/>
                      </a:lnTo>
                      <a:lnTo>
                        <a:pt x="1935" y="348"/>
                      </a:lnTo>
                      <a:lnTo>
                        <a:pt x="1960" y="361"/>
                      </a:lnTo>
                      <a:lnTo>
                        <a:pt x="1982" y="374"/>
                      </a:lnTo>
                      <a:lnTo>
                        <a:pt x="1990" y="380"/>
                      </a:lnTo>
                      <a:lnTo>
                        <a:pt x="1998" y="386"/>
                      </a:lnTo>
                      <a:lnTo>
                        <a:pt x="2005" y="391"/>
                      </a:lnTo>
                      <a:lnTo>
                        <a:pt x="2013" y="397"/>
                      </a:lnTo>
                      <a:lnTo>
                        <a:pt x="2028" y="399"/>
                      </a:lnTo>
                      <a:lnTo>
                        <a:pt x="2036" y="395"/>
                      </a:lnTo>
                      <a:lnTo>
                        <a:pt x="2039" y="384"/>
                      </a:lnTo>
                      <a:lnTo>
                        <a:pt x="2036" y="374"/>
                      </a:lnTo>
                      <a:lnTo>
                        <a:pt x="2030" y="366"/>
                      </a:lnTo>
                      <a:lnTo>
                        <a:pt x="2023" y="360"/>
                      </a:lnTo>
                      <a:lnTo>
                        <a:pt x="2015" y="354"/>
                      </a:lnTo>
                      <a:lnTo>
                        <a:pt x="2006" y="349"/>
                      </a:lnTo>
                      <a:lnTo>
                        <a:pt x="1985" y="335"/>
                      </a:lnTo>
                      <a:lnTo>
                        <a:pt x="1961" y="321"/>
                      </a:lnTo>
                      <a:lnTo>
                        <a:pt x="1933" y="307"/>
                      </a:lnTo>
                      <a:lnTo>
                        <a:pt x="1902" y="292"/>
                      </a:lnTo>
                      <a:lnTo>
                        <a:pt x="1868" y="277"/>
                      </a:lnTo>
                      <a:lnTo>
                        <a:pt x="1831" y="262"/>
                      </a:lnTo>
                      <a:lnTo>
                        <a:pt x="1791" y="247"/>
                      </a:lnTo>
                      <a:lnTo>
                        <a:pt x="1748" y="234"/>
                      </a:lnTo>
                      <a:lnTo>
                        <a:pt x="1702" y="219"/>
                      </a:lnTo>
                      <a:lnTo>
                        <a:pt x="1655" y="204"/>
                      </a:lnTo>
                      <a:lnTo>
                        <a:pt x="1605" y="190"/>
                      </a:lnTo>
                      <a:lnTo>
                        <a:pt x="1553" y="177"/>
                      </a:lnTo>
                      <a:lnTo>
                        <a:pt x="1499" y="163"/>
                      </a:lnTo>
                      <a:lnTo>
                        <a:pt x="1444" y="151"/>
                      </a:lnTo>
                      <a:lnTo>
                        <a:pt x="1386" y="139"/>
                      </a:lnTo>
                      <a:lnTo>
                        <a:pt x="1329" y="129"/>
                      </a:lnTo>
                      <a:lnTo>
                        <a:pt x="1302" y="124"/>
                      </a:lnTo>
                      <a:lnTo>
                        <a:pt x="1276" y="119"/>
                      </a:lnTo>
                      <a:lnTo>
                        <a:pt x="1249" y="116"/>
                      </a:lnTo>
                      <a:lnTo>
                        <a:pt x="1223" y="111"/>
                      </a:lnTo>
                      <a:lnTo>
                        <a:pt x="1196" y="108"/>
                      </a:lnTo>
                      <a:lnTo>
                        <a:pt x="1168" y="104"/>
                      </a:lnTo>
                      <a:lnTo>
                        <a:pt x="1142" y="101"/>
                      </a:lnTo>
                      <a:lnTo>
                        <a:pt x="1115" y="98"/>
                      </a:lnTo>
                      <a:lnTo>
                        <a:pt x="1089" y="94"/>
                      </a:lnTo>
                      <a:lnTo>
                        <a:pt x="1062" y="92"/>
                      </a:lnTo>
                      <a:lnTo>
                        <a:pt x="1037" y="88"/>
                      </a:lnTo>
                      <a:lnTo>
                        <a:pt x="1012" y="86"/>
                      </a:lnTo>
                      <a:lnTo>
                        <a:pt x="986" y="84"/>
                      </a:lnTo>
                      <a:lnTo>
                        <a:pt x="962" y="83"/>
                      </a:lnTo>
                      <a:lnTo>
                        <a:pt x="938" y="80"/>
                      </a:lnTo>
                      <a:lnTo>
                        <a:pt x="914" y="79"/>
                      </a:lnTo>
                      <a:lnTo>
                        <a:pt x="903" y="32"/>
                      </a:lnTo>
                      <a:lnTo>
                        <a:pt x="928" y="32"/>
                      </a:lnTo>
                      <a:lnTo>
                        <a:pt x="955" y="32"/>
                      </a:lnTo>
                      <a:lnTo>
                        <a:pt x="984" y="32"/>
                      </a:lnTo>
                      <a:lnTo>
                        <a:pt x="1015" y="33"/>
                      </a:lnTo>
                      <a:lnTo>
                        <a:pt x="1049" y="34"/>
                      </a:lnTo>
                      <a:lnTo>
                        <a:pt x="1083" y="35"/>
                      </a:lnTo>
                      <a:lnTo>
                        <a:pt x="1120" y="39"/>
                      </a:lnTo>
                      <a:lnTo>
                        <a:pt x="1158" y="41"/>
                      </a:lnTo>
                      <a:lnTo>
                        <a:pt x="1198" y="45"/>
                      </a:lnTo>
                      <a:lnTo>
                        <a:pt x="1239" y="48"/>
                      </a:lnTo>
                      <a:lnTo>
                        <a:pt x="1280" y="53"/>
                      </a:lnTo>
                      <a:lnTo>
                        <a:pt x="1324" y="58"/>
                      </a:lnTo>
                      <a:lnTo>
                        <a:pt x="1367" y="64"/>
                      </a:lnTo>
                      <a:lnTo>
                        <a:pt x="1411" y="70"/>
                      </a:lnTo>
                      <a:lnTo>
                        <a:pt x="1456" y="77"/>
                      </a:lnTo>
                      <a:lnTo>
                        <a:pt x="1501" y="85"/>
                      </a:lnTo>
                      <a:lnTo>
                        <a:pt x="1557" y="95"/>
                      </a:lnTo>
                      <a:lnTo>
                        <a:pt x="1612" y="106"/>
                      </a:lnTo>
                      <a:lnTo>
                        <a:pt x="1665" y="117"/>
                      </a:lnTo>
                      <a:lnTo>
                        <a:pt x="1717" y="130"/>
                      </a:lnTo>
                      <a:lnTo>
                        <a:pt x="1766" y="142"/>
                      </a:lnTo>
                      <a:lnTo>
                        <a:pt x="1814" y="155"/>
                      </a:lnTo>
                      <a:lnTo>
                        <a:pt x="1860" y="168"/>
                      </a:lnTo>
                      <a:lnTo>
                        <a:pt x="1903" y="182"/>
                      </a:lnTo>
                      <a:lnTo>
                        <a:pt x="1945" y="195"/>
                      </a:lnTo>
                      <a:lnTo>
                        <a:pt x="1984" y="209"/>
                      </a:lnTo>
                      <a:lnTo>
                        <a:pt x="2021" y="223"/>
                      </a:lnTo>
                      <a:lnTo>
                        <a:pt x="2056" y="237"/>
                      </a:lnTo>
                      <a:lnTo>
                        <a:pt x="2086" y="251"/>
                      </a:lnTo>
                      <a:lnTo>
                        <a:pt x="2114" y="263"/>
                      </a:lnTo>
                      <a:lnTo>
                        <a:pt x="2139" y="277"/>
                      </a:lnTo>
                      <a:lnTo>
                        <a:pt x="2160" y="290"/>
                      </a:lnTo>
                      <a:lnTo>
                        <a:pt x="2170" y="296"/>
                      </a:lnTo>
                      <a:lnTo>
                        <a:pt x="2177" y="301"/>
                      </a:lnTo>
                      <a:lnTo>
                        <a:pt x="2185" y="307"/>
                      </a:lnTo>
                      <a:lnTo>
                        <a:pt x="2193" y="313"/>
                      </a:lnTo>
                      <a:lnTo>
                        <a:pt x="2208" y="315"/>
                      </a:lnTo>
                      <a:lnTo>
                        <a:pt x="2216" y="311"/>
                      </a:lnTo>
                      <a:lnTo>
                        <a:pt x="2219" y="300"/>
                      </a:lnTo>
                      <a:lnTo>
                        <a:pt x="2216" y="29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l" rtl="0"/>
                  <a:endParaRPr lang="en-US" kern="120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8139" name="Freeform 11"/>
                <p:cNvSpPr>
                  <a:spLocks/>
                </p:cNvSpPr>
                <p:nvPr/>
              </p:nvSpPr>
              <p:spPr bwMode="auto">
                <a:xfrm>
                  <a:off x="6491288" y="3049588"/>
                  <a:ext cx="557212" cy="592138"/>
                </a:xfrm>
                <a:custGeom>
                  <a:avLst/>
                  <a:gdLst/>
                  <a:ahLst/>
                  <a:cxnLst>
                    <a:cxn ang="0">
                      <a:pos x="686" y="3"/>
                    </a:cxn>
                    <a:cxn ang="0">
                      <a:pos x="682" y="1"/>
                    </a:cxn>
                    <a:cxn ang="0">
                      <a:pos x="677" y="0"/>
                    </a:cxn>
                    <a:cxn ang="0">
                      <a:pos x="672" y="2"/>
                    </a:cxn>
                    <a:cxn ang="0">
                      <a:pos x="668" y="4"/>
                    </a:cxn>
                    <a:cxn ang="0">
                      <a:pos x="661" y="12"/>
                    </a:cxn>
                    <a:cxn ang="0">
                      <a:pos x="643" y="34"/>
                    </a:cxn>
                    <a:cxn ang="0">
                      <a:pos x="615" y="69"/>
                    </a:cxn>
                    <a:cxn ang="0">
                      <a:pos x="577" y="113"/>
                    </a:cxn>
                    <a:cxn ang="0">
                      <a:pos x="533" y="166"/>
                    </a:cxn>
                    <a:cxn ang="0">
                      <a:pos x="485" y="224"/>
                    </a:cxn>
                    <a:cxn ang="0">
                      <a:pos x="432" y="287"/>
                    </a:cxn>
                    <a:cxn ang="0">
                      <a:pos x="377" y="352"/>
                    </a:cxn>
                    <a:cxn ang="0">
                      <a:pos x="323" y="417"/>
                    </a:cxn>
                    <a:cxn ang="0">
                      <a:pos x="268" y="480"/>
                    </a:cxn>
                    <a:cxn ang="0">
                      <a:pos x="218" y="539"/>
                    </a:cxn>
                    <a:cxn ang="0">
                      <a:pos x="173" y="592"/>
                    </a:cxn>
                    <a:cxn ang="0">
                      <a:pos x="134" y="638"/>
                    </a:cxn>
                    <a:cxn ang="0">
                      <a:pos x="101" y="672"/>
                    </a:cxn>
                    <a:cxn ang="0">
                      <a:pos x="81" y="695"/>
                    </a:cxn>
                    <a:cxn ang="0">
                      <a:pos x="70" y="705"/>
                    </a:cxn>
                    <a:cxn ang="0">
                      <a:pos x="67" y="706"/>
                    </a:cxn>
                    <a:cxn ang="0">
                      <a:pos x="62" y="706"/>
                    </a:cxn>
                    <a:cxn ang="0">
                      <a:pos x="55" y="706"/>
                    </a:cxn>
                    <a:cxn ang="0">
                      <a:pos x="48" y="707"/>
                    </a:cxn>
                    <a:cxn ang="0">
                      <a:pos x="39" y="708"/>
                    </a:cxn>
                    <a:cxn ang="0">
                      <a:pos x="31" y="710"/>
                    </a:cxn>
                    <a:cxn ang="0">
                      <a:pos x="23" y="713"/>
                    </a:cxn>
                    <a:cxn ang="0">
                      <a:pos x="16" y="717"/>
                    </a:cxn>
                    <a:cxn ang="0">
                      <a:pos x="6" y="725"/>
                    </a:cxn>
                    <a:cxn ang="0">
                      <a:pos x="0" y="731"/>
                    </a:cxn>
                    <a:cxn ang="0">
                      <a:pos x="0" y="737"/>
                    </a:cxn>
                    <a:cxn ang="0">
                      <a:pos x="5" y="743"/>
                    </a:cxn>
                    <a:cxn ang="0">
                      <a:pos x="10" y="745"/>
                    </a:cxn>
                    <a:cxn ang="0">
                      <a:pos x="20" y="745"/>
                    </a:cxn>
                    <a:cxn ang="0">
                      <a:pos x="31" y="745"/>
                    </a:cxn>
                    <a:cxn ang="0">
                      <a:pos x="45" y="744"/>
                    </a:cxn>
                    <a:cxn ang="0">
                      <a:pos x="58" y="743"/>
                    </a:cxn>
                    <a:cxn ang="0">
                      <a:pos x="69" y="739"/>
                    </a:cxn>
                    <a:cxn ang="0">
                      <a:pos x="79" y="737"/>
                    </a:cxn>
                    <a:cxn ang="0">
                      <a:pos x="85" y="733"/>
                    </a:cxn>
                    <a:cxn ang="0">
                      <a:pos x="703" y="28"/>
                    </a:cxn>
                    <a:cxn ang="0">
                      <a:pos x="703" y="23"/>
                    </a:cxn>
                    <a:cxn ang="0">
                      <a:pos x="698" y="16"/>
                    </a:cxn>
                    <a:cxn ang="0">
                      <a:pos x="691" y="9"/>
                    </a:cxn>
                    <a:cxn ang="0">
                      <a:pos x="686" y="3"/>
                    </a:cxn>
                  </a:cxnLst>
                  <a:rect l="0" t="0" r="r" b="b"/>
                  <a:pathLst>
                    <a:path w="703" h="745">
                      <a:moveTo>
                        <a:pt x="686" y="3"/>
                      </a:moveTo>
                      <a:lnTo>
                        <a:pt x="682" y="1"/>
                      </a:lnTo>
                      <a:lnTo>
                        <a:pt x="677" y="0"/>
                      </a:lnTo>
                      <a:lnTo>
                        <a:pt x="672" y="2"/>
                      </a:lnTo>
                      <a:lnTo>
                        <a:pt x="668" y="4"/>
                      </a:lnTo>
                      <a:lnTo>
                        <a:pt x="661" y="12"/>
                      </a:lnTo>
                      <a:lnTo>
                        <a:pt x="643" y="34"/>
                      </a:lnTo>
                      <a:lnTo>
                        <a:pt x="615" y="69"/>
                      </a:lnTo>
                      <a:lnTo>
                        <a:pt x="577" y="113"/>
                      </a:lnTo>
                      <a:lnTo>
                        <a:pt x="533" y="166"/>
                      </a:lnTo>
                      <a:lnTo>
                        <a:pt x="485" y="224"/>
                      </a:lnTo>
                      <a:lnTo>
                        <a:pt x="432" y="287"/>
                      </a:lnTo>
                      <a:lnTo>
                        <a:pt x="377" y="352"/>
                      </a:lnTo>
                      <a:lnTo>
                        <a:pt x="323" y="417"/>
                      </a:lnTo>
                      <a:lnTo>
                        <a:pt x="268" y="480"/>
                      </a:lnTo>
                      <a:lnTo>
                        <a:pt x="218" y="539"/>
                      </a:lnTo>
                      <a:lnTo>
                        <a:pt x="173" y="592"/>
                      </a:lnTo>
                      <a:lnTo>
                        <a:pt x="134" y="638"/>
                      </a:lnTo>
                      <a:lnTo>
                        <a:pt x="101" y="672"/>
                      </a:lnTo>
                      <a:lnTo>
                        <a:pt x="81" y="695"/>
                      </a:lnTo>
                      <a:lnTo>
                        <a:pt x="70" y="705"/>
                      </a:lnTo>
                      <a:lnTo>
                        <a:pt x="67" y="706"/>
                      </a:lnTo>
                      <a:lnTo>
                        <a:pt x="62" y="706"/>
                      </a:lnTo>
                      <a:lnTo>
                        <a:pt x="55" y="706"/>
                      </a:lnTo>
                      <a:lnTo>
                        <a:pt x="48" y="707"/>
                      </a:lnTo>
                      <a:lnTo>
                        <a:pt x="39" y="708"/>
                      </a:lnTo>
                      <a:lnTo>
                        <a:pt x="31" y="710"/>
                      </a:lnTo>
                      <a:lnTo>
                        <a:pt x="23" y="713"/>
                      </a:lnTo>
                      <a:lnTo>
                        <a:pt x="16" y="717"/>
                      </a:lnTo>
                      <a:lnTo>
                        <a:pt x="6" y="725"/>
                      </a:lnTo>
                      <a:lnTo>
                        <a:pt x="0" y="731"/>
                      </a:lnTo>
                      <a:lnTo>
                        <a:pt x="0" y="737"/>
                      </a:lnTo>
                      <a:lnTo>
                        <a:pt x="5" y="743"/>
                      </a:lnTo>
                      <a:lnTo>
                        <a:pt x="10" y="745"/>
                      </a:lnTo>
                      <a:lnTo>
                        <a:pt x="20" y="745"/>
                      </a:lnTo>
                      <a:lnTo>
                        <a:pt x="31" y="745"/>
                      </a:lnTo>
                      <a:lnTo>
                        <a:pt x="45" y="744"/>
                      </a:lnTo>
                      <a:lnTo>
                        <a:pt x="58" y="743"/>
                      </a:lnTo>
                      <a:lnTo>
                        <a:pt x="69" y="739"/>
                      </a:lnTo>
                      <a:lnTo>
                        <a:pt x="79" y="737"/>
                      </a:lnTo>
                      <a:lnTo>
                        <a:pt x="85" y="733"/>
                      </a:lnTo>
                      <a:lnTo>
                        <a:pt x="703" y="28"/>
                      </a:lnTo>
                      <a:lnTo>
                        <a:pt x="703" y="23"/>
                      </a:lnTo>
                      <a:lnTo>
                        <a:pt x="698" y="16"/>
                      </a:lnTo>
                      <a:lnTo>
                        <a:pt x="691" y="9"/>
                      </a:lnTo>
                      <a:lnTo>
                        <a:pt x="686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l" rtl="0"/>
                  <a:endParaRPr lang="en-US" kern="120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  <p:pic>
          <p:nvPicPr>
            <p:cNvPr id="56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358082" y="5643578"/>
              <a:ext cx="329725" cy="30996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Enhanced Write Filter</a:t>
            </a:r>
            <a:r>
              <a:rPr lang="hu-HU" dirty="0" smtClean="0"/>
              <a:t> (WES only)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HORM – </a:t>
            </a:r>
            <a:r>
              <a:rPr lang="de-DE" dirty="0" err="1" smtClean="0"/>
              <a:t>Hibernate</a:t>
            </a:r>
            <a:r>
              <a:rPr lang="de-DE" dirty="0" smtClean="0"/>
              <a:t> </a:t>
            </a:r>
            <a:r>
              <a:rPr lang="de-DE" dirty="0" err="1" smtClean="0"/>
              <a:t>Once</a:t>
            </a:r>
            <a:r>
              <a:rPr lang="de-DE" dirty="0" smtClean="0"/>
              <a:t> </a:t>
            </a:r>
            <a:r>
              <a:rPr lang="de-DE" dirty="0" err="1" smtClean="0"/>
              <a:t>Resume</a:t>
            </a:r>
            <a:r>
              <a:rPr lang="de-DE" dirty="0" smtClean="0"/>
              <a:t> </a:t>
            </a:r>
            <a:r>
              <a:rPr lang="de-DE" dirty="0" err="1" smtClean="0"/>
              <a:t>Many</a:t>
            </a:r>
            <a:endParaRPr lang="de-DE" dirty="0" smtClean="0"/>
          </a:p>
          <a:p>
            <a:pPr lvl="1"/>
            <a:r>
              <a:rPr lang="de-DE" dirty="0" smtClean="0"/>
              <a:t>Save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hibernation</a:t>
            </a:r>
            <a:r>
              <a:rPr lang="de-DE" dirty="0" smtClean="0"/>
              <a:t> </a:t>
            </a:r>
            <a:r>
              <a:rPr lang="de-DE" dirty="0" err="1" smtClean="0"/>
              <a:t>point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pc</a:t>
            </a:r>
            <a:endParaRPr lang="de-DE" dirty="0" smtClean="0"/>
          </a:p>
          <a:p>
            <a:pPr lvl="1"/>
            <a:r>
              <a:rPr lang="de-DE" dirty="0" err="1" smtClean="0"/>
              <a:t>Always</a:t>
            </a:r>
            <a:r>
              <a:rPr lang="de-DE" dirty="0" smtClean="0"/>
              <a:t> </a:t>
            </a:r>
            <a:r>
              <a:rPr lang="de-DE" dirty="0" err="1" smtClean="0"/>
              <a:t>resume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previous</a:t>
            </a:r>
            <a:r>
              <a:rPr lang="de-DE" dirty="0" smtClean="0"/>
              <a:t> </a:t>
            </a:r>
            <a:r>
              <a:rPr lang="de-DE" dirty="0" err="1" smtClean="0"/>
              <a:t>saved</a:t>
            </a:r>
            <a:r>
              <a:rPr lang="de-DE" dirty="0" smtClean="0"/>
              <a:t> </a:t>
            </a:r>
            <a:r>
              <a:rPr lang="de-DE" dirty="0" err="1" smtClean="0"/>
              <a:t>hibernation</a:t>
            </a:r>
            <a:r>
              <a:rPr lang="de-DE" dirty="0" smtClean="0"/>
              <a:t> </a:t>
            </a:r>
            <a:r>
              <a:rPr lang="de-DE" dirty="0" err="1" smtClean="0"/>
              <a:t>point</a:t>
            </a:r>
            <a:endParaRPr lang="de-DE" dirty="0" smtClean="0"/>
          </a:p>
          <a:p>
            <a:pPr lvl="1"/>
            <a:r>
              <a:rPr lang="de-DE" dirty="0" err="1" smtClean="0"/>
              <a:t>Faster</a:t>
            </a:r>
            <a:r>
              <a:rPr lang="de-DE" dirty="0" smtClean="0"/>
              <a:t> </a:t>
            </a:r>
            <a:r>
              <a:rPr lang="de-DE" dirty="0" err="1" smtClean="0"/>
              <a:t>boot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0B02830C-3C55-47D6-9EA0-D4C3B0D265AD}" type="slidenum">
              <a:rPr lang="en-US" sz="1200" kern="120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algn="r" rtl="0"/>
              <a:t>51</a:t>
            </a:fld>
            <a:endParaRPr lang="en-US" sz="1200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42844" y="1000108"/>
            <a:ext cx="7215238" cy="1905000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  <a:spcBef>
                <a:spcPts val="200"/>
              </a:spcBef>
              <a:buNone/>
            </a:pPr>
            <a:r>
              <a:rPr lang="en-GB" sz="2200" dirty="0" smtClean="0"/>
              <a:t> </a:t>
            </a:r>
            <a:r>
              <a:rPr lang="hu-HU" sz="2200" dirty="0" smtClean="0"/>
              <a:t>Enter credentials on devices with touch screen.</a:t>
            </a:r>
          </a:p>
          <a:p>
            <a:pPr>
              <a:lnSpc>
                <a:spcPct val="110000"/>
              </a:lnSpc>
              <a:spcBef>
                <a:spcPts val="200"/>
              </a:spcBef>
              <a:buNone/>
            </a:pPr>
            <a:r>
              <a:rPr lang="hu-HU" sz="2400" dirty="0" smtClean="0"/>
              <a:t>(</a:t>
            </a:r>
            <a:r>
              <a:rPr lang="en-US" sz="2400" dirty="0" smtClean="0"/>
              <a:t>KeyboardSurrogate.exe </a:t>
            </a:r>
            <a:r>
              <a:rPr lang="hu-HU" sz="2400" dirty="0" smtClean="0"/>
              <a:t>not supported.)</a:t>
            </a:r>
            <a:endParaRPr lang="en-GB" sz="2200" dirty="0" smtClean="0"/>
          </a:p>
          <a:p>
            <a:pPr>
              <a:buNone/>
            </a:pPr>
            <a:r>
              <a:rPr lang="en-GB" dirty="0" smtClean="0"/>
              <a:t> </a:t>
            </a:r>
            <a:br>
              <a:rPr lang="en-GB" dirty="0" smtClean="0"/>
            </a:br>
            <a:endParaRPr lang="en-GB" dirty="0" smtClean="0"/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sz="2400" dirty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756650" cy="590931"/>
          </a:xfrm>
        </p:spPr>
        <p:txBody>
          <a:bodyPr/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hu-HU" sz="3200" dirty="0" smtClean="0">
                <a:solidFill>
                  <a:schemeClr val="accent6"/>
                </a:solidFill>
                <a:ea typeface="Segoe" pitchFamily="34" charset="0"/>
                <a:cs typeface="Segoe" pitchFamily="34" charset="0"/>
              </a:rPr>
              <a:t>Soft keyboard</a:t>
            </a:r>
            <a:endParaRPr lang="en-GB" sz="2400" dirty="0">
              <a:ln>
                <a:noFill/>
              </a:ln>
              <a:solidFill>
                <a:schemeClr val="accent6"/>
              </a:solidFill>
              <a:effectLst/>
              <a:ea typeface="Segoe" pitchFamily="34" charset="0"/>
              <a:cs typeface="Segoe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142852"/>
            <a:ext cx="3848100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85852" y="2143116"/>
            <a:ext cx="5562612" cy="4171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85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14282" y="4857760"/>
            <a:ext cx="86439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 smtClean="0">
                <a:solidFill>
                  <a:schemeClr val="bg1"/>
                </a:solidFill>
              </a:rPr>
              <a:t>Enable the following property in the GroupPolicyEditor to disable the Command prompt:</a:t>
            </a:r>
          </a:p>
          <a:p>
            <a:r>
              <a:rPr lang="hu-HU" dirty="0" smtClean="0">
                <a:solidFill>
                  <a:schemeClr val="bg1"/>
                </a:solidFill>
              </a:rPr>
              <a:t>UserConfiguration/AdministrativeTemplates/System/”Prevent access to command prompt”</a:t>
            </a:r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2910" y="142852"/>
            <a:ext cx="8501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</a:rPr>
              <a:t>Some configuration options after installation</a:t>
            </a:r>
            <a:endParaRPr lang="hu-HU" sz="28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8596" y="785794"/>
            <a:ext cx="22928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>
                <a:solidFill>
                  <a:srgbClr val="FF0000"/>
                </a:solidFill>
              </a:rPr>
              <a:t>Disable CTRL+ALT+DEL</a:t>
            </a:r>
            <a:endParaRPr lang="hu-HU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58" y="4429132"/>
            <a:ext cx="26818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>
                <a:solidFill>
                  <a:srgbClr val="FF0000"/>
                </a:solidFill>
              </a:rPr>
              <a:t>Disable command prompt:</a:t>
            </a:r>
            <a:endParaRPr lang="hu-HU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85720" y="1285860"/>
            <a:ext cx="864399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 smtClean="0">
                <a:solidFill>
                  <a:schemeClr val="bg1"/>
                </a:solidFill>
              </a:rPr>
              <a:t>You should start the GroupPolicyEditor.</a:t>
            </a:r>
          </a:p>
          <a:p>
            <a:r>
              <a:rPr lang="hu-HU" dirty="0" smtClean="0">
                <a:solidFill>
                  <a:schemeClr val="bg1"/>
                </a:solidFill>
              </a:rPr>
              <a:t>Navigate to: User configuration / Administrative Templates / System / Ctrl+Del+Options</a:t>
            </a:r>
          </a:p>
          <a:p>
            <a:r>
              <a:rPr lang="hu-HU" dirty="0" smtClean="0">
                <a:solidFill>
                  <a:schemeClr val="bg1"/>
                </a:solidFill>
              </a:rPr>
              <a:t>Click and enable the „Remove Task Manager” option.</a:t>
            </a:r>
          </a:p>
          <a:p>
            <a:endParaRPr lang="hu-HU" dirty="0" smtClean="0">
              <a:solidFill>
                <a:schemeClr val="bg1"/>
              </a:solidFill>
            </a:endParaRPr>
          </a:p>
          <a:p>
            <a:r>
              <a:rPr lang="hu-HU" dirty="0" smtClean="0">
                <a:solidFill>
                  <a:schemeClr val="bg1"/>
                </a:solidFill>
              </a:rPr>
              <a:t>Or you can modify the Registry (This is valid for the current user only):</a:t>
            </a:r>
          </a:p>
          <a:p>
            <a:r>
              <a:rPr lang="hu-HU" dirty="0" smtClean="0">
                <a:solidFill>
                  <a:schemeClr val="bg1"/>
                </a:solidFill>
              </a:rPr>
              <a:t>Create the following key:</a:t>
            </a:r>
          </a:p>
          <a:p>
            <a:r>
              <a:rPr lang="hu-HU" dirty="0" smtClean="0">
                <a:solidFill>
                  <a:schemeClr val="bg1"/>
                </a:solidFill>
              </a:rPr>
              <a:t>HKEY_CURRENT_USER\Software\Microsoft\Windows\CurrentVersion\Policies\System</a:t>
            </a:r>
          </a:p>
          <a:p>
            <a:r>
              <a:rPr lang="hu-HU" dirty="0" smtClean="0">
                <a:solidFill>
                  <a:schemeClr val="bg1"/>
                </a:solidFill>
              </a:rPr>
              <a:t>Add the following DWORD:</a:t>
            </a:r>
          </a:p>
          <a:p>
            <a:r>
              <a:rPr lang="hu-HU" dirty="0" smtClean="0">
                <a:solidFill>
                  <a:schemeClr val="bg1"/>
                </a:solidFill>
              </a:rPr>
              <a:t>DisableTaskMgr</a:t>
            </a:r>
          </a:p>
          <a:p>
            <a:r>
              <a:rPr lang="hu-HU" dirty="0" smtClean="0">
                <a:solidFill>
                  <a:schemeClr val="bg1"/>
                </a:solidFill>
              </a:rPr>
              <a:t>(Value = 1)</a:t>
            </a:r>
            <a:endParaRPr lang="hu-H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1928802"/>
            <a:ext cx="5572164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42910" y="142852"/>
            <a:ext cx="8501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</a:rPr>
              <a:t>Some configuration options after installation</a:t>
            </a:r>
            <a:endParaRPr lang="hu-HU" sz="28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5786" y="1142984"/>
            <a:ext cx="45005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solidFill>
                  <a:schemeClr val="accent6">
                    <a:lumMod val="75000"/>
                  </a:schemeClr>
                </a:solidFill>
              </a:rPr>
              <a:t>Type into the StartMenu/Run</a:t>
            </a:r>
          </a:p>
          <a:p>
            <a:r>
              <a:rPr lang="hu-HU" dirty="0" smtClean="0">
                <a:solidFill>
                  <a:schemeClr val="accent6">
                    <a:lumMod val="75000"/>
                  </a:schemeClr>
                </a:solidFill>
              </a:rPr>
              <a:t>	 control userpasswords2</a:t>
            </a:r>
          </a:p>
          <a:p>
            <a:endParaRPr lang="hu-HU" dirty="0"/>
          </a:p>
        </p:txBody>
      </p:sp>
      <p:sp>
        <p:nvSpPr>
          <p:cNvPr id="7" name="TextBox 6"/>
          <p:cNvSpPr txBox="1"/>
          <p:nvPr/>
        </p:nvSpPr>
        <p:spPr>
          <a:xfrm>
            <a:off x="642910" y="619764"/>
            <a:ext cx="8501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>
                <a:solidFill>
                  <a:schemeClr val="accent6">
                    <a:lumMod val="75000"/>
                  </a:schemeClr>
                </a:solidFill>
              </a:rPr>
              <a:t>Disable LogOn screen</a:t>
            </a:r>
            <a:endParaRPr lang="hu-HU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1285860"/>
            <a:ext cx="9144000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hu-HU" dirty="0" smtClean="0">
                <a:solidFill>
                  <a:schemeClr val="bg1"/>
                </a:solidFill>
                <a:cs typeface="Arial" pitchFamily="34" charset="0"/>
              </a:rPr>
              <a:t>Create a 16color(4bit) 640*480 resolution BMP image.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hu-HU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u-H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Arial" pitchFamily="34" charset="0"/>
              </a:rPr>
              <a:t>Copy it to the PosReady</a:t>
            </a:r>
            <a:r>
              <a:rPr kumimoji="0" lang="hu-HU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hu-H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Arial" pitchFamily="34" charset="0"/>
              </a:rPr>
              <a:t>„C:\Windows” directory as „boot.bmp”.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hu-HU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u-H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Arial" pitchFamily="34" charset="0"/>
              </a:rPr>
              <a:t>Open the</a:t>
            </a:r>
            <a:r>
              <a:rPr kumimoji="0" lang="hu-HU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hu-H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Arial" pitchFamily="34" charset="0"/>
              </a:rPr>
              <a:t>„boot.ini” in the root directory, and add the following to the end of the last line: /bootlogo /noguiboot </a:t>
            </a:r>
            <a:endParaRPr kumimoji="0" lang="hu-HU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Arial" pitchFamily="34" charset="0"/>
              </a:rPr>
              <a:t>You should have the following in the „boot.ini” after you added</a:t>
            </a:r>
            <a:r>
              <a:rPr kumimoji="0" lang="hu-HU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Arial" pitchFamily="34" charset="0"/>
              </a:rPr>
              <a:t> the above mentioned specifiers:</a:t>
            </a:r>
            <a:endParaRPr kumimoji="0" lang="hu-HU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Arial" pitchFamily="34" charset="0"/>
              </a:rPr>
              <a:t>multi(0)disk(0)rdisk(0)partition(2)\WINDOWS="Windows Embedded Posready 2009" /fastdetect /bootlogo /noguiboot </a:t>
            </a:r>
            <a:endParaRPr kumimoji="0" lang="hu-HU" sz="1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hu-HU" dirty="0" smtClean="0">
                <a:solidFill>
                  <a:schemeClr val="bg1"/>
                </a:solidFill>
                <a:ea typeface="Calibri" pitchFamily="34" charset="0"/>
                <a:cs typeface="Times New Roman" pitchFamily="18" charset="0"/>
              </a:rPr>
              <a:t>Reboot the computer</a:t>
            </a:r>
            <a:r>
              <a:rPr kumimoji="0" lang="hu-H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.</a:t>
            </a:r>
            <a:endParaRPr kumimoji="0" lang="hu-HU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2910" y="142852"/>
            <a:ext cx="8501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</a:rPr>
              <a:t>Some configuration options after installation</a:t>
            </a:r>
            <a:endParaRPr lang="hu-HU" sz="28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2910" y="642918"/>
            <a:ext cx="8501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>
                <a:solidFill>
                  <a:schemeClr val="accent6">
                    <a:lumMod val="75000"/>
                  </a:schemeClr>
                </a:solidFill>
              </a:rPr>
              <a:t>Change bootlogo</a:t>
            </a:r>
            <a:endParaRPr lang="hu-HU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406" y="4857760"/>
            <a:ext cx="82153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 smtClean="0">
                <a:solidFill>
                  <a:schemeClr val="bg1"/>
                </a:solidFill>
              </a:rPr>
              <a:t>Enable the following property in the GroupPolicyEditor(gpedit.msc):</a:t>
            </a:r>
          </a:p>
          <a:p>
            <a:r>
              <a:rPr lang="hu-HU" dirty="0" smtClean="0">
                <a:solidFill>
                  <a:schemeClr val="bg1"/>
                </a:solidFill>
              </a:rPr>
              <a:t>UserConfiguration/AdministrativeTemplates/System/”Don’t display Getting Started screen at logon”</a:t>
            </a:r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4380" y="4214818"/>
            <a:ext cx="8501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>
                <a:solidFill>
                  <a:schemeClr val="accent6"/>
                </a:solidFill>
              </a:rPr>
              <a:t>Remove getting started screen</a:t>
            </a:r>
            <a:endParaRPr lang="hu-HU" sz="2800" dirty="0">
              <a:solidFill>
                <a:schemeClr val="accent6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142908" y="1500174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hu-HU" dirty="0" smtClean="0">
                <a:solidFill>
                  <a:schemeClr val="bg1"/>
                </a:solidFill>
              </a:rPr>
              <a:t>Enable the following property in the GroupPolicyEditor(gpedit.msc):</a:t>
            </a:r>
          </a:p>
          <a:p>
            <a:r>
              <a:rPr lang="en-US" dirty="0" err="1" smtClean="0">
                <a:solidFill>
                  <a:schemeClr val="bg1"/>
                </a:solidFill>
              </a:rPr>
              <a:t>UserConfiguration</a:t>
            </a:r>
            <a:r>
              <a:rPr lang="en-US" dirty="0" smtClean="0">
                <a:solidFill>
                  <a:schemeClr val="bg1"/>
                </a:solidFill>
              </a:rPr>
              <a:t>/</a:t>
            </a:r>
            <a:r>
              <a:rPr lang="en-US" dirty="0" err="1" smtClean="0">
                <a:solidFill>
                  <a:schemeClr val="bg1"/>
                </a:solidFill>
              </a:rPr>
              <a:t>AdministrativeTemplates</a:t>
            </a:r>
            <a:r>
              <a:rPr lang="en-US" dirty="0" smtClean="0">
                <a:solidFill>
                  <a:schemeClr val="bg1"/>
                </a:solidFill>
              </a:rPr>
              <a:t>/</a:t>
            </a:r>
            <a:r>
              <a:rPr lang="en-US" dirty="0" err="1" smtClean="0">
                <a:solidFill>
                  <a:schemeClr val="bg1"/>
                </a:solidFill>
              </a:rPr>
              <a:t>StartMenuandTaskbar</a:t>
            </a:r>
            <a:r>
              <a:rPr lang="en-US" dirty="0" smtClean="0">
                <a:solidFill>
                  <a:schemeClr val="bg1"/>
                </a:solidFill>
              </a:rPr>
              <a:t>/”Remove Balloon Tips on Start Menu” </a:t>
            </a:r>
            <a:endParaRPr lang="hu-HU" dirty="0" smtClean="0">
              <a:solidFill>
                <a:schemeClr val="bg1"/>
              </a:solidFill>
            </a:endParaRPr>
          </a:p>
          <a:p>
            <a:endParaRPr lang="hu-HU" dirty="0" smtClean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2910" y="142852"/>
            <a:ext cx="8501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</a:rPr>
              <a:t>Some configuration options after installation</a:t>
            </a:r>
            <a:endParaRPr lang="hu-HU" sz="28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2910" y="905516"/>
            <a:ext cx="8501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>
                <a:solidFill>
                  <a:schemeClr val="accent6">
                    <a:lumMod val="75000"/>
                  </a:schemeClr>
                </a:solidFill>
              </a:rPr>
              <a:t>Remove baloon tips</a:t>
            </a:r>
            <a:endParaRPr lang="hu-HU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42844" y="3143248"/>
            <a:ext cx="82153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 smtClean="0">
                <a:solidFill>
                  <a:schemeClr val="bg1"/>
                </a:solidFill>
              </a:rPr>
              <a:t>Enable the following property in the GroupPolicyEditor(gpedit.msc):</a:t>
            </a:r>
          </a:p>
          <a:p>
            <a:r>
              <a:rPr lang="en-US" dirty="0" err="1" smtClean="0">
                <a:solidFill>
                  <a:schemeClr val="bg1"/>
                </a:solidFill>
              </a:rPr>
              <a:t>UserConfiguration</a:t>
            </a:r>
            <a:r>
              <a:rPr lang="en-US" dirty="0" smtClean="0">
                <a:solidFill>
                  <a:schemeClr val="bg1"/>
                </a:solidFill>
              </a:rPr>
              <a:t>/</a:t>
            </a:r>
            <a:r>
              <a:rPr lang="en-US" dirty="0" err="1" smtClean="0">
                <a:solidFill>
                  <a:schemeClr val="bg1"/>
                </a:solidFill>
              </a:rPr>
              <a:t>AdministrativeTemplates</a:t>
            </a:r>
            <a:r>
              <a:rPr lang="en-US" dirty="0" smtClean="0">
                <a:solidFill>
                  <a:schemeClr val="bg1"/>
                </a:solidFill>
              </a:rPr>
              <a:t>/System/”Prevent access to command prompt”</a:t>
            </a:r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2910" y="2571744"/>
            <a:ext cx="8501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>
                <a:solidFill>
                  <a:schemeClr val="accent6"/>
                </a:solidFill>
              </a:rPr>
              <a:t>Disable command prompt</a:t>
            </a:r>
            <a:endParaRPr lang="hu-HU" sz="2800" dirty="0">
              <a:solidFill>
                <a:schemeClr val="accent6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2910" y="4357694"/>
            <a:ext cx="8501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>
                <a:solidFill>
                  <a:schemeClr val="accent6"/>
                </a:solidFill>
              </a:rPr>
              <a:t>Disable status messages</a:t>
            </a:r>
            <a:endParaRPr lang="hu-HU" sz="2800" dirty="0">
              <a:solidFill>
                <a:schemeClr val="accent6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14282" y="4857760"/>
            <a:ext cx="850112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 smtClean="0">
                <a:solidFill>
                  <a:schemeClr val="bg1"/>
                </a:solidFill>
              </a:rPr>
              <a:t>Add/ modify the following value in the registry:</a:t>
            </a:r>
          </a:p>
          <a:p>
            <a:r>
              <a:rPr lang="hu-HU" dirty="0" smtClean="0">
                <a:solidFill>
                  <a:schemeClr val="bg1"/>
                </a:solidFill>
              </a:rPr>
              <a:t>HKEY_LOCAL_MACHINE&gt;Software&gt;Microsoft&gt;Windows&gt;CurrentVersion&gt;Policies&gt;System</a:t>
            </a:r>
          </a:p>
          <a:p>
            <a:endParaRPr lang="hu-HU" dirty="0" smtClean="0">
              <a:solidFill>
                <a:schemeClr val="bg1"/>
              </a:solidFill>
            </a:endParaRPr>
          </a:p>
          <a:p>
            <a:r>
              <a:rPr lang="hu-HU" dirty="0" smtClean="0">
                <a:solidFill>
                  <a:schemeClr val="bg1"/>
                </a:solidFill>
              </a:rPr>
              <a:t>DisableStatusMessages (REG_DWORD) </a:t>
            </a:r>
          </a:p>
          <a:p>
            <a:r>
              <a:rPr lang="hu-HU" dirty="0" smtClean="0">
                <a:solidFill>
                  <a:schemeClr val="bg1"/>
                </a:solidFill>
              </a:rPr>
              <a:t>Value =1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42910" y="142852"/>
            <a:ext cx="8501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</a:rPr>
              <a:t>Some configuration options after installation</a:t>
            </a:r>
            <a:endParaRPr lang="hu-HU" sz="28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2910" y="642918"/>
            <a:ext cx="8501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>
                <a:solidFill>
                  <a:schemeClr val="accent6">
                    <a:lumMod val="75000"/>
                  </a:schemeClr>
                </a:solidFill>
              </a:rPr>
              <a:t>Modify the „Welcome message”</a:t>
            </a:r>
            <a:endParaRPr lang="hu-HU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285720" y="1285860"/>
            <a:ext cx="8429652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hu-HU" dirty="0" smtClean="0">
                <a:solidFill>
                  <a:schemeClr val="bg1"/>
                </a:solidFill>
              </a:rPr>
              <a:t>Add/modify the following registry entry: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hu-HU" dirty="0" smtClean="0">
                <a:solidFill>
                  <a:schemeClr val="bg1"/>
                </a:solidFill>
              </a:rPr>
              <a:t>Regkey: HKEY_LOCAL_MACHINE\SOFTWARE\Microsoft\Windows NT\ CurrentVersion\Winlogon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hu-HU" dirty="0" smtClean="0">
                <a:solidFill>
                  <a:schemeClr val="bg1"/>
                </a:solidFill>
              </a:rPr>
              <a:t>Data Type: REG_SZ [String Value]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hu-HU" dirty="0" smtClean="0">
                <a:solidFill>
                  <a:schemeClr val="bg1"/>
                </a:solidFill>
              </a:rPr>
              <a:t> Value Name: LogonPrompt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hu-HU" dirty="0" smtClean="0">
                <a:solidFill>
                  <a:schemeClr val="bg1"/>
                </a:solidFill>
              </a:rPr>
              <a:t>Value Data: [Enter the text of the message]</a:t>
            </a:r>
            <a:br>
              <a:rPr lang="hu-HU" dirty="0" smtClean="0">
                <a:solidFill>
                  <a:schemeClr val="bg1"/>
                </a:solidFill>
              </a:rPr>
            </a:br>
            <a:endParaRPr kumimoji="0" lang="hu-HU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0430" y="3071810"/>
            <a:ext cx="3981450" cy="294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28600" y="2743200"/>
            <a:ext cx="4038600" cy="2431435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bg1"/>
                </a:solidFill>
                <a:latin typeface="Segoe"/>
              </a:rPr>
              <a:t>Oeminfo.ini</a:t>
            </a:r>
            <a:br>
              <a:rPr lang="en-GB" sz="1600" dirty="0" smtClean="0">
                <a:solidFill>
                  <a:schemeClr val="bg1"/>
                </a:solidFill>
                <a:latin typeface="Segoe"/>
              </a:rPr>
            </a:br>
            <a:r>
              <a:rPr lang="en-GB" sz="1600" dirty="0" smtClean="0">
                <a:solidFill>
                  <a:schemeClr val="bg1"/>
                </a:solidFill>
                <a:latin typeface="Segoe"/>
              </a:rPr>
              <a:t/>
            </a:r>
            <a:br>
              <a:rPr lang="en-GB" sz="1600" dirty="0" smtClean="0">
                <a:solidFill>
                  <a:schemeClr val="bg1"/>
                </a:solidFill>
                <a:latin typeface="Segoe"/>
              </a:rPr>
            </a:br>
            <a:r>
              <a:rPr lang="en-GB" sz="1200" i="1" dirty="0" smtClean="0">
                <a:solidFill>
                  <a:schemeClr val="bg1"/>
                </a:solidFill>
                <a:latin typeface="Segoe"/>
              </a:rPr>
              <a:t>[Version]</a:t>
            </a:r>
          </a:p>
          <a:p>
            <a:r>
              <a:rPr lang="en-GB" sz="1200" i="1" dirty="0" smtClean="0">
                <a:solidFill>
                  <a:schemeClr val="bg1"/>
                </a:solidFill>
                <a:latin typeface="Segoe"/>
              </a:rPr>
              <a:t>Microsoft Windows XP and the Windows .NET Server family</a:t>
            </a:r>
          </a:p>
          <a:p>
            <a:r>
              <a:rPr lang="en-GB" sz="1200" i="1" dirty="0" smtClean="0">
                <a:solidFill>
                  <a:schemeClr val="bg1"/>
                </a:solidFill>
                <a:latin typeface="Segoe"/>
              </a:rPr>
              <a:t>WinVer=5.01</a:t>
            </a:r>
          </a:p>
          <a:p>
            <a:endParaRPr lang="en-GB" sz="1200" i="1" dirty="0" smtClean="0">
              <a:solidFill>
                <a:schemeClr val="bg1"/>
              </a:solidFill>
              <a:latin typeface="Segoe"/>
            </a:endParaRPr>
          </a:p>
          <a:p>
            <a:r>
              <a:rPr lang="en-GB" sz="1200" i="1" dirty="0" smtClean="0">
                <a:solidFill>
                  <a:schemeClr val="bg1"/>
                </a:solidFill>
                <a:latin typeface="Segoe"/>
              </a:rPr>
              <a:t>[General]</a:t>
            </a:r>
          </a:p>
          <a:p>
            <a:r>
              <a:rPr lang="en-GB" sz="1200" i="1" dirty="0" smtClean="0">
                <a:solidFill>
                  <a:schemeClr val="bg1"/>
                </a:solidFill>
                <a:latin typeface="Segoe"/>
              </a:rPr>
              <a:t>Manufacturer=Fabricam</a:t>
            </a:r>
          </a:p>
          <a:p>
            <a:r>
              <a:rPr lang="en-GB" sz="1200" i="1" dirty="0" smtClean="0">
                <a:solidFill>
                  <a:schemeClr val="bg1"/>
                </a:solidFill>
                <a:latin typeface="Segoe"/>
              </a:rPr>
              <a:t>Model=DEMOPC</a:t>
            </a:r>
          </a:p>
          <a:p>
            <a:r>
              <a:rPr lang="en-GB" sz="1200" i="1" dirty="0" smtClean="0">
                <a:solidFill>
                  <a:schemeClr val="bg1"/>
                </a:solidFill>
                <a:latin typeface="Segoe"/>
              </a:rPr>
              <a:t>[Support Information]</a:t>
            </a:r>
          </a:p>
          <a:p>
            <a:r>
              <a:rPr lang="en-GB" sz="1200" i="1" dirty="0" smtClean="0">
                <a:solidFill>
                  <a:schemeClr val="bg1"/>
                </a:solidFill>
                <a:latin typeface="Segoe"/>
              </a:rPr>
              <a:t>Line1="Call +44-118-909-2480"</a:t>
            </a:r>
            <a:endParaRPr lang="en-GB" sz="1200" i="1" dirty="0">
              <a:solidFill>
                <a:schemeClr val="bg1"/>
              </a:solidFill>
              <a:latin typeface="Segoe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1371600"/>
            <a:ext cx="6781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8775" indent="-358775">
              <a:spcBef>
                <a:spcPts val="200"/>
              </a:spcBef>
              <a:buNone/>
            </a:pPr>
            <a:r>
              <a:rPr lang="en-GB" sz="2000" dirty="0" smtClean="0">
                <a:solidFill>
                  <a:schemeClr val="bg1"/>
                </a:solidFill>
                <a:latin typeface="Segoe"/>
              </a:rPr>
              <a:t>Create a file </a:t>
            </a:r>
            <a:r>
              <a:rPr lang="en-GB" sz="2000" b="1" dirty="0" smtClean="0">
                <a:solidFill>
                  <a:schemeClr val="bg1"/>
                </a:solidFill>
                <a:latin typeface="Segoe"/>
              </a:rPr>
              <a:t>oeminfo.ini</a:t>
            </a:r>
            <a:r>
              <a:rPr lang="en-GB" sz="2000" dirty="0" smtClean="0">
                <a:solidFill>
                  <a:schemeClr val="bg1"/>
                </a:solidFill>
                <a:latin typeface="Segoe"/>
              </a:rPr>
              <a:t> in </a:t>
            </a:r>
            <a:r>
              <a:rPr lang="hu-HU" sz="2000" dirty="0" smtClean="0">
                <a:solidFill>
                  <a:schemeClr val="bg1"/>
                </a:solidFill>
                <a:latin typeface="Segoe"/>
              </a:rPr>
              <a:t>c:\windows\system32</a:t>
            </a:r>
            <a:r>
              <a:rPr lang="en-GB" sz="2000" dirty="0" smtClean="0">
                <a:solidFill>
                  <a:schemeClr val="bg1"/>
                </a:solidFill>
                <a:latin typeface="Segoe"/>
              </a:rPr>
              <a:t> folder.</a:t>
            </a:r>
            <a:endParaRPr lang="en-GB" sz="2000" dirty="0">
              <a:solidFill>
                <a:schemeClr val="bg1"/>
              </a:solidFill>
              <a:latin typeface="Segoe"/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756650" cy="590931"/>
          </a:xfrm>
        </p:spPr>
        <p:txBody>
          <a:bodyPr/>
          <a:lstStyle/>
          <a:p>
            <a:r>
              <a:rPr lang="hu-HU" sz="3200" dirty="0" smtClean="0">
                <a:solidFill>
                  <a:schemeClr val="accent6"/>
                </a:solidFill>
              </a:rPr>
              <a:t>Add</a:t>
            </a:r>
            <a:r>
              <a:rPr lang="en-GB" sz="3200" dirty="0" smtClean="0">
                <a:solidFill>
                  <a:schemeClr val="accent6"/>
                </a:solidFill>
              </a:rPr>
              <a:t> the OEM information</a:t>
            </a:r>
            <a:endParaRPr lang="en-GB" sz="2400" dirty="0">
              <a:solidFill>
                <a:schemeClr val="accent6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2120550"/>
            <a:ext cx="4305300" cy="358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1905000"/>
          </a:xfrm>
        </p:spPr>
        <p:txBody>
          <a:bodyPr>
            <a:normAutofit fontScale="92500"/>
          </a:bodyPr>
          <a:lstStyle/>
          <a:p>
            <a:pPr>
              <a:lnSpc>
                <a:spcPct val="110000"/>
              </a:lnSpc>
              <a:spcBef>
                <a:spcPts val="200"/>
              </a:spcBef>
              <a:buNone/>
            </a:pPr>
            <a:r>
              <a:rPr lang="en-GB" sz="2200" dirty="0" smtClean="0"/>
              <a:t> Create a bitmap file, </a:t>
            </a:r>
            <a:r>
              <a:rPr lang="en-GB" sz="2200" b="1" dirty="0" smtClean="0"/>
              <a:t>Oemlogo.bmp</a:t>
            </a:r>
            <a:r>
              <a:rPr lang="en-GB" sz="2200" dirty="0" smtClean="0"/>
              <a:t>, that  contains your company logo. The bitmap must be 172 x 100 pixels in size. Place the file in the </a:t>
            </a:r>
            <a:r>
              <a:rPr lang="en-GB" sz="2200" b="1" dirty="0" smtClean="0"/>
              <a:t>\</a:t>
            </a:r>
            <a:r>
              <a:rPr lang="hu-HU" sz="2200" b="1" dirty="0" smtClean="0"/>
              <a:t>Windows\</a:t>
            </a:r>
            <a:r>
              <a:rPr lang="en-GB" sz="2200" b="1" dirty="0" smtClean="0"/>
              <a:t>System32</a:t>
            </a:r>
            <a:r>
              <a:rPr lang="hu-HU" sz="2200" b="1" dirty="0" smtClean="0"/>
              <a:t>\ </a:t>
            </a:r>
            <a:r>
              <a:rPr lang="en-GB" sz="2200" dirty="0" smtClean="0"/>
              <a:t>folder.</a:t>
            </a:r>
          </a:p>
          <a:p>
            <a:pPr>
              <a:buNone/>
            </a:pPr>
            <a:r>
              <a:rPr lang="en-GB" dirty="0" smtClean="0"/>
              <a:t> </a:t>
            </a:r>
            <a:br>
              <a:rPr lang="en-GB" dirty="0" smtClean="0"/>
            </a:br>
            <a:endParaRPr lang="en-GB" dirty="0" smtClean="0"/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2438400"/>
            <a:ext cx="5101415" cy="3937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756650" cy="590931"/>
          </a:xfrm>
        </p:spPr>
        <p:txBody>
          <a:bodyPr/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GB" sz="3200" dirty="0" smtClean="0">
                <a:solidFill>
                  <a:schemeClr val="accent6"/>
                </a:solidFill>
                <a:ea typeface="Segoe" pitchFamily="34" charset="0"/>
                <a:cs typeface="Segoe" pitchFamily="34" charset="0"/>
              </a:rPr>
              <a:t>Add OEM Logo and details</a:t>
            </a:r>
            <a:endParaRPr lang="en-GB" sz="2400" dirty="0">
              <a:ln>
                <a:noFill/>
              </a:ln>
              <a:solidFill>
                <a:schemeClr val="accent6"/>
              </a:solidFill>
              <a:effectLst/>
              <a:ea typeface="Segoe" pitchFamily="34" charset="0"/>
              <a:cs typeface="Segoe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3062294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10000"/>
              </a:lnSpc>
              <a:spcBef>
                <a:spcPts val="200"/>
              </a:spcBef>
              <a:buNone/>
            </a:pPr>
            <a:r>
              <a:rPr lang="hu-HU" dirty="0" smtClean="0"/>
              <a:t>Hundreds of settings are available in the group policy editor. Spend some time to study the available settings.</a:t>
            </a:r>
            <a:endParaRPr lang="en-GB" dirty="0" smtClean="0"/>
          </a:p>
          <a:p>
            <a:pPr>
              <a:lnSpc>
                <a:spcPct val="110000"/>
              </a:lnSpc>
              <a:spcBef>
                <a:spcPts val="200"/>
              </a:spcBef>
              <a:buNone/>
            </a:pPr>
            <a:endParaRPr lang="hu-HU" dirty="0" smtClean="0"/>
          </a:p>
          <a:p>
            <a:pPr>
              <a:lnSpc>
                <a:spcPct val="110000"/>
              </a:lnSpc>
              <a:spcBef>
                <a:spcPts val="200"/>
              </a:spcBef>
              <a:buNone/>
            </a:pPr>
            <a:endParaRPr lang="hu-HU" dirty="0" smtClean="0"/>
          </a:p>
          <a:p>
            <a:pPr>
              <a:lnSpc>
                <a:spcPct val="110000"/>
              </a:lnSpc>
              <a:spcBef>
                <a:spcPts val="200"/>
              </a:spcBef>
              <a:buNone/>
            </a:pPr>
            <a:r>
              <a:rPr lang="hu-HU" dirty="0" smtClean="0"/>
              <a:t>Use XP tweaker utilities, to simplify the customization process...</a:t>
            </a:r>
          </a:p>
          <a:p>
            <a:pPr>
              <a:lnSpc>
                <a:spcPct val="110000"/>
              </a:lnSpc>
              <a:spcBef>
                <a:spcPts val="200"/>
              </a:spcBef>
              <a:buNone/>
            </a:pPr>
            <a:r>
              <a:rPr lang="hu-HU" dirty="0" smtClean="0"/>
              <a:t>For example:</a:t>
            </a:r>
          </a:p>
          <a:p>
            <a:pPr>
              <a:lnSpc>
                <a:spcPct val="110000"/>
              </a:lnSpc>
              <a:spcBef>
                <a:spcPts val="200"/>
              </a:spcBef>
              <a:buNone/>
            </a:pPr>
            <a:r>
              <a:rPr lang="hu-HU" dirty="0" smtClean="0"/>
              <a:t>It is easier to hide the mouse cursor  using the TWEAK UI 2.1, than to change the settings directly in the registry.</a:t>
            </a:r>
          </a:p>
          <a:p>
            <a:pPr>
              <a:lnSpc>
                <a:spcPct val="110000"/>
              </a:lnSpc>
              <a:spcBef>
                <a:spcPts val="200"/>
              </a:spcBef>
              <a:buNone/>
            </a:pPr>
            <a:endParaRPr lang="hu-HU" dirty="0" smtClean="0"/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sz="2400" dirty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756650" cy="590931"/>
          </a:xfrm>
        </p:spPr>
        <p:txBody>
          <a:bodyPr/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hu-HU" sz="3200" dirty="0" smtClean="0">
                <a:solidFill>
                  <a:schemeClr val="accent6"/>
                </a:solidFill>
                <a:ea typeface="Segoe" pitchFamily="34" charset="0"/>
                <a:cs typeface="Segoe" pitchFamily="34" charset="0"/>
              </a:rPr>
              <a:t>Other way to do customization...</a:t>
            </a:r>
            <a:endParaRPr lang="en-GB" sz="2400" dirty="0">
              <a:ln>
                <a:noFill/>
              </a:ln>
              <a:solidFill>
                <a:schemeClr val="accent6"/>
              </a:solidFill>
              <a:effectLst/>
              <a:ea typeface="Segoe" pitchFamily="34" charset="0"/>
              <a:cs typeface="Segoe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Clone the ready made images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hu-HU" dirty="0" smtClean="0"/>
              <a:t>To copy the operating system to more target devices.</a:t>
            </a:r>
          </a:p>
          <a:p>
            <a:pPr lvl="2"/>
            <a:r>
              <a:rPr lang="hu-HU" dirty="0" smtClean="0"/>
              <a:t>After all customizations are done (operation system settings and applications are running fine)</a:t>
            </a:r>
          </a:p>
          <a:p>
            <a:r>
              <a:rPr lang="hu-HU" dirty="0" smtClean="0"/>
              <a:t>Use Sysprep to avoid collisions among cloned images</a:t>
            </a:r>
          </a:p>
          <a:p>
            <a:r>
              <a:rPr lang="hu-HU" dirty="0" smtClean="0"/>
              <a:t>Clone the image by using the free tool Microsoft Imagex. (Or Norton Ghost, etc...)</a:t>
            </a:r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r>
              <a:rPr lang="hu-HU" dirty="0" smtClean="0">
                <a:solidFill>
                  <a:schemeClr val="accent6"/>
                </a:solidFill>
              </a:rPr>
              <a:t>At least HAL should remain the same...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7958"/>
            <a:ext cx="947758" cy="365125"/>
          </a:xfrm>
        </p:spPr>
        <p:txBody>
          <a:bodyPr/>
          <a:lstStyle/>
          <a:p>
            <a:pPr algn="r" rtl="0"/>
            <a:fld id="{0B02830C-3C55-47D6-9EA0-D4C3B0D265AD}" type="slidenum">
              <a:rPr lang="en-US" sz="1200" kern="120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algn="r" rtl="0"/>
              <a:t>61</a:t>
            </a:fld>
            <a:endParaRPr lang="en-US" sz="1200" kern="1200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SYSPREP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85720" y="1214422"/>
            <a:ext cx="8401080" cy="4911741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hu-HU" dirty="0" smtClean="0">
                <a:solidFill>
                  <a:schemeClr val="accent6"/>
                </a:solidFill>
              </a:rPr>
              <a:t>Use Sysprep to avoid collisions among cloned images.</a:t>
            </a:r>
          </a:p>
          <a:p>
            <a:pPr>
              <a:buNone/>
            </a:pPr>
            <a:r>
              <a:rPr lang="hu-HU" dirty="0" smtClean="0">
                <a:solidFill>
                  <a:schemeClr val="accent6"/>
                </a:solidFill>
              </a:rPr>
              <a:t>Examples: SID, computer name, fixed IP, other network settings, etc...</a:t>
            </a:r>
          </a:p>
          <a:p>
            <a:pPr>
              <a:buNone/>
            </a:pPr>
            <a:r>
              <a:rPr lang="hu-HU" dirty="0" smtClean="0"/>
              <a:t>Step1: Copy the complete SYSPREP directory from the installation disc(utilities directory) to the C: drive of your device.</a:t>
            </a:r>
          </a:p>
          <a:p>
            <a:pPr>
              <a:buNone/>
            </a:pPr>
            <a:r>
              <a:rPr lang="hu-HU" dirty="0" smtClean="0"/>
              <a:t>Step2: Start the SYSPREP.EXE</a:t>
            </a:r>
          </a:p>
          <a:p>
            <a:pPr>
              <a:buNone/>
            </a:pPr>
            <a:r>
              <a:rPr lang="hu-HU" dirty="0" smtClean="0"/>
              <a:t>Step3: Select the minisetup on the GUI windows of the SYSPREP application, if you want minisetup.</a:t>
            </a:r>
          </a:p>
          <a:p>
            <a:pPr>
              <a:buNone/>
            </a:pPr>
            <a:r>
              <a:rPr lang="hu-HU" dirty="0" smtClean="0"/>
              <a:t>Step4: Select reseal to reseal the image. The SYSPREP starts now to remove all the settings, which can cause conflict among the cloned images. Restarts the device....</a:t>
            </a:r>
          </a:p>
          <a:p>
            <a:pPr>
              <a:buNone/>
            </a:pPr>
            <a:r>
              <a:rPr lang="hu-HU" dirty="0" smtClean="0"/>
              <a:t>Step5: Before the device restarts, you have to capture the image.</a:t>
            </a:r>
          </a:p>
          <a:p>
            <a:pPr>
              <a:buNone/>
            </a:pPr>
            <a:r>
              <a:rPr lang="hu-HU" dirty="0" smtClean="0"/>
              <a:t>Step6: Copy the image to the target device. It starts to boot, SYSPREP generates unique SID, and starts minisetup or the normal setup screen.</a:t>
            </a:r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endParaRPr lang="hu-HU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7958"/>
            <a:ext cx="947758" cy="365125"/>
          </a:xfrm>
        </p:spPr>
        <p:txBody>
          <a:bodyPr/>
          <a:lstStyle/>
          <a:p>
            <a:pPr algn="r" rtl="0"/>
            <a:fld id="{0B02830C-3C55-47D6-9EA0-D4C3B0D265AD}" type="slidenum">
              <a:rPr lang="en-US" sz="1200" kern="120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algn="r" rtl="0"/>
              <a:t>62</a:t>
            </a:fld>
            <a:endParaRPr lang="en-US" sz="1200" kern="1200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kern="1200" dirty="0" smtClean="0">
                <a:solidFill>
                  <a:srgbClr val="F77D19"/>
                </a:solidFill>
              </a:rPr>
              <a:t>System preparation tool</a:t>
            </a:r>
            <a:endParaRPr lang="en-US" kern="1200" dirty="0">
              <a:solidFill>
                <a:srgbClr val="F77D19"/>
              </a:solidFill>
            </a:endParaRPr>
          </a:p>
        </p:txBody>
      </p:sp>
      <p:sp>
        <p:nvSpPr>
          <p:cNvPr id="4099" name="Foliennummernplatzhalt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817216F-6020-4520-98FD-E730ED67956D}" type="slidenum">
              <a:rPr lang="en-US" smtClean="0">
                <a:solidFill>
                  <a:srgbClr val="FFFFFF"/>
                </a:solidFill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63</a:t>
            </a:fld>
            <a:endParaRPr 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00500" y="4572008"/>
            <a:ext cx="5143500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hu-HU" sz="2400" b="1" dirty="0" smtClean="0">
                <a:solidFill>
                  <a:srgbClr val="FFFF00"/>
                </a:solidFill>
                <a:latin typeface="Trebuchet MS" pitchFamily="34" charset="0"/>
                <a:cs typeface="Arial" charset="0"/>
              </a:rPr>
              <a:t>SYSPREP.INF</a:t>
            </a:r>
            <a:endParaRPr lang="en-US" sz="2400" dirty="0">
              <a:solidFill>
                <a:srgbClr val="F77D19"/>
              </a:solidFill>
              <a:latin typeface="Trebuchet MS" pitchFamily="34" charset="0"/>
              <a:cs typeface="Arial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hu-HU" sz="2400" dirty="0">
              <a:solidFill>
                <a:srgbClr val="F77D19"/>
              </a:solidFill>
              <a:latin typeface="+mn-lt"/>
              <a:cs typeface="+mn-cs"/>
            </a:endParaRPr>
          </a:p>
        </p:txBody>
      </p:sp>
      <p:pic>
        <p:nvPicPr>
          <p:cNvPr id="29701" name="Picture 3" descr="22_Syspre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8" y="1428750"/>
            <a:ext cx="3265487" cy="3643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010025" y="1509713"/>
            <a:ext cx="514350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b="1" dirty="0" smtClean="0">
                <a:solidFill>
                  <a:srgbClr val="FFFF00"/>
                </a:solidFill>
                <a:latin typeface="Trebuchet MS" pitchFamily="34" charset="0"/>
                <a:cs typeface="Arial" charset="0"/>
              </a:rPr>
              <a:t>Reseal </a:t>
            </a:r>
            <a:r>
              <a:rPr lang="en-US" sz="2400" b="1" dirty="0">
                <a:solidFill>
                  <a:srgbClr val="FFFF00"/>
                </a:solidFill>
                <a:latin typeface="Trebuchet MS" pitchFamily="34" charset="0"/>
                <a:cs typeface="Arial" charset="0"/>
              </a:rPr>
              <a:t>Mode</a:t>
            </a:r>
            <a:r>
              <a:rPr lang="en-US" sz="2400" b="1" dirty="0">
                <a:solidFill>
                  <a:schemeClr val="bg1"/>
                </a:solidFill>
                <a:latin typeface="Trebuchet MS" pitchFamily="34" charset="0"/>
                <a:cs typeface="Arial" charset="0"/>
              </a:rPr>
              <a:t> </a:t>
            </a:r>
            <a:r>
              <a:rPr lang="en-US" sz="2400" dirty="0">
                <a:solidFill>
                  <a:srgbClr val="F77D19"/>
                </a:solidFill>
                <a:latin typeface="Trebuchet MS" pitchFamily="34" charset="0"/>
                <a:cs typeface="Arial" charset="0"/>
              </a:rPr>
              <a:t>removes the Product Key used in installation, resets the EULA and prepares the machine for shipment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hu-HU" sz="2400" dirty="0">
              <a:solidFill>
                <a:srgbClr val="F77D19"/>
              </a:solidFill>
              <a:latin typeface="+mn-lt"/>
              <a:cs typeface="+mn-cs"/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428596" y="5357826"/>
            <a:ext cx="8501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fbreseal</a:t>
            </a:r>
            <a:r>
              <a:rPr lang="en-US" dirty="0" smtClean="0">
                <a:solidFill>
                  <a:schemeClr val="bg1"/>
                </a:solidFill>
              </a:rPr>
              <a:t> [-</a:t>
            </a:r>
            <a:r>
              <a:rPr lang="en-US" dirty="0" err="1" smtClean="0">
                <a:solidFill>
                  <a:schemeClr val="bg1"/>
                </a:solidFill>
              </a:rPr>
              <a:t>autologon</a:t>
            </a:r>
            <a:r>
              <a:rPr lang="en-US" dirty="0" smtClean="0">
                <a:solidFill>
                  <a:schemeClr val="bg1"/>
                </a:solidFill>
              </a:rPr>
              <a:t> | -</a:t>
            </a:r>
            <a:r>
              <a:rPr lang="en-US" dirty="0" err="1" smtClean="0">
                <a:solidFill>
                  <a:schemeClr val="bg1"/>
                </a:solidFill>
              </a:rPr>
              <a:t>keepall</a:t>
            </a:r>
            <a:r>
              <a:rPr lang="en-US" dirty="0" smtClean="0">
                <a:solidFill>
                  <a:schemeClr val="bg1"/>
                </a:solidFill>
              </a:rPr>
              <a:t> | -</a:t>
            </a:r>
            <a:r>
              <a:rPr lang="en-US" dirty="0" err="1" smtClean="0">
                <a:solidFill>
                  <a:schemeClr val="bg1"/>
                </a:solidFill>
              </a:rPr>
              <a:t>keepdomain</a:t>
            </a:r>
            <a:r>
              <a:rPr lang="en-US" dirty="0" smtClean="0">
                <a:solidFill>
                  <a:schemeClr val="bg1"/>
                </a:solidFill>
              </a:rPr>
              <a:t> | -</a:t>
            </a:r>
            <a:r>
              <a:rPr lang="en-US" dirty="0" err="1" smtClean="0">
                <a:solidFill>
                  <a:schemeClr val="bg1"/>
                </a:solidFill>
              </a:rPr>
              <a:t>keepmounted</a:t>
            </a:r>
            <a:r>
              <a:rPr lang="en-US" dirty="0" smtClean="0">
                <a:solidFill>
                  <a:schemeClr val="bg1"/>
                </a:solidFill>
              </a:rPr>
              <a:t> | -</a:t>
            </a:r>
            <a:r>
              <a:rPr lang="en-US" dirty="0" err="1" smtClean="0">
                <a:solidFill>
                  <a:schemeClr val="bg1"/>
                </a:solidFill>
              </a:rPr>
              <a:t>keepnet</a:t>
            </a:r>
            <a:r>
              <a:rPr lang="en-US" dirty="0" smtClean="0">
                <a:solidFill>
                  <a:schemeClr val="bg1"/>
                </a:solidFill>
              </a:rPr>
              <a:t> | -</a:t>
            </a:r>
            <a:r>
              <a:rPr lang="en-US" dirty="0" err="1" smtClean="0">
                <a:solidFill>
                  <a:schemeClr val="bg1"/>
                </a:solidFill>
              </a:rPr>
              <a:t>keepuser</a:t>
            </a:r>
            <a:r>
              <a:rPr lang="en-US" dirty="0" smtClean="0">
                <a:solidFill>
                  <a:schemeClr val="bg1"/>
                </a:solidFill>
              </a:rPr>
              <a:t>] 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SYSPREP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85720" y="1214422"/>
            <a:ext cx="8401080" cy="491174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u-HU" dirty="0" smtClean="0"/>
              <a:t>Sysprep is able to change the PID, but this feature is not reliable, and so NOT supported!!!</a:t>
            </a:r>
          </a:p>
          <a:p>
            <a:pPr>
              <a:buNone/>
            </a:pPr>
            <a:r>
              <a:rPr lang="hu-HU" dirty="0" smtClean="0">
                <a:solidFill>
                  <a:schemeClr val="accent6"/>
                </a:solidFill>
              </a:rPr>
              <a:t>The ONLY way to change from Evaluation version to full licensed version is to reinstall the image with the full version PID.</a:t>
            </a:r>
            <a:endParaRPr lang="hu-HU" dirty="0" smtClean="0"/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endParaRPr lang="hu-HU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7958"/>
            <a:ext cx="947758" cy="365125"/>
          </a:xfrm>
        </p:spPr>
        <p:txBody>
          <a:bodyPr/>
          <a:lstStyle/>
          <a:p>
            <a:pPr algn="r" rtl="0"/>
            <a:fld id="{0B02830C-3C55-47D6-9EA0-D4C3B0D265AD}" type="slidenum">
              <a:rPr lang="en-US" sz="1200" kern="120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algn="r" rtl="0"/>
              <a:t>64</a:t>
            </a:fld>
            <a:endParaRPr lang="en-US" sz="1200" kern="1200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5" name="Picture 4" descr="C:\Users\wolfgang.unger\Desktop\ALT3\Vista\Vista\vista 5728 icons png\imageres.dll_I003b_040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48" y="3500438"/>
            <a:ext cx="2438400" cy="24384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kern="1200" dirty="0" smtClean="0">
                <a:solidFill>
                  <a:srgbClr val="F77D19"/>
                </a:solidFill>
              </a:rPr>
              <a:t>Clone the image with IMAGEX</a:t>
            </a:r>
            <a:endParaRPr lang="en-US" kern="1200" dirty="0">
              <a:solidFill>
                <a:srgbClr val="F77D19"/>
              </a:solidFill>
            </a:endParaRPr>
          </a:p>
        </p:txBody>
      </p:sp>
      <p:sp>
        <p:nvSpPr>
          <p:cNvPr id="4099" name="Foliennummernplatzhalt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407A89E-B18F-4CE7-814E-F4D2AF6A3EFA}" type="slidenum">
              <a:rPr lang="en-US" smtClean="0">
                <a:solidFill>
                  <a:srgbClr val="FFFFFF"/>
                </a:solidFill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65</a:t>
            </a:fld>
            <a:endParaRPr 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472" y="1428736"/>
            <a:ext cx="8072438" cy="35394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2800" i="1" dirty="0">
                <a:solidFill>
                  <a:schemeClr val="bg1"/>
                </a:solidFill>
              </a:rPr>
              <a:t>Capture image: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2400" i="1" dirty="0">
                <a:solidFill>
                  <a:schemeClr val="bg1"/>
                </a:solidFill>
              </a:rPr>
              <a:t>Imagex.exe /compress fast /capture c: </a:t>
            </a:r>
            <a:r>
              <a:rPr lang="hu-HU" sz="2400" i="1" dirty="0" smtClean="0">
                <a:solidFill>
                  <a:schemeClr val="bg1"/>
                </a:solidFill>
              </a:rPr>
              <a:t>z:\</a:t>
            </a:r>
            <a:r>
              <a:rPr lang="hu-HU" sz="2400" i="1" dirty="0">
                <a:solidFill>
                  <a:schemeClr val="bg1"/>
                </a:solidFill>
              </a:rPr>
              <a:t>myimage.wim „my Windows  Install” /verify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hu-HU" sz="2400" i="1" dirty="0">
              <a:solidFill>
                <a:schemeClr val="bg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2800" i="1" dirty="0" smtClean="0">
                <a:solidFill>
                  <a:schemeClr val="bg1"/>
                </a:solidFill>
              </a:rPr>
              <a:t>Restore </a:t>
            </a:r>
            <a:r>
              <a:rPr lang="hu-HU" sz="2800" i="1" dirty="0">
                <a:solidFill>
                  <a:schemeClr val="bg1"/>
                </a:solidFill>
              </a:rPr>
              <a:t>image: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2400" dirty="0">
                <a:solidFill>
                  <a:schemeClr val="bg1"/>
                </a:solidFill>
              </a:rPr>
              <a:t>Imagex.exe /apply c:\myimage.wim 1 c:</a:t>
            </a:r>
          </a:p>
          <a:p>
            <a:pPr>
              <a:defRPr/>
            </a:pPr>
            <a:endParaRPr lang="en-US" sz="2400" dirty="0">
              <a:solidFill>
                <a:schemeClr val="bg1"/>
              </a:solidFill>
            </a:endParaRPr>
          </a:p>
          <a:p>
            <a:pPr>
              <a:defRPr/>
            </a:pPr>
            <a:endParaRPr lang="hu-HU" sz="2400" dirty="0">
              <a:solidFill>
                <a:schemeClr val="bg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hu-HU" sz="24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>
            <a:off x="357158" y="492919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77D19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Or</a:t>
            </a:r>
            <a:r>
              <a:rPr kumimoji="0" lang="hu-HU" sz="4400" b="0" i="0" u="none" strike="noStrike" kern="1200" cap="none" spc="0" normalizeH="0" noProof="0" dirty="0" smtClean="0">
                <a:ln>
                  <a:noFill/>
                </a:ln>
                <a:solidFill>
                  <a:srgbClr val="F77D19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just copy/paste the complete partition/s of your preinstalled device to the target device.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77D19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0B02830C-3C55-47D6-9EA0-D4C3B0D265AD}" type="slidenum">
              <a:rPr lang="en-US" sz="1200" kern="1200" smtClean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algn="r" rtl="0"/>
              <a:t>66</a:t>
            </a:fld>
            <a:endParaRPr lang="en-US" sz="1200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42976" y="1571612"/>
            <a:ext cx="664373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hu-HU" sz="2400" dirty="0" smtClean="0">
                <a:solidFill>
                  <a:schemeClr val="bg1"/>
                </a:solidFill>
              </a:rPr>
              <a:t>RDP</a:t>
            </a:r>
          </a:p>
          <a:p>
            <a:pPr>
              <a:buFont typeface="Arial" pitchFamily="34" charset="0"/>
              <a:buChar char="•"/>
            </a:pPr>
            <a:r>
              <a:rPr lang="hu-HU" sz="2400" dirty="0" smtClean="0">
                <a:solidFill>
                  <a:schemeClr val="bg1"/>
                </a:solidFill>
              </a:rPr>
              <a:t>TS and Vista features</a:t>
            </a:r>
          </a:p>
          <a:p>
            <a:pPr>
              <a:buFont typeface="Arial" pitchFamily="34" charset="0"/>
              <a:buChar char="•"/>
            </a:pPr>
            <a:r>
              <a:rPr lang="hu-HU" sz="2400" dirty="0" smtClean="0">
                <a:solidFill>
                  <a:schemeClr val="bg1"/>
                </a:solidFill>
              </a:rPr>
              <a:t>Windows Update</a:t>
            </a:r>
          </a:p>
          <a:p>
            <a:pPr>
              <a:buFont typeface="Arial" pitchFamily="34" charset="0"/>
              <a:buChar char="•"/>
            </a:pPr>
            <a:r>
              <a:rPr lang="hu-HU" sz="2400" dirty="0" smtClean="0">
                <a:solidFill>
                  <a:schemeClr val="bg1"/>
                </a:solidFill>
              </a:rPr>
              <a:t>Systems Management Server (System </a:t>
            </a:r>
            <a:r>
              <a:rPr lang="en-US" sz="2400" dirty="0" smtClean="0">
                <a:solidFill>
                  <a:schemeClr val="bg1"/>
                </a:solidFill>
              </a:rPr>
              <a:t>Center Configuration Manager</a:t>
            </a:r>
            <a:r>
              <a:rPr lang="hu-HU" sz="2400" dirty="0" smtClean="0">
                <a:solidFill>
                  <a:schemeClr val="bg1"/>
                </a:solidFill>
              </a:rPr>
              <a:t>)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System Center</a:t>
            </a:r>
            <a:r>
              <a:rPr lang="hu-HU" sz="2400" dirty="0" smtClean="0">
                <a:solidFill>
                  <a:schemeClr val="bg1"/>
                </a:solidFill>
              </a:rPr>
              <a:t> Operations Manager</a:t>
            </a:r>
          </a:p>
          <a:p>
            <a:pPr>
              <a:buFont typeface="Arial" pitchFamily="34" charset="0"/>
              <a:buChar char="•"/>
            </a:pPr>
            <a:endParaRPr lang="hu-HU" sz="2400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hu-HU" sz="2400" dirty="0" smtClean="0">
                <a:solidFill>
                  <a:schemeClr val="bg1"/>
                </a:solidFill>
              </a:rPr>
              <a:t>It is important to keep your system up to date.</a:t>
            </a:r>
          </a:p>
          <a:p>
            <a:pPr>
              <a:buFont typeface="Arial" pitchFamily="34" charset="0"/>
              <a:buChar char="•"/>
            </a:pPr>
            <a:r>
              <a:rPr lang="hu-HU" sz="2400" dirty="0" smtClean="0">
                <a:solidFill>
                  <a:schemeClr val="bg1"/>
                </a:solidFill>
              </a:rPr>
              <a:t>Windows Update or Windows Server Update </a:t>
            </a:r>
            <a:r>
              <a:rPr lang="hu-HU" sz="2400" dirty="0" err="1" smtClean="0">
                <a:solidFill>
                  <a:schemeClr val="bg1"/>
                </a:solidFill>
              </a:rPr>
              <a:t>Services</a:t>
            </a:r>
            <a:endParaRPr lang="hu-HU" sz="2400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hlinkClick r:id="rId2"/>
              </a:rPr>
              <a:t>http://go.microsoft.com/fwlink/?LinkId=129944</a:t>
            </a:r>
            <a:endParaRPr lang="hu-HU" sz="2400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hu-HU" sz="2400" dirty="0" smtClean="0">
                <a:solidFill>
                  <a:schemeClr val="bg1"/>
                </a:solidFill>
                <a:hlinkClick r:id="rId3"/>
              </a:rPr>
              <a:t>http://technet.microsoft.com/en-us/wsus/default.aspx</a:t>
            </a:r>
            <a:endParaRPr lang="hu-HU" sz="2400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endParaRPr lang="hu-HU" sz="2400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71472" y="500042"/>
            <a:ext cx="81439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3200" dirty="0" smtClean="0">
                <a:solidFill>
                  <a:schemeClr val="accent6"/>
                </a:solidFill>
              </a:rPr>
              <a:t>Remote connectivity and remote management</a:t>
            </a:r>
            <a:endParaRPr lang="hu-HU" sz="3200" dirty="0">
              <a:solidFill>
                <a:schemeClr val="accent6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500174"/>
            <a:ext cx="4137544" cy="24288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4071942"/>
            <a:ext cx="2000264" cy="2169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Dependency</a:t>
            </a:r>
            <a:r>
              <a:rPr lang="de-DE" dirty="0" smtClean="0"/>
              <a:t> Walker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2800" dirty="0" smtClean="0"/>
              <a:t>Lists all </a:t>
            </a:r>
            <a:r>
              <a:rPr lang="de-DE" sz="2800" dirty="0" err="1" smtClean="0"/>
              <a:t>dependencies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of an executable</a:t>
            </a:r>
          </a:p>
          <a:p>
            <a:pPr>
              <a:buNone/>
            </a:pPr>
            <a:r>
              <a:rPr lang="de-DE" sz="2800" dirty="0" smtClean="0"/>
              <a:t/>
            </a:r>
            <a:br>
              <a:rPr lang="de-DE" sz="2800" dirty="0" smtClean="0"/>
            </a:br>
            <a:endParaRPr lang="de-DE" sz="2800" dirty="0" smtClean="0"/>
          </a:p>
          <a:p>
            <a:r>
              <a:rPr lang="de-DE" sz="2800" dirty="0" smtClean="0"/>
              <a:t>Create a filter in </a:t>
            </a:r>
            <a:br>
              <a:rPr lang="de-DE" sz="2800" dirty="0" smtClean="0"/>
            </a:br>
            <a:r>
              <a:rPr lang="de-DE" sz="2800" dirty="0" smtClean="0"/>
              <a:t>Target Designer </a:t>
            </a:r>
            <a:r>
              <a:rPr lang="de-DE" sz="2800" dirty="0" err="1" smtClean="0"/>
              <a:t>to</a:t>
            </a:r>
            <a:r>
              <a:rPr lang="de-DE" sz="2800" dirty="0" smtClean="0"/>
              <a:t/>
            </a:r>
            <a:br>
              <a:rPr lang="de-DE" sz="2800" dirty="0" smtClean="0"/>
            </a:br>
            <a:r>
              <a:rPr lang="de-DE" sz="2800" dirty="0" err="1" smtClean="0"/>
              <a:t>search</a:t>
            </a:r>
            <a:r>
              <a:rPr lang="de-DE" sz="2800" dirty="0" smtClean="0"/>
              <a:t> </a:t>
            </a:r>
            <a:r>
              <a:rPr lang="de-DE" sz="2800" dirty="0" err="1" smtClean="0"/>
              <a:t>for</a:t>
            </a:r>
            <a:r>
              <a:rPr lang="de-DE" sz="2800" dirty="0" smtClean="0"/>
              <a:t> </a:t>
            </a:r>
            <a:r>
              <a:rPr lang="de-DE" sz="2800" dirty="0" err="1" smtClean="0"/>
              <a:t>the</a:t>
            </a:r>
            <a:r>
              <a:rPr lang="de-DE" sz="2800" dirty="0" smtClean="0"/>
              <a:t> </a:t>
            </a:r>
            <a:r>
              <a:rPr lang="de-DE" sz="2800" dirty="0" err="1" smtClean="0"/>
              <a:t>needed</a:t>
            </a:r>
            <a:r>
              <a:rPr lang="de-DE" sz="2800" dirty="0" smtClean="0"/>
              <a:t> </a:t>
            </a:r>
            <a:br>
              <a:rPr lang="de-DE" sz="2800" dirty="0" smtClean="0"/>
            </a:br>
            <a:r>
              <a:rPr lang="de-DE" sz="2800" dirty="0" err="1" smtClean="0"/>
              <a:t>files</a:t>
            </a:r>
            <a:endParaRPr lang="de-DE" sz="2800" dirty="0" smtClean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1033" t="11765" r="79523" b="57478"/>
          <a:stretch>
            <a:fillRect/>
          </a:stretch>
        </p:blipFill>
        <p:spPr bwMode="auto">
          <a:xfrm>
            <a:off x="6643702" y="4214818"/>
            <a:ext cx="2000264" cy="18573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feld 6"/>
          <p:cNvSpPr txBox="1"/>
          <p:nvPr/>
        </p:nvSpPr>
        <p:spPr>
          <a:xfrm>
            <a:off x="428596" y="5500702"/>
            <a:ext cx="4071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kern="600" spc="-150" dirty="0" smtClean="0">
                <a:solidFill>
                  <a:schemeClr val="bg1"/>
                </a:solidFill>
              </a:rPr>
              <a:t>http://www.dependencywalker.com</a:t>
            </a:r>
            <a:endParaRPr lang="en-US" sz="2400" kern="600" spc="-15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Tools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de-DE" dirty="0" smtClean="0"/>
          </a:p>
          <a:p>
            <a:pPr lvl="1"/>
            <a:r>
              <a:rPr lang="de-DE" dirty="0" err="1" smtClean="0"/>
              <a:t>Process</a:t>
            </a:r>
            <a:r>
              <a:rPr lang="de-DE" dirty="0" smtClean="0"/>
              <a:t> Monitor </a:t>
            </a:r>
            <a:r>
              <a:rPr lang="de-DE" sz="2000" baseline="30000" dirty="0" smtClean="0"/>
              <a:t>*</a:t>
            </a:r>
            <a:endParaRPr lang="de-DE" baseline="30000" dirty="0" smtClean="0"/>
          </a:p>
          <a:p>
            <a:pPr lvl="1"/>
            <a:r>
              <a:rPr lang="de-DE" dirty="0" err="1" smtClean="0"/>
              <a:t>Filemon</a:t>
            </a:r>
            <a:endParaRPr lang="de-DE" dirty="0" smtClean="0"/>
          </a:p>
          <a:p>
            <a:pPr lvl="1"/>
            <a:r>
              <a:rPr lang="de-DE" dirty="0" err="1" smtClean="0"/>
              <a:t>Regmon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2830C-3C55-47D6-9EA0-D4C3B0D265AD}" type="slidenum">
              <a:rPr lang="en-US" smtClean="0"/>
              <a:pPr/>
              <a:t>68</a:t>
            </a:fld>
            <a:endParaRPr lang="en-US"/>
          </a:p>
        </p:txBody>
      </p:sp>
      <p:grpSp>
        <p:nvGrpSpPr>
          <p:cNvPr id="5" name="Gruppieren 12"/>
          <p:cNvGrpSpPr/>
          <p:nvPr/>
        </p:nvGrpSpPr>
        <p:grpSpPr>
          <a:xfrm>
            <a:off x="571472" y="1571612"/>
            <a:ext cx="4572032" cy="594658"/>
            <a:chOff x="3857620" y="1357298"/>
            <a:chExt cx="4572032" cy="594658"/>
          </a:xfrm>
        </p:grpSpPr>
        <p:pic>
          <p:nvPicPr>
            <p:cNvPr id="7" name="Picture 2" descr="C:\Users\wolfgang.unger\Desktop\ALT3\Vista\vista 5728 icons png\audiosrv.dll_I00cb_0409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857620" y="1357298"/>
              <a:ext cx="581012" cy="581012"/>
            </a:xfrm>
            <a:prstGeom prst="rect">
              <a:avLst/>
            </a:prstGeom>
            <a:noFill/>
          </p:spPr>
        </p:pic>
        <p:sp>
          <p:nvSpPr>
            <p:cNvPr id="8" name="Textfeld 7"/>
            <p:cNvSpPr txBox="1"/>
            <p:nvPr/>
          </p:nvSpPr>
          <p:spPr>
            <a:xfrm>
              <a:off x="4396466" y="1428736"/>
              <a:ext cx="160429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2800" kern="600" dirty="0" smtClean="0">
                  <a:solidFill>
                    <a:schemeClr val="bg1"/>
                  </a:solidFill>
                </a:rPr>
                <a:t>Windo</a:t>
              </a:r>
              <a:r>
                <a:rPr lang="de-DE" sz="2800" kern="600" spc="-150" dirty="0" smtClean="0">
                  <a:solidFill>
                    <a:schemeClr val="bg1"/>
                  </a:solidFill>
                </a:rPr>
                <a:t>ws</a:t>
              </a:r>
              <a:endParaRPr lang="en-US" sz="2800" kern="600" spc="-150" dirty="0">
                <a:solidFill>
                  <a:schemeClr val="bg1"/>
                </a:solidFill>
              </a:endParaRPr>
            </a:p>
          </p:txBody>
        </p:sp>
        <p:sp>
          <p:nvSpPr>
            <p:cNvPr id="12" name="Textfeld 11"/>
            <p:cNvSpPr txBox="1"/>
            <p:nvPr/>
          </p:nvSpPr>
          <p:spPr>
            <a:xfrm>
              <a:off x="5786446" y="1428736"/>
              <a:ext cx="26432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 prstMaterial="matte">
                <a:contourClr>
                  <a:schemeClr val="tx1">
                    <a:lumMod val="65000"/>
                    <a:lumOff val="35000"/>
                  </a:schemeClr>
                </a:contourClr>
              </a:sp3d>
            </a:bodyPr>
            <a:lstStyle/>
            <a:p>
              <a:r>
                <a:rPr lang="de-DE" sz="2800" kern="600" spc="-150" dirty="0" smtClean="0">
                  <a:solidFill>
                    <a:schemeClr val="bg1"/>
                  </a:solidFill>
                </a:rPr>
                <a:t>Sysinternals</a:t>
              </a:r>
              <a:endParaRPr lang="en-US" sz="2800" kern="600" spc="-150" dirty="0">
                <a:solidFill>
                  <a:schemeClr val="bg1"/>
                </a:solidFill>
              </a:endParaRPr>
            </a:p>
          </p:txBody>
        </p:sp>
      </p:grp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2500306"/>
            <a:ext cx="4711714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595464" lon="2203696" rev="0"/>
            </a:camera>
            <a:lightRig rig="harsh" dir="t">
              <a:rot lat="0" lon="0" rev="3000000"/>
            </a:lightRig>
          </a:scene3d>
          <a:sp3d extrusionH="63500">
            <a:bevelB w="82550" h="44450" prst="angle"/>
            <a:contourClr>
              <a:srgbClr val="FFFFFF"/>
            </a:contourClr>
          </a:sp3d>
        </p:spPr>
      </p:pic>
      <p:sp>
        <p:nvSpPr>
          <p:cNvPr id="15" name="Textfeld 14"/>
          <p:cNvSpPr txBox="1"/>
          <p:nvPr/>
        </p:nvSpPr>
        <p:spPr>
          <a:xfrm>
            <a:off x="0" y="6000768"/>
            <a:ext cx="56435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>
                <a:solidFill>
                  <a:schemeClr val="bg1"/>
                </a:solidFill>
              </a:rPr>
              <a:t>*) </a:t>
            </a:r>
            <a:r>
              <a:rPr lang="de-DE" sz="1400" dirty="0" err="1" smtClean="0">
                <a:solidFill>
                  <a:schemeClr val="bg1"/>
                </a:solidFill>
              </a:rPr>
              <a:t>Process</a:t>
            </a:r>
            <a:r>
              <a:rPr lang="de-DE" sz="1400" dirty="0" smtClean="0">
                <a:solidFill>
                  <a:schemeClr val="bg1"/>
                </a:solidFill>
              </a:rPr>
              <a:t> Monitor </a:t>
            </a:r>
            <a:r>
              <a:rPr lang="de-DE" sz="1400" dirty="0" err="1" smtClean="0">
                <a:solidFill>
                  <a:schemeClr val="bg1"/>
                </a:solidFill>
              </a:rPr>
              <a:t>won‘t</a:t>
            </a:r>
            <a:r>
              <a:rPr lang="de-DE" sz="1400" dirty="0" smtClean="0">
                <a:solidFill>
                  <a:schemeClr val="bg1"/>
                </a:solidFill>
              </a:rPr>
              <a:t> </a:t>
            </a:r>
            <a:r>
              <a:rPr lang="de-DE" sz="1400" dirty="0" err="1" smtClean="0">
                <a:solidFill>
                  <a:schemeClr val="bg1"/>
                </a:solidFill>
              </a:rPr>
              <a:t>run</a:t>
            </a:r>
            <a:r>
              <a:rPr lang="de-DE" sz="1400" dirty="0" smtClean="0">
                <a:solidFill>
                  <a:schemeClr val="bg1"/>
                </a:solidFill>
              </a:rPr>
              <a:t> on </a:t>
            </a:r>
            <a:r>
              <a:rPr lang="de-DE" sz="1400" dirty="0" err="1" smtClean="0">
                <a:solidFill>
                  <a:schemeClr val="bg1"/>
                </a:solidFill>
              </a:rPr>
              <a:t>XPe</a:t>
            </a:r>
            <a:r>
              <a:rPr lang="de-DE" sz="1400" dirty="0" smtClean="0">
                <a:solidFill>
                  <a:schemeClr val="bg1"/>
                </a:solidFill>
              </a:rPr>
              <a:t> – </a:t>
            </a:r>
            <a:r>
              <a:rPr lang="de-DE" sz="1400" dirty="0" err="1" smtClean="0">
                <a:solidFill>
                  <a:schemeClr val="bg1"/>
                </a:solidFill>
              </a:rPr>
              <a:t>use</a:t>
            </a:r>
            <a:r>
              <a:rPr lang="de-DE" sz="1400" dirty="0" smtClean="0">
                <a:solidFill>
                  <a:schemeClr val="bg1"/>
                </a:solidFill>
              </a:rPr>
              <a:t> </a:t>
            </a:r>
            <a:r>
              <a:rPr lang="de-DE" sz="1400" dirty="0" err="1" smtClean="0">
                <a:solidFill>
                  <a:schemeClr val="bg1"/>
                </a:solidFill>
              </a:rPr>
              <a:t>Filemon</a:t>
            </a:r>
            <a:r>
              <a:rPr lang="de-DE" sz="1400" dirty="0" smtClean="0">
                <a:solidFill>
                  <a:schemeClr val="bg1"/>
                </a:solidFill>
              </a:rPr>
              <a:t> </a:t>
            </a:r>
            <a:r>
              <a:rPr lang="de-DE" sz="1400" dirty="0" err="1" smtClean="0">
                <a:solidFill>
                  <a:schemeClr val="bg1"/>
                </a:solidFill>
              </a:rPr>
              <a:t>and</a:t>
            </a:r>
            <a:r>
              <a:rPr lang="de-DE" sz="1400" dirty="0" smtClean="0">
                <a:solidFill>
                  <a:schemeClr val="bg1"/>
                </a:solidFill>
              </a:rPr>
              <a:t> </a:t>
            </a:r>
            <a:r>
              <a:rPr lang="de-DE" sz="1400" dirty="0" err="1" smtClean="0">
                <a:solidFill>
                  <a:schemeClr val="bg1"/>
                </a:solidFill>
              </a:rPr>
              <a:t>Regmon</a:t>
            </a:r>
            <a:r>
              <a:rPr lang="de-DE" sz="1400" dirty="0" smtClean="0">
                <a:solidFill>
                  <a:schemeClr val="bg1"/>
                </a:solidFill>
              </a:rPr>
              <a:t> </a:t>
            </a:r>
            <a:r>
              <a:rPr lang="de-DE" sz="1400" dirty="0" err="1" smtClean="0">
                <a:solidFill>
                  <a:schemeClr val="bg1"/>
                </a:solidFill>
              </a:rPr>
              <a:t>instead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428596" y="4500570"/>
            <a:ext cx="3929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kern="600" spc="-150" dirty="0" smtClean="0">
                <a:solidFill>
                  <a:schemeClr val="bg1"/>
                </a:solidFill>
              </a:rPr>
              <a:t>http://www.sysinternals.com</a:t>
            </a:r>
            <a:endParaRPr lang="en-US" sz="2400" kern="600" spc="-15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285720" y="-214338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kern="1200" dirty="0" smtClean="0">
                <a:solidFill>
                  <a:srgbClr val="F77D19"/>
                </a:solidFill>
              </a:rPr>
              <a:t>WinPE20 </a:t>
            </a:r>
            <a:endParaRPr lang="en-US" kern="1200" dirty="0">
              <a:solidFill>
                <a:srgbClr val="F77D19"/>
              </a:solidFill>
            </a:endParaRPr>
          </a:p>
        </p:txBody>
      </p:sp>
      <p:sp>
        <p:nvSpPr>
          <p:cNvPr id="4099" name="Foliennummernplatzhalt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958F50F-699E-489A-9C24-A3699E27CC18}" type="slidenum">
              <a:rPr lang="en-US" smtClean="0">
                <a:solidFill>
                  <a:srgbClr val="FFFFFF"/>
                </a:solidFill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69</a:t>
            </a:fld>
            <a:endParaRPr 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214282" y="642918"/>
            <a:ext cx="8688387" cy="8233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>
              <a:buFontTx/>
              <a:buAutoNum type="arabicPeriod"/>
              <a:defRPr/>
            </a:pPr>
            <a:r>
              <a:rPr lang="en-GB" dirty="0">
                <a:solidFill>
                  <a:srgbClr val="F77D19"/>
                </a:solidFill>
                <a:latin typeface="Segoe"/>
              </a:rPr>
              <a:t>Get the Windows </a:t>
            </a:r>
            <a:r>
              <a:rPr lang="hu-HU" dirty="0">
                <a:solidFill>
                  <a:srgbClr val="F77D19"/>
                </a:solidFill>
                <a:latin typeface="Segoe"/>
              </a:rPr>
              <a:t>AIK Vista OPK</a:t>
            </a:r>
            <a:r>
              <a:rPr lang="en-GB" dirty="0">
                <a:solidFill>
                  <a:srgbClr val="F77D19"/>
                </a:solidFill>
                <a:latin typeface="Segoe"/>
              </a:rPr>
              <a:t> here:</a:t>
            </a:r>
            <a:r>
              <a:rPr lang="en-GB" dirty="0">
                <a:latin typeface="Segoe"/>
              </a:rPr>
              <a:t/>
            </a:r>
            <a:br>
              <a:rPr lang="en-GB" dirty="0">
                <a:latin typeface="Segoe"/>
              </a:rPr>
            </a:br>
            <a:r>
              <a:rPr lang="en-GB" dirty="0">
                <a:latin typeface="Segoe"/>
                <a:hlinkClick r:id="rId2"/>
              </a:rPr>
              <a:t>https://oem.microsoft.com/script/contentpage.aspx?PageID=561189</a:t>
            </a:r>
            <a:endParaRPr lang="en-GB" dirty="0">
              <a:latin typeface="Segoe"/>
            </a:endParaRPr>
          </a:p>
          <a:p>
            <a:pPr marL="457200" indent="-457200">
              <a:buFontTx/>
              <a:buAutoNum type="arabicPeriod"/>
              <a:defRPr/>
            </a:pPr>
            <a:r>
              <a:rPr lang="en-GB" sz="2000" dirty="0">
                <a:solidFill>
                  <a:srgbClr val="F77D19"/>
                </a:solidFill>
                <a:latin typeface="Segoe"/>
              </a:rPr>
              <a:t>After installing it open the “Windows PE Tools Command Prompt”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GB" sz="2000" dirty="0">
                <a:solidFill>
                  <a:srgbClr val="F77D19"/>
                </a:solidFill>
                <a:latin typeface="Segoe"/>
              </a:rPr>
              <a:t>Type</a:t>
            </a:r>
            <a:r>
              <a:rPr lang="en-GB" sz="2000" dirty="0">
                <a:latin typeface="Segoe"/>
              </a:rPr>
              <a:t> </a:t>
            </a:r>
            <a:r>
              <a:rPr lang="en-GB" sz="2000" i="1" dirty="0" err="1">
                <a:solidFill>
                  <a:srgbClr val="FFC000"/>
                </a:solidFill>
                <a:latin typeface="Segoe"/>
              </a:rPr>
              <a:t>copype</a:t>
            </a:r>
            <a:r>
              <a:rPr lang="en-GB" sz="2000" i="1" dirty="0">
                <a:solidFill>
                  <a:srgbClr val="FFC000"/>
                </a:solidFill>
                <a:latin typeface="Segoe"/>
              </a:rPr>
              <a:t> x86 c:\winpe-x86 </a:t>
            </a:r>
            <a:r>
              <a:rPr lang="en-GB" sz="2000" dirty="0">
                <a:solidFill>
                  <a:srgbClr val="F77D19"/>
                </a:solidFill>
                <a:latin typeface="Segoe"/>
              </a:rPr>
              <a:t>to create a </a:t>
            </a:r>
            <a:r>
              <a:rPr lang="en-GB" sz="2000" dirty="0" err="1">
                <a:solidFill>
                  <a:srgbClr val="F77D19"/>
                </a:solidFill>
                <a:latin typeface="Segoe"/>
              </a:rPr>
              <a:t>WinPE</a:t>
            </a:r>
            <a:r>
              <a:rPr lang="en-GB" sz="2000" dirty="0">
                <a:solidFill>
                  <a:srgbClr val="F77D19"/>
                </a:solidFill>
                <a:latin typeface="Segoe"/>
              </a:rPr>
              <a:t> x86 working directory.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GB" sz="2000" dirty="0">
                <a:solidFill>
                  <a:srgbClr val="F77D19"/>
                </a:solidFill>
                <a:latin typeface="Segoe"/>
              </a:rPr>
              <a:t>Go to the directory c:\winpe-x86 and type:</a:t>
            </a:r>
            <a:r>
              <a:rPr lang="en-GB" sz="2000" dirty="0">
                <a:latin typeface="Segoe"/>
              </a:rPr>
              <a:t/>
            </a:r>
            <a:br>
              <a:rPr lang="en-GB" sz="2000" dirty="0">
                <a:latin typeface="Segoe"/>
              </a:rPr>
            </a:br>
            <a:r>
              <a:rPr lang="en-GB" sz="2000" dirty="0">
                <a:solidFill>
                  <a:srgbClr val="FFC000"/>
                </a:solidFill>
                <a:latin typeface="Segoe"/>
              </a:rPr>
              <a:t>	</a:t>
            </a:r>
            <a:r>
              <a:rPr lang="en-GB" sz="1600" i="1" dirty="0" err="1">
                <a:solidFill>
                  <a:srgbClr val="FFC000"/>
                </a:solidFill>
                <a:latin typeface="Segoe"/>
              </a:rPr>
              <a:t>mkdir</a:t>
            </a:r>
            <a:r>
              <a:rPr lang="en-GB" sz="1600" i="1" dirty="0">
                <a:solidFill>
                  <a:srgbClr val="FFC000"/>
                </a:solidFill>
                <a:latin typeface="Segoe"/>
              </a:rPr>
              <a:t> working			</a:t>
            </a:r>
            <a:br>
              <a:rPr lang="en-GB" sz="1600" i="1" dirty="0">
                <a:solidFill>
                  <a:srgbClr val="FFC000"/>
                </a:solidFill>
                <a:latin typeface="Segoe"/>
              </a:rPr>
            </a:br>
            <a:r>
              <a:rPr lang="en-GB" sz="1600" i="1" dirty="0">
                <a:solidFill>
                  <a:srgbClr val="FFC000"/>
                </a:solidFill>
                <a:latin typeface="Segoe"/>
              </a:rPr>
              <a:t>	</a:t>
            </a:r>
            <a:r>
              <a:rPr lang="en-GB" sz="1600" i="1" dirty="0" err="1">
                <a:solidFill>
                  <a:srgbClr val="FFC000"/>
                </a:solidFill>
                <a:latin typeface="Segoe"/>
              </a:rPr>
              <a:t>imagex</a:t>
            </a:r>
            <a:r>
              <a:rPr lang="en-GB" sz="1600" i="1" dirty="0">
                <a:solidFill>
                  <a:srgbClr val="FFC000"/>
                </a:solidFill>
                <a:latin typeface="Segoe"/>
              </a:rPr>
              <a:t> /apply winpe.wim 1 working</a:t>
            </a:r>
            <a:endParaRPr lang="en-GB" sz="2000" i="1" dirty="0">
              <a:solidFill>
                <a:srgbClr val="FFC000"/>
              </a:solidFill>
              <a:latin typeface="Segoe"/>
            </a:endParaRPr>
          </a:p>
          <a:p>
            <a:pPr marL="457200" indent="-457200">
              <a:buFontTx/>
              <a:buAutoNum type="arabicPeriod"/>
              <a:defRPr/>
            </a:pPr>
            <a:r>
              <a:rPr lang="en-GB" sz="2000" dirty="0">
                <a:solidFill>
                  <a:srgbClr val="F77D19"/>
                </a:solidFill>
                <a:latin typeface="Segoe"/>
              </a:rPr>
              <a:t>Copy </a:t>
            </a:r>
            <a:r>
              <a:rPr lang="en-GB" sz="2000" dirty="0" err="1">
                <a:solidFill>
                  <a:srgbClr val="F77D19"/>
                </a:solidFill>
                <a:latin typeface="Segoe"/>
              </a:rPr>
              <a:t>Imagex</a:t>
            </a:r>
            <a:r>
              <a:rPr lang="en-GB" sz="2000" dirty="0">
                <a:solidFill>
                  <a:srgbClr val="F77D19"/>
                </a:solidFill>
                <a:latin typeface="Segoe"/>
              </a:rPr>
              <a:t> and bootsect.exe to the image:</a:t>
            </a:r>
            <a:br>
              <a:rPr lang="en-GB" sz="2000" dirty="0">
                <a:solidFill>
                  <a:srgbClr val="F77D19"/>
                </a:solidFill>
                <a:latin typeface="Segoe"/>
              </a:rPr>
            </a:br>
            <a:r>
              <a:rPr lang="en-GB" sz="1600" i="1" dirty="0">
                <a:solidFill>
                  <a:srgbClr val="FFC000"/>
                </a:solidFill>
                <a:latin typeface="Segoe"/>
              </a:rPr>
              <a:t>	</a:t>
            </a:r>
            <a:r>
              <a:rPr lang="en-GB" sz="1600" i="1" dirty="0" err="1">
                <a:solidFill>
                  <a:srgbClr val="FFC000"/>
                </a:solidFill>
                <a:latin typeface="Segoe"/>
              </a:rPr>
              <a:t>mkdir</a:t>
            </a:r>
            <a:r>
              <a:rPr lang="en-GB" sz="1600" i="1" dirty="0">
                <a:solidFill>
                  <a:srgbClr val="FFC000"/>
                </a:solidFill>
                <a:latin typeface="Segoe"/>
              </a:rPr>
              <a:t> c:\winpe-x86\working\tools</a:t>
            </a:r>
            <a:br>
              <a:rPr lang="en-GB" sz="1600" i="1" dirty="0">
                <a:solidFill>
                  <a:srgbClr val="FFC000"/>
                </a:solidFill>
                <a:latin typeface="Segoe"/>
              </a:rPr>
            </a:br>
            <a:r>
              <a:rPr lang="en-GB" sz="1600" i="1" dirty="0">
                <a:solidFill>
                  <a:srgbClr val="FFC000"/>
                </a:solidFill>
                <a:latin typeface="Segoe"/>
              </a:rPr>
              <a:t>	</a:t>
            </a:r>
            <a:r>
              <a:rPr lang="en-GB" sz="1600" i="1" dirty="0" err="1">
                <a:solidFill>
                  <a:srgbClr val="FFC000"/>
                </a:solidFill>
                <a:latin typeface="Segoe"/>
              </a:rPr>
              <a:t>xcopy</a:t>
            </a:r>
            <a:r>
              <a:rPr lang="en-GB" sz="1600" i="1" dirty="0">
                <a:solidFill>
                  <a:srgbClr val="FFC000"/>
                </a:solidFill>
                <a:latin typeface="Segoe"/>
              </a:rPr>
              <a:t> “c:\Program Files\Windows OPK\Tools\x86\*.*” </a:t>
            </a:r>
            <a:br>
              <a:rPr lang="en-GB" sz="1600" i="1" dirty="0">
                <a:solidFill>
                  <a:srgbClr val="FFC000"/>
                </a:solidFill>
                <a:latin typeface="Segoe"/>
              </a:rPr>
            </a:br>
            <a:r>
              <a:rPr lang="en-GB" sz="1600" i="1" dirty="0">
                <a:solidFill>
                  <a:srgbClr val="FFC000"/>
                </a:solidFill>
                <a:latin typeface="Segoe"/>
              </a:rPr>
              <a:t>         	c:\winpe-x86\working\tools /</a:t>
            </a:r>
            <a:r>
              <a:rPr lang="en-GB" sz="1600" i="1" dirty="0" err="1">
                <a:solidFill>
                  <a:srgbClr val="FFC000"/>
                </a:solidFill>
                <a:latin typeface="Segoe"/>
              </a:rPr>
              <a:t>cherky</a:t>
            </a:r>
            <a:r>
              <a:rPr lang="en-GB" sz="1600" i="1" dirty="0">
                <a:solidFill>
                  <a:srgbClr val="FFC000"/>
                </a:solidFill>
                <a:latin typeface="Segoe"/>
              </a:rPr>
              <a:t/>
            </a:r>
            <a:br>
              <a:rPr lang="en-GB" sz="1600" i="1" dirty="0">
                <a:solidFill>
                  <a:srgbClr val="FFC000"/>
                </a:solidFill>
                <a:latin typeface="Segoe"/>
              </a:rPr>
            </a:br>
            <a:r>
              <a:rPr lang="en-GB" sz="1600" i="1" dirty="0">
                <a:solidFill>
                  <a:srgbClr val="FFC000"/>
                </a:solidFill>
                <a:latin typeface="Segoe"/>
              </a:rPr>
              <a:t>	copy “c:\Program Files\Windows OPK\Tools\</a:t>
            </a:r>
            <a:r>
              <a:rPr lang="en-GB" sz="1600" i="1" dirty="0" err="1">
                <a:solidFill>
                  <a:srgbClr val="FFC000"/>
                </a:solidFill>
                <a:latin typeface="Segoe"/>
              </a:rPr>
              <a:t>PETools</a:t>
            </a:r>
            <a:r>
              <a:rPr lang="en-GB" sz="1600" i="1" dirty="0">
                <a:solidFill>
                  <a:srgbClr val="FFC000"/>
                </a:solidFill>
                <a:latin typeface="Segoe"/>
              </a:rPr>
              <a:t>\x86\BootSect.exe” </a:t>
            </a:r>
            <a:br>
              <a:rPr lang="en-GB" sz="1600" i="1" dirty="0">
                <a:solidFill>
                  <a:srgbClr val="FFC000"/>
                </a:solidFill>
                <a:latin typeface="Segoe"/>
              </a:rPr>
            </a:br>
            <a:r>
              <a:rPr lang="en-GB" sz="1600" i="1" dirty="0">
                <a:solidFill>
                  <a:srgbClr val="FFC000"/>
                </a:solidFill>
                <a:latin typeface="Segoe"/>
              </a:rPr>
              <a:t>		 c:\winpe-x86\working\tools 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GB" sz="2000" dirty="0">
                <a:solidFill>
                  <a:srgbClr val="F77D19"/>
                </a:solidFill>
                <a:latin typeface="Segoe"/>
              </a:rPr>
              <a:t>Add drivers (LAN or storage) using </a:t>
            </a:r>
            <a:r>
              <a:rPr lang="en-GB" sz="2000" i="1" dirty="0" err="1">
                <a:solidFill>
                  <a:srgbClr val="FFC000"/>
                </a:solidFill>
                <a:latin typeface="Segoe"/>
              </a:rPr>
              <a:t>peimg</a:t>
            </a:r>
            <a:r>
              <a:rPr lang="en-GB" sz="2000" i="1" dirty="0">
                <a:solidFill>
                  <a:srgbClr val="FFC000"/>
                </a:solidFill>
                <a:latin typeface="Segoe"/>
              </a:rPr>
              <a:t> /</a:t>
            </a:r>
            <a:r>
              <a:rPr lang="en-GB" sz="2000" i="1" dirty="0" err="1">
                <a:solidFill>
                  <a:srgbClr val="FFC000"/>
                </a:solidFill>
                <a:latin typeface="Segoe"/>
              </a:rPr>
              <a:t>inf</a:t>
            </a:r>
            <a:endParaRPr lang="en-GB" sz="2000" i="1" dirty="0">
              <a:solidFill>
                <a:srgbClr val="FFC000"/>
              </a:solidFill>
              <a:latin typeface="Segoe"/>
            </a:endParaRPr>
          </a:p>
          <a:p>
            <a:pPr marL="457200" indent="-457200">
              <a:buFontTx/>
              <a:buAutoNum type="arabicPeriod"/>
              <a:defRPr/>
            </a:pPr>
            <a:r>
              <a:rPr lang="en-GB" sz="2000" dirty="0">
                <a:solidFill>
                  <a:srgbClr val="F77D19"/>
                </a:solidFill>
                <a:latin typeface="Segoe"/>
              </a:rPr>
              <a:t>Capture the new image:</a:t>
            </a:r>
            <a:r>
              <a:rPr lang="en-GB" sz="2000" dirty="0">
                <a:latin typeface="Segoe"/>
              </a:rPr>
              <a:t/>
            </a:r>
            <a:br>
              <a:rPr lang="en-GB" sz="2000" dirty="0">
                <a:latin typeface="Segoe"/>
              </a:rPr>
            </a:br>
            <a:r>
              <a:rPr lang="en-GB" sz="2000" dirty="0">
                <a:latin typeface="Segoe"/>
              </a:rPr>
              <a:t>	</a:t>
            </a:r>
            <a:r>
              <a:rPr lang="en-GB" sz="1600" i="1" dirty="0" err="1">
                <a:solidFill>
                  <a:srgbClr val="FFC000"/>
                </a:solidFill>
                <a:latin typeface="Segoe"/>
              </a:rPr>
              <a:t>imagex</a:t>
            </a:r>
            <a:r>
              <a:rPr lang="en-GB" sz="1600" i="1" dirty="0">
                <a:solidFill>
                  <a:srgbClr val="FFC000"/>
                </a:solidFill>
                <a:latin typeface="Segoe"/>
              </a:rPr>
              <a:t> /boot /compress max  /capture c:\winpe-x86\working c:\winpe-x86 \</a:t>
            </a:r>
            <a:br>
              <a:rPr lang="en-GB" sz="1600" i="1" dirty="0">
                <a:solidFill>
                  <a:srgbClr val="FFC000"/>
                </a:solidFill>
                <a:latin typeface="Segoe"/>
              </a:rPr>
            </a:br>
            <a:r>
              <a:rPr lang="en-GB" sz="1600" i="1" dirty="0">
                <a:solidFill>
                  <a:srgbClr val="FFC000"/>
                </a:solidFill>
                <a:latin typeface="Segoe"/>
              </a:rPr>
              <a:t>		boot.wim “</a:t>
            </a:r>
            <a:r>
              <a:rPr lang="en-GB" sz="1600" i="1" dirty="0" err="1">
                <a:solidFill>
                  <a:srgbClr val="FFC000"/>
                </a:solidFill>
                <a:latin typeface="Segoe"/>
              </a:rPr>
              <a:t>WinPE</a:t>
            </a:r>
            <a:r>
              <a:rPr lang="en-GB" sz="1600" i="1" dirty="0">
                <a:solidFill>
                  <a:srgbClr val="FFC000"/>
                </a:solidFill>
                <a:latin typeface="Segoe"/>
              </a:rPr>
              <a:t> </a:t>
            </a:r>
            <a:r>
              <a:rPr lang="en-GB" sz="1600" i="1" dirty="0" smtClean="0">
                <a:solidFill>
                  <a:srgbClr val="FFC000"/>
                </a:solidFill>
                <a:latin typeface="Segoe"/>
              </a:rPr>
              <a:t>x86”</a:t>
            </a:r>
            <a:endParaRPr lang="hu-HU" sz="2000" dirty="0" smtClean="0">
              <a:latin typeface="Segoe"/>
            </a:endParaRPr>
          </a:p>
          <a:p>
            <a:pPr marL="457200" indent="-457200">
              <a:defRPr/>
            </a:pPr>
            <a:r>
              <a:rPr lang="hu-HU" sz="2000" dirty="0" err="1" smtClean="0">
                <a:solidFill>
                  <a:schemeClr val="bg1"/>
                </a:solidFill>
                <a:latin typeface="Segoe"/>
              </a:rPr>
              <a:t>WinRE</a:t>
            </a:r>
            <a:endParaRPr lang="hu-HU" sz="2000" dirty="0" smtClean="0">
              <a:solidFill>
                <a:schemeClr val="bg1"/>
              </a:solidFill>
              <a:latin typeface="Segoe"/>
            </a:endParaRPr>
          </a:p>
          <a:p>
            <a:pPr marL="457200" indent="-457200">
              <a:defRPr/>
            </a:pPr>
            <a:r>
              <a:rPr lang="en-GB" sz="2000" dirty="0" smtClean="0">
                <a:solidFill>
                  <a:schemeClr val="bg1"/>
                </a:solidFill>
                <a:latin typeface="Segoe"/>
                <a:hlinkClick r:id="rId3"/>
              </a:rPr>
              <a:t>http://technet.microsoft.com/en-us/library/cc749147(WS.10).aspx</a:t>
            </a:r>
            <a:endParaRPr lang="hu-HU" sz="2000" dirty="0" smtClean="0">
              <a:solidFill>
                <a:schemeClr val="bg1"/>
              </a:solidFill>
              <a:latin typeface="Segoe"/>
            </a:endParaRPr>
          </a:p>
          <a:p>
            <a:pPr marL="457200" indent="-457200">
              <a:defRPr/>
            </a:pPr>
            <a:r>
              <a:rPr lang="en-GB" sz="2000" dirty="0" smtClean="0">
                <a:solidFill>
                  <a:schemeClr val="bg1"/>
                </a:solidFill>
                <a:latin typeface="Segoe"/>
              </a:rPr>
              <a:t> </a:t>
            </a:r>
            <a:endParaRPr lang="hu-HU" sz="2000" dirty="0" smtClean="0">
              <a:solidFill>
                <a:schemeClr val="bg1"/>
              </a:solidFill>
              <a:latin typeface="Segoe"/>
            </a:endParaRPr>
          </a:p>
          <a:p>
            <a:pPr marL="457200" indent="-457200">
              <a:defRPr/>
            </a:pPr>
            <a:r>
              <a:rPr lang="en-GB" sz="2000" dirty="0">
                <a:latin typeface="Segoe"/>
              </a:rPr>
              <a:t>	</a:t>
            </a:r>
          </a:p>
          <a:p>
            <a:pPr>
              <a:defRPr/>
            </a:pPr>
            <a:endParaRPr lang="en-GB" dirty="0">
              <a:latin typeface="Segoe"/>
            </a:endParaRPr>
          </a:p>
          <a:p>
            <a:pPr>
              <a:defRPr/>
            </a:pPr>
            <a:endParaRPr lang="en-GB" dirty="0">
              <a:latin typeface="Segoe"/>
            </a:endParaRPr>
          </a:p>
          <a:p>
            <a:pPr>
              <a:buFont typeface="Arial" pitchFamily="34" charset="0"/>
              <a:buChar char="•"/>
              <a:defRPr/>
            </a:pPr>
            <a:endParaRPr lang="en-US" dirty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  <a:defRPr/>
            </a:pPr>
            <a:endParaRPr lang="en-US" sz="1400" dirty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endParaRPr lang="en-US" sz="1400" dirty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endParaRPr lang="en-US" sz="1400" dirty="0">
              <a:latin typeface="Segoe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0B02830C-3C55-47D6-9EA0-D4C3B0D265AD}" type="slidenum">
              <a:rPr lang="en-US" sz="1200" kern="1200" smtClean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algn="r" rtl="0"/>
              <a:t>70</a:t>
            </a:fld>
            <a:endParaRPr lang="en-US" sz="1200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1000100" y="571480"/>
            <a:ext cx="67866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400" dirty="0" err="1" smtClean="0">
                <a:solidFill>
                  <a:srgbClr val="FFC000"/>
                </a:solidFill>
              </a:rPr>
              <a:t>Clone</a:t>
            </a:r>
            <a:r>
              <a:rPr lang="hu-HU" sz="2400" dirty="0" smtClean="0">
                <a:solidFill>
                  <a:srgbClr val="FFC000"/>
                </a:solidFill>
              </a:rPr>
              <a:t> </a:t>
            </a:r>
            <a:r>
              <a:rPr lang="hu-HU" sz="2400" dirty="0" err="1" smtClean="0">
                <a:solidFill>
                  <a:srgbClr val="FFC000"/>
                </a:solidFill>
              </a:rPr>
              <a:t>the</a:t>
            </a:r>
            <a:r>
              <a:rPr lang="hu-HU" sz="2400" dirty="0" smtClean="0">
                <a:solidFill>
                  <a:srgbClr val="FFC000"/>
                </a:solidFill>
              </a:rPr>
              <a:t> image </a:t>
            </a:r>
            <a:r>
              <a:rPr lang="hu-HU" sz="2400" dirty="0" err="1" smtClean="0">
                <a:solidFill>
                  <a:srgbClr val="FFC000"/>
                </a:solidFill>
              </a:rPr>
              <a:t>by</a:t>
            </a:r>
            <a:r>
              <a:rPr lang="hu-HU" sz="2400" dirty="0" smtClean="0">
                <a:solidFill>
                  <a:srgbClr val="FFC000"/>
                </a:solidFill>
              </a:rPr>
              <a:t> </a:t>
            </a:r>
            <a:r>
              <a:rPr lang="hu-HU" sz="2400" dirty="0" err="1" smtClean="0">
                <a:solidFill>
                  <a:srgbClr val="FFC000"/>
                </a:solidFill>
              </a:rPr>
              <a:t>using</a:t>
            </a:r>
            <a:r>
              <a:rPr lang="hu-HU" sz="2400" dirty="0" smtClean="0">
                <a:solidFill>
                  <a:srgbClr val="FFC000"/>
                </a:solidFill>
              </a:rPr>
              <a:t> </a:t>
            </a:r>
            <a:r>
              <a:rPr lang="hu-HU" sz="2400" dirty="0" err="1" smtClean="0">
                <a:solidFill>
                  <a:srgbClr val="FFC000"/>
                </a:solidFill>
              </a:rPr>
              <a:t>remote</a:t>
            </a:r>
            <a:r>
              <a:rPr lang="hu-HU" sz="2400" dirty="0" smtClean="0">
                <a:solidFill>
                  <a:srgbClr val="FFC000"/>
                </a:solidFill>
              </a:rPr>
              <a:t> </a:t>
            </a:r>
            <a:r>
              <a:rPr lang="hu-HU" sz="2400" dirty="0" err="1" smtClean="0">
                <a:solidFill>
                  <a:srgbClr val="FFC000"/>
                </a:solidFill>
              </a:rPr>
              <a:t>deployment</a:t>
            </a:r>
            <a:r>
              <a:rPr lang="hu-HU" sz="2400" dirty="0" smtClean="0">
                <a:solidFill>
                  <a:srgbClr val="FFC000"/>
                </a:solidFill>
              </a:rPr>
              <a:t> </a:t>
            </a:r>
            <a:endParaRPr lang="en-US" sz="2400" dirty="0">
              <a:solidFill>
                <a:srgbClr val="FFC000"/>
              </a:solidFill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785786" y="1263552"/>
            <a:ext cx="7929618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solidFill>
                  <a:schemeClr val="bg1"/>
                </a:solidFill>
              </a:rPr>
              <a:t>WDS and RIS is </a:t>
            </a:r>
            <a:r>
              <a:rPr lang="hu-HU" dirty="0" err="1" smtClean="0">
                <a:solidFill>
                  <a:schemeClr val="bg1"/>
                </a:solidFill>
              </a:rPr>
              <a:t>also</a:t>
            </a:r>
            <a:r>
              <a:rPr lang="hu-HU" dirty="0" smtClean="0">
                <a:solidFill>
                  <a:schemeClr val="bg1"/>
                </a:solidFill>
              </a:rPr>
              <a:t> </a:t>
            </a:r>
            <a:r>
              <a:rPr lang="hu-HU" dirty="0" err="1" smtClean="0">
                <a:solidFill>
                  <a:schemeClr val="bg1"/>
                </a:solidFill>
              </a:rPr>
              <a:t>available</a:t>
            </a:r>
            <a:r>
              <a:rPr lang="hu-HU" dirty="0" smtClean="0">
                <a:solidFill>
                  <a:schemeClr val="bg1"/>
                </a:solidFill>
              </a:rPr>
              <a:t>. (Windows Server </a:t>
            </a:r>
            <a:r>
              <a:rPr lang="hu-HU" dirty="0" err="1" smtClean="0">
                <a:solidFill>
                  <a:schemeClr val="bg1"/>
                </a:solidFill>
              </a:rPr>
              <a:t>technologies</a:t>
            </a:r>
            <a:r>
              <a:rPr lang="hu-HU" dirty="0" smtClean="0">
                <a:solidFill>
                  <a:schemeClr val="bg1"/>
                </a:solidFill>
              </a:rPr>
              <a:t>.)</a:t>
            </a:r>
          </a:p>
          <a:p>
            <a:endParaRPr lang="hu-HU" dirty="0" smtClean="0">
              <a:solidFill>
                <a:schemeClr val="bg1"/>
              </a:solidFill>
            </a:endParaRPr>
          </a:p>
          <a:p>
            <a:r>
              <a:rPr lang="hu-HU" dirty="0" err="1" smtClean="0">
                <a:solidFill>
                  <a:schemeClr val="bg1"/>
                </a:solidFill>
              </a:rPr>
              <a:t>Pre-Boot</a:t>
            </a:r>
            <a:r>
              <a:rPr lang="hu-HU" dirty="0" smtClean="0">
                <a:solidFill>
                  <a:schemeClr val="bg1"/>
                </a:solidFill>
              </a:rPr>
              <a:t> </a:t>
            </a:r>
            <a:r>
              <a:rPr lang="hu-HU" dirty="0" err="1" smtClean="0">
                <a:solidFill>
                  <a:schemeClr val="bg1"/>
                </a:solidFill>
              </a:rPr>
              <a:t>Execution</a:t>
            </a:r>
            <a:r>
              <a:rPr lang="hu-HU" dirty="0" smtClean="0">
                <a:solidFill>
                  <a:schemeClr val="bg1"/>
                </a:solidFill>
              </a:rPr>
              <a:t> </a:t>
            </a:r>
            <a:r>
              <a:rPr lang="hu-HU" dirty="0" err="1" smtClean="0">
                <a:solidFill>
                  <a:schemeClr val="bg1"/>
                </a:solidFill>
              </a:rPr>
              <a:t>Environment</a:t>
            </a:r>
            <a:r>
              <a:rPr lang="hu-HU" dirty="0" smtClean="0">
                <a:solidFill>
                  <a:schemeClr val="bg1"/>
                </a:solidFill>
              </a:rPr>
              <a:t> (PXE) </a:t>
            </a:r>
            <a:r>
              <a:rPr lang="hu-HU" dirty="0" err="1" smtClean="0">
                <a:solidFill>
                  <a:schemeClr val="bg1"/>
                </a:solidFill>
              </a:rPr>
              <a:t>compatible</a:t>
            </a:r>
            <a:r>
              <a:rPr lang="hu-HU" dirty="0" smtClean="0">
                <a:solidFill>
                  <a:schemeClr val="bg1"/>
                </a:solidFill>
              </a:rPr>
              <a:t> </a:t>
            </a:r>
            <a:r>
              <a:rPr lang="hu-HU" dirty="0" err="1" smtClean="0">
                <a:solidFill>
                  <a:schemeClr val="bg1"/>
                </a:solidFill>
              </a:rPr>
              <a:t>network</a:t>
            </a:r>
            <a:r>
              <a:rPr lang="hu-HU" dirty="0" smtClean="0">
                <a:solidFill>
                  <a:schemeClr val="bg1"/>
                </a:solidFill>
              </a:rPr>
              <a:t> adapter </a:t>
            </a:r>
            <a:r>
              <a:rPr lang="hu-HU" dirty="0" err="1" smtClean="0">
                <a:solidFill>
                  <a:schemeClr val="bg1"/>
                </a:solidFill>
              </a:rPr>
              <a:t>needed</a:t>
            </a:r>
            <a:r>
              <a:rPr lang="hu-HU" dirty="0" smtClean="0">
                <a:solidFill>
                  <a:schemeClr val="bg1"/>
                </a:solidFill>
              </a:rPr>
              <a:t>.</a:t>
            </a:r>
          </a:p>
          <a:p>
            <a:endParaRPr lang="hu-HU" dirty="0" smtClean="0">
              <a:solidFill>
                <a:schemeClr val="bg1"/>
              </a:solidFill>
            </a:endParaRPr>
          </a:p>
          <a:p>
            <a:r>
              <a:rPr lang="hu-HU" sz="2400" dirty="0" smtClean="0">
                <a:solidFill>
                  <a:srgbClr val="FFC000"/>
                </a:solidFill>
              </a:rPr>
              <a:t>RIS:</a:t>
            </a:r>
          </a:p>
          <a:p>
            <a:endParaRPr lang="hu-HU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RIStndrd.sif or RIPrep.sif </a:t>
            </a:r>
            <a:r>
              <a:rPr lang="hu-HU" dirty="0" smtClean="0">
                <a:solidFill>
                  <a:schemeClr val="bg1"/>
                </a:solidFill>
              </a:rPr>
              <a:t> is </a:t>
            </a:r>
            <a:r>
              <a:rPr lang="hu-HU" dirty="0" err="1" smtClean="0">
                <a:solidFill>
                  <a:schemeClr val="bg1"/>
                </a:solidFill>
              </a:rPr>
              <a:t>not</a:t>
            </a:r>
            <a:r>
              <a:rPr lang="hu-HU" dirty="0" smtClean="0">
                <a:solidFill>
                  <a:schemeClr val="bg1"/>
                </a:solidFill>
              </a:rPr>
              <a:t> </a:t>
            </a:r>
            <a:r>
              <a:rPr lang="hu-HU" dirty="0" err="1" smtClean="0">
                <a:solidFill>
                  <a:schemeClr val="bg1"/>
                </a:solidFill>
              </a:rPr>
              <a:t>used</a:t>
            </a:r>
            <a:r>
              <a:rPr lang="hu-HU" dirty="0" smtClean="0">
                <a:solidFill>
                  <a:schemeClr val="bg1"/>
                </a:solidFill>
              </a:rPr>
              <a:t> </a:t>
            </a:r>
            <a:r>
              <a:rPr lang="hu-HU" dirty="0" smtClean="0">
                <a:solidFill>
                  <a:schemeClr val="bg1"/>
                </a:solidFill>
                <a:sym typeface="Wingdings" pitchFamily="2" charset="2"/>
              </a:rPr>
              <a:t> </a:t>
            </a:r>
            <a:r>
              <a:rPr lang="hu-HU" dirty="0" err="1" smtClean="0">
                <a:solidFill>
                  <a:schemeClr val="bg1"/>
                </a:solidFill>
                <a:sym typeface="Wingdings" pitchFamily="2" charset="2"/>
              </a:rPr>
              <a:t>unattended.xml</a:t>
            </a:r>
            <a:endParaRPr lang="hu-HU" dirty="0" smtClean="0">
              <a:solidFill>
                <a:schemeClr val="bg1"/>
              </a:solidFill>
            </a:endParaRPr>
          </a:p>
          <a:p>
            <a:endParaRPr lang="hu-HU" dirty="0" smtClean="0">
              <a:solidFill>
                <a:schemeClr val="bg1"/>
              </a:solidFill>
            </a:endParaRPr>
          </a:p>
          <a:p>
            <a:pPr lvl="1" fontAlgn="t"/>
            <a:r>
              <a:rPr lang="en-US" b="1" dirty="0" smtClean="0">
                <a:solidFill>
                  <a:schemeClr val="bg1"/>
                </a:solidFill>
              </a:rPr>
              <a:t>\I386</a:t>
            </a:r>
            <a:r>
              <a:rPr lang="en-US" dirty="0" smtClean="0">
                <a:solidFill>
                  <a:schemeClr val="bg1"/>
                </a:solidFill>
              </a:rPr>
              <a:t> folder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\Setup</a:t>
            </a:r>
            <a:r>
              <a:rPr lang="en-US" dirty="0" smtClean="0">
                <a:solidFill>
                  <a:schemeClr val="bg1"/>
                </a:solidFill>
              </a:rPr>
              <a:t> folder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Win51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Win51is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Win51.pos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Winbom.ini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br>
              <a:rPr lang="en-US" dirty="0" smtClean="0">
                <a:solidFill>
                  <a:schemeClr val="bg1"/>
                </a:solidFill>
              </a:rPr>
            </a:br>
            <a:endParaRPr lang="en-US" dirty="0" smtClean="0">
              <a:solidFill>
                <a:schemeClr val="bg1"/>
              </a:solidFill>
            </a:endParaRPr>
          </a:p>
          <a:p>
            <a:r>
              <a:rPr lang="hu-HU" dirty="0" err="1" smtClean="0">
                <a:solidFill>
                  <a:schemeClr val="bg1"/>
                </a:solidFill>
              </a:rPr>
              <a:t>For</a:t>
            </a:r>
            <a:r>
              <a:rPr lang="hu-HU" dirty="0" smtClean="0">
                <a:solidFill>
                  <a:schemeClr val="bg1"/>
                </a:solidFill>
              </a:rPr>
              <a:t> </a:t>
            </a:r>
            <a:r>
              <a:rPr lang="hu-HU" dirty="0" err="1" smtClean="0">
                <a:solidFill>
                  <a:schemeClr val="bg1"/>
                </a:solidFill>
              </a:rPr>
              <a:t>other</a:t>
            </a:r>
            <a:r>
              <a:rPr lang="hu-HU" dirty="0" smtClean="0">
                <a:solidFill>
                  <a:schemeClr val="bg1"/>
                </a:solidFill>
              </a:rPr>
              <a:t> </a:t>
            </a:r>
            <a:r>
              <a:rPr lang="hu-HU" dirty="0" err="1" smtClean="0">
                <a:solidFill>
                  <a:schemeClr val="bg1"/>
                </a:solidFill>
              </a:rPr>
              <a:t>steps</a:t>
            </a:r>
            <a:r>
              <a:rPr lang="hu-HU" dirty="0" smtClean="0">
                <a:solidFill>
                  <a:schemeClr val="bg1"/>
                </a:solidFill>
              </a:rPr>
              <a:t> </a:t>
            </a:r>
            <a:r>
              <a:rPr lang="hu-HU" dirty="0" err="1" smtClean="0">
                <a:solidFill>
                  <a:schemeClr val="bg1"/>
                </a:solidFill>
              </a:rPr>
              <a:t>please</a:t>
            </a:r>
            <a:r>
              <a:rPr lang="hu-HU" dirty="0" smtClean="0">
                <a:solidFill>
                  <a:schemeClr val="bg1"/>
                </a:solidFill>
              </a:rPr>
              <a:t> </a:t>
            </a:r>
            <a:r>
              <a:rPr lang="hu-HU" dirty="0" err="1" smtClean="0">
                <a:solidFill>
                  <a:schemeClr val="bg1"/>
                </a:solidFill>
              </a:rPr>
              <a:t>read</a:t>
            </a:r>
            <a:r>
              <a:rPr lang="hu-HU" dirty="0" smtClean="0">
                <a:solidFill>
                  <a:schemeClr val="bg1"/>
                </a:solidFill>
              </a:rPr>
              <a:t> </a:t>
            </a:r>
            <a:r>
              <a:rPr lang="hu-HU" dirty="0" err="1" smtClean="0">
                <a:solidFill>
                  <a:schemeClr val="bg1"/>
                </a:solidFill>
              </a:rPr>
              <a:t>the</a:t>
            </a:r>
            <a:r>
              <a:rPr lang="hu-HU" dirty="0" smtClean="0">
                <a:solidFill>
                  <a:schemeClr val="bg1"/>
                </a:solidFill>
              </a:rPr>
              <a:t> </a:t>
            </a:r>
            <a:r>
              <a:rPr lang="hu-HU" dirty="0" err="1" smtClean="0">
                <a:solidFill>
                  <a:schemeClr val="bg1"/>
                </a:solidFill>
              </a:rPr>
              <a:t>following</a:t>
            </a:r>
            <a:r>
              <a:rPr lang="hu-HU" dirty="0" smtClean="0">
                <a:solidFill>
                  <a:schemeClr val="bg1"/>
                </a:solidFill>
              </a:rPr>
              <a:t> </a:t>
            </a:r>
            <a:r>
              <a:rPr lang="hu-HU" dirty="0" err="1" smtClean="0">
                <a:solidFill>
                  <a:schemeClr val="bg1"/>
                </a:solidFill>
              </a:rPr>
              <a:t>webpage</a:t>
            </a:r>
            <a:r>
              <a:rPr lang="hu-HU" dirty="0" smtClean="0">
                <a:solidFill>
                  <a:schemeClr val="bg1"/>
                </a:solidFill>
              </a:rPr>
              <a:t>:</a:t>
            </a:r>
          </a:p>
          <a:p>
            <a:r>
              <a:rPr lang="hu-HU" dirty="0" smtClean="0">
                <a:solidFill>
                  <a:schemeClr val="bg1"/>
                </a:solidFill>
                <a:hlinkClick r:id="rId2"/>
              </a:rPr>
              <a:t>http://msdn.microsoft.com/en-us/library/dd458824(WinEmbedded.20).aspx</a:t>
            </a:r>
            <a:endParaRPr lang="hu-HU" dirty="0" smtClean="0">
              <a:solidFill>
                <a:schemeClr val="bg1"/>
              </a:solidFill>
            </a:endParaRPr>
          </a:p>
          <a:p>
            <a:endParaRPr lang="hu-HU" dirty="0" smtClean="0">
              <a:solidFill>
                <a:schemeClr val="bg1"/>
              </a:solidFill>
            </a:endParaRPr>
          </a:p>
          <a:p>
            <a:endParaRPr lang="hu-HU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0B02830C-3C55-47D6-9EA0-D4C3B0D265AD}" type="slidenum">
              <a:rPr lang="en-US" sz="1200" kern="1200" smtClean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algn="r" rtl="0"/>
              <a:t>71</a:t>
            </a:fld>
            <a:endParaRPr lang="en-US" sz="1200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1000100" y="571480"/>
            <a:ext cx="67866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800" dirty="0" err="1" smtClean="0">
                <a:solidFill>
                  <a:srgbClr val="FFC000"/>
                </a:solidFill>
              </a:rPr>
              <a:t>Clone</a:t>
            </a:r>
            <a:r>
              <a:rPr lang="hu-HU" sz="2800" dirty="0" smtClean="0">
                <a:solidFill>
                  <a:srgbClr val="FFC000"/>
                </a:solidFill>
              </a:rPr>
              <a:t> </a:t>
            </a:r>
            <a:r>
              <a:rPr lang="hu-HU" sz="2800" dirty="0" err="1" smtClean="0">
                <a:solidFill>
                  <a:srgbClr val="FFC000"/>
                </a:solidFill>
              </a:rPr>
              <a:t>the</a:t>
            </a:r>
            <a:r>
              <a:rPr lang="hu-HU" sz="2800" dirty="0" smtClean="0">
                <a:solidFill>
                  <a:srgbClr val="FFC000"/>
                </a:solidFill>
              </a:rPr>
              <a:t> image </a:t>
            </a:r>
            <a:r>
              <a:rPr lang="hu-HU" sz="2800" dirty="0" err="1" smtClean="0">
                <a:solidFill>
                  <a:srgbClr val="FFC000"/>
                </a:solidFill>
              </a:rPr>
              <a:t>by</a:t>
            </a:r>
            <a:r>
              <a:rPr lang="hu-HU" sz="2800" dirty="0" smtClean="0">
                <a:solidFill>
                  <a:srgbClr val="FFC000"/>
                </a:solidFill>
              </a:rPr>
              <a:t> </a:t>
            </a:r>
            <a:r>
              <a:rPr lang="hu-HU" sz="2800" dirty="0" err="1" smtClean="0">
                <a:solidFill>
                  <a:srgbClr val="FFC000"/>
                </a:solidFill>
              </a:rPr>
              <a:t>using</a:t>
            </a:r>
            <a:r>
              <a:rPr lang="hu-HU" sz="2800" dirty="0" smtClean="0">
                <a:solidFill>
                  <a:srgbClr val="FFC000"/>
                </a:solidFill>
              </a:rPr>
              <a:t> </a:t>
            </a:r>
            <a:r>
              <a:rPr lang="hu-HU" sz="2800" dirty="0" err="1" smtClean="0">
                <a:solidFill>
                  <a:srgbClr val="FFC000"/>
                </a:solidFill>
              </a:rPr>
              <a:t>remote</a:t>
            </a:r>
            <a:r>
              <a:rPr lang="hu-HU" sz="2800" dirty="0" smtClean="0">
                <a:solidFill>
                  <a:srgbClr val="FFC000"/>
                </a:solidFill>
              </a:rPr>
              <a:t> </a:t>
            </a:r>
            <a:r>
              <a:rPr lang="hu-HU" sz="2800" dirty="0" err="1" smtClean="0">
                <a:solidFill>
                  <a:srgbClr val="FFC000"/>
                </a:solidFill>
              </a:rPr>
              <a:t>deployment</a:t>
            </a:r>
            <a:r>
              <a:rPr lang="hu-HU" sz="2800" dirty="0" smtClean="0">
                <a:solidFill>
                  <a:srgbClr val="FFC000"/>
                </a:solidFill>
              </a:rPr>
              <a:t> </a:t>
            </a:r>
            <a:endParaRPr lang="en-US" sz="2800" dirty="0">
              <a:solidFill>
                <a:srgbClr val="FFC000"/>
              </a:solidFill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785786" y="1263552"/>
            <a:ext cx="7358114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 smtClean="0">
                <a:solidFill>
                  <a:srgbClr val="FFC000"/>
                </a:solidFill>
              </a:rPr>
              <a:t>Windows </a:t>
            </a:r>
            <a:r>
              <a:rPr lang="hu-HU" sz="2400" dirty="0" err="1" smtClean="0">
                <a:solidFill>
                  <a:srgbClr val="FFC000"/>
                </a:solidFill>
              </a:rPr>
              <a:t>Deployement</a:t>
            </a:r>
            <a:r>
              <a:rPr lang="hu-HU" sz="2400" dirty="0" smtClean="0">
                <a:solidFill>
                  <a:srgbClr val="FFC000"/>
                </a:solidFill>
              </a:rPr>
              <a:t> </a:t>
            </a:r>
            <a:r>
              <a:rPr lang="hu-HU" sz="2400" dirty="0" err="1" smtClean="0">
                <a:solidFill>
                  <a:srgbClr val="FFC000"/>
                </a:solidFill>
              </a:rPr>
              <a:t>Services</a:t>
            </a:r>
            <a:r>
              <a:rPr lang="hu-HU" sz="2400" dirty="0" smtClean="0">
                <a:solidFill>
                  <a:srgbClr val="FFC000"/>
                </a:solidFill>
              </a:rPr>
              <a:t> (WDS) </a:t>
            </a:r>
            <a:r>
              <a:rPr lang="hu-HU" sz="2400" dirty="0" err="1" smtClean="0">
                <a:solidFill>
                  <a:srgbClr val="FFC000"/>
                </a:solidFill>
              </a:rPr>
              <a:t>native</a:t>
            </a:r>
            <a:r>
              <a:rPr lang="hu-HU" sz="2400" dirty="0" smtClean="0">
                <a:solidFill>
                  <a:srgbClr val="FFC000"/>
                </a:solidFill>
              </a:rPr>
              <a:t> </a:t>
            </a:r>
            <a:r>
              <a:rPr lang="hu-HU" sz="2400" dirty="0" err="1" smtClean="0">
                <a:solidFill>
                  <a:srgbClr val="FFC000"/>
                </a:solidFill>
              </a:rPr>
              <a:t>mode</a:t>
            </a:r>
            <a:r>
              <a:rPr lang="hu-HU" sz="2400" dirty="0" smtClean="0">
                <a:solidFill>
                  <a:srgbClr val="FFC000"/>
                </a:solidFill>
              </a:rPr>
              <a:t>:</a:t>
            </a:r>
          </a:p>
          <a:p>
            <a:endParaRPr lang="hu-HU" dirty="0" smtClean="0">
              <a:solidFill>
                <a:schemeClr val="bg1"/>
              </a:solidFill>
            </a:endParaRPr>
          </a:p>
          <a:p>
            <a:r>
              <a:rPr lang="hu-HU" dirty="0" err="1" smtClean="0">
                <a:solidFill>
                  <a:schemeClr val="bg1"/>
                </a:solidFill>
              </a:rPr>
              <a:t>Please</a:t>
            </a:r>
            <a:r>
              <a:rPr lang="hu-HU" dirty="0" smtClean="0">
                <a:solidFill>
                  <a:schemeClr val="bg1"/>
                </a:solidFill>
              </a:rPr>
              <a:t> </a:t>
            </a:r>
            <a:r>
              <a:rPr lang="hu-HU" dirty="0" err="1" smtClean="0">
                <a:solidFill>
                  <a:schemeClr val="bg1"/>
                </a:solidFill>
              </a:rPr>
              <a:t>make</a:t>
            </a:r>
            <a:r>
              <a:rPr lang="hu-HU" dirty="0" smtClean="0">
                <a:solidFill>
                  <a:schemeClr val="bg1"/>
                </a:solidFill>
              </a:rPr>
              <a:t> a backup </a:t>
            </a:r>
            <a:r>
              <a:rPr lang="hu-HU" dirty="0" err="1" smtClean="0">
                <a:solidFill>
                  <a:schemeClr val="bg1"/>
                </a:solidFill>
              </a:rPr>
              <a:t>copy</a:t>
            </a:r>
            <a:r>
              <a:rPr lang="hu-HU" dirty="0" smtClean="0">
                <a:solidFill>
                  <a:schemeClr val="bg1"/>
                </a:solidFill>
              </a:rPr>
              <a:t> </a:t>
            </a:r>
            <a:r>
              <a:rPr lang="hu-HU" dirty="0" err="1" smtClean="0">
                <a:solidFill>
                  <a:schemeClr val="bg1"/>
                </a:solidFill>
              </a:rPr>
              <a:t>before</a:t>
            </a:r>
            <a:r>
              <a:rPr lang="hu-HU" dirty="0" smtClean="0">
                <a:solidFill>
                  <a:schemeClr val="bg1"/>
                </a:solidFill>
              </a:rPr>
              <a:t> </a:t>
            </a:r>
            <a:r>
              <a:rPr lang="hu-HU" dirty="0" err="1" smtClean="0">
                <a:solidFill>
                  <a:schemeClr val="bg1"/>
                </a:solidFill>
              </a:rPr>
              <a:t>using</a:t>
            </a:r>
            <a:r>
              <a:rPr lang="hu-HU" dirty="0" smtClean="0">
                <a:solidFill>
                  <a:schemeClr val="bg1"/>
                </a:solidFill>
              </a:rPr>
              <a:t> SYSPREP!</a:t>
            </a:r>
          </a:p>
          <a:p>
            <a:endParaRPr lang="hu-HU" dirty="0" smtClean="0">
              <a:solidFill>
                <a:schemeClr val="bg1"/>
              </a:solidFill>
            </a:endParaRPr>
          </a:p>
          <a:p>
            <a:r>
              <a:rPr lang="hu-HU" dirty="0" err="1" smtClean="0">
                <a:solidFill>
                  <a:schemeClr val="bg1"/>
                </a:solidFill>
              </a:rPr>
              <a:t>Reseal</a:t>
            </a:r>
            <a:r>
              <a:rPr lang="hu-HU" dirty="0" smtClean="0">
                <a:solidFill>
                  <a:schemeClr val="bg1"/>
                </a:solidFill>
              </a:rPr>
              <a:t> </a:t>
            </a:r>
            <a:r>
              <a:rPr lang="hu-HU" dirty="0" err="1" smtClean="0">
                <a:solidFill>
                  <a:schemeClr val="bg1"/>
                </a:solidFill>
              </a:rPr>
              <a:t>the</a:t>
            </a:r>
            <a:r>
              <a:rPr lang="hu-HU" dirty="0" smtClean="0">
                <a:solidFill>
                  <a:schemeClr val="bg1"/>
                </a:solidFill>
              </a:rPr>
              <a:t> image </a:t>
            </a:r>
            <a:r>
              <a:rPr lang="hu-HU" dirty="0" err="1" smtClean="0">
                <a:solidFill>
                  <a:schemeClr val="bg1"/>
                </a:solidFill>
              </a:rPr>
              <a:t>with</a:t>
            </a:r>
            <a:r>
              <a:rPr lang="hu-HU" dirty="0" smtClean="0">
                <a:solidFill>
                  <a:schemeClr val="bg1"/>
                </a:solidFill>
              </a:rPr>
              <a:t> </a:t>
            </a:r>
            <a:r>
              <a:rPr lang="hu-HU" dirty="0" err="1" smtClean="0">
                <a:solidFill>
                  <a:schemeClr val="bg1"/>
                </a:solidFill>
              </a:rPr>
              <a:t>sysprep</a:t>
            </a:r>
            <a:r>
              <a:rPr lang="hu-HU" dirty="0" smtClean="0">
                <a:solidFill>
                  <a:schemeClr val="bg1"/>
                </a:solidFill>
              </a:rPr>
              <a:t>.</a:t>
            </a:r>
          </a:p>
          <a:p>
            <a:r>
              <a:rPr lang="hu-HU" dirty="0" err="1" smtClean="0">
                <a:solidFill>
                  <a:schemeClr val="bg1"/>
                </a:solidFill>
              </a:rPr>
              <a:t>After</a:t>
            </a:r>
            <a:r>
              <a:rPr lang="hu-HU" dirty="0" smtClean="0">
                <a:solidFill>
                  <a:schemeClr val="bg1"/>
                </a:solidFill>
              </a:rPr>
              <a:t> </a:t>
            </a:r>
            <a:r>
              <a:rPr lang="hu-HU" dirty="0" err="1" smtClean="0">
                <a:solidFill>
                  <a:schemeClr val="bg1"/>
                </a:solidFill>
              </a:rPr>
              <a:t>restart</a:t>
            </a:r>
            <a:r>
              <a:rPr lang="hu-HU" dirty="0" smtClean="0">
                <a:solidFill>
                  <a:schemeClr val="bg1"/>
                </a:solidFill>
              </a:rPr>
              <a:t> </a:t>
            </a:r>
            <a:r>
              <a:rPr lang="hu-HU" dirty="0" err="1" smtClean="0">
                <a:solidFill>
                  <a:schemeClr val="bg1"/>
                </a:solidFill>
              </a:rPr>
              <a:t>capture</a:t>
            </a:r>
            <a:r>
              <a:rPr lang="hu-HU" dirty="0" smtClean="0">
                <a:solidFill>
                  <a:schemeClr val="bg1"/>
                </a:solidFill>
              </a:rPr>
              <a:t> a .WIM </a:t>
            </a:r>
            <a:r>
              <a:rPr lang="hu-HU" dirty="0" err="1" smtClean="0">
                <a:solidFill>
                  <a:schemeClr val="bg1"/>
                </a:solidFill>
              </a:rPr>
              <a:t>format</a:t>
            </a:r>
            <a:r>
              <a:rPr lang="hu-HU" dirty="0" smtClean="0">
                <a:solidFill>
                  <a:schemeClr val="bg1"/>
                </a:solidFill>
              </a:rPr>
              <a:t> file </a:t>
            </a:r>
          </a:p>
          <a:p>
            <a:r>
              <a:rPr lang="hu-HU" dirty="0" smtClean="0">
                <a:solidFill>
                  <a:schemeClr val="bg1"/>
                </a:solidFill>
              </a:rPr>
              <a:t>(</a:t>
            </a:r>
            <a:r>
              <a:rPr lang="hu-HU" dirty="0" err="1" smtClean="0">
                <a:solidFill>
                  <a:schemeClr val="bg1"/>
                </a:solidFill>
              </a:rPr>
              <a:t>using</a:t>
            </a:r>
            <a:r>
              <a:rPr lang="hu-HU" dirty="0" smtClean="0">
                <a:solidFill>
                  <a:schemeClr val="bg1"/>
                </a:solidFill>
              </a:rPr>
              <a:t> a RAM boot image </a:t>
            </a:r>
            <a:r>
              <a:rPr lang="hu-HU" dirty="0" smtClean="0">
                <a:solidFill>
                  <a:schemeClr val="bg1"/>
                </a:solidFill>
                <a:hlinkClick r:id="rId2"/>
              </a:rPr>
              <a:t>http://technet.microsoft.com/en-us/library/cc709665(WS.10).aspx</a:t>
            </a:r>
            <a:r>
              <a:rPr lang="hu-HU" dirty="0" smtClean="0">
                <a:solidFill>
                  <a:schemeClr val="bg1"/>
                </a:solidFill>
              </a:rPr>
              <a:t>  )</a:t>
            </a:r>
          </a:p>
          <a:p>
            <a:r>
              <a:rPr lang="hu-HU" dirty="0" smtClean="0">
                <a:solidFill>
                  <a:schemeClr val="bg1"/>
                </a:solidFill>
              </a:rPr>
              <a:t>Add </a:t>
            </a:r>
            <a:r>
              <a:rPr lang="hu-HU" dirty="0" err="1" smtClean="0">
                <a:solidFill>
                  <a:schemeClr val="bg1"/>
                </a:solidFill>
              </a:rPr>
              <a:t>the</a:t>
            </a:r>
            <a:r>
              <a:rPr lang="hu-HU" dirty="0" smtClean="0">
                <a:solidFill>
                  <a:schemeClr val="bg1"/>
                </a:solidFill>
              </a:rPr>
              <a:t> image </a:t>
            </a:r>
            <a:r>
              <a:rPr lang="hu-HU" dirty="0" err="1" smtClean="0">
                <a:solidFill>
                  <a:schemeClr val="bg1"/>
                </a:solidFill>
              </a:rPr>
              <a:t>to</a:t>
            </a:r>
            <a:r>
              <a:rPr lang="hu-HU" dirty="0" smtClean="0">
                <a:solidFill>
                  <a:schemeClr val="bg1"/>
                </a:solidFill>
              </a:rPr>
              <a:t> </a:t>
            </a:r>
            <a:r>
              <a:rPr lang="hu-HU" dirty="0" err="1" smtClean="0">
                <a:solidFill>
                  <a:schemeClr val="bg1"/>
                </a:solidFill>
              </a:rPr>
              <a:t>your</a:t>
            </a:r>
            <a:r>
              <a:rPr lang="hu-HU" dirty="0" smtClean="0">
                <a:solidFill>
                  <a:schemeClr val="bg1"/>
                </a:solidFill>
              </a:rPr>
              <a:t> WDS server.</a:t>
            </a:r>
          </a:p>
          <a:p>
            <a:endParaRPr lang="hu-HU" dirty="0" smtClean="0">
              <a:solidFill>
                <a:schemeClr val="bg1"/>
              </a:solidFill>
            </a:endParaRPr>
          </a:p>
          <a:p>
            <a:endParaRPr lang="hu-HU" dirty="0" smtClean="0">
              <a:solidFill>
                <a:srgbClr val="FFC000"/>
              </a:solidFill>
            </a:endParaRPr>
          </a:p>
          <a:p>
            <a:r>
              <a:rPr lang="hu-HU" dirty="0" err="1" smtClean="0">
                <a:solidFill>
                  <a:srgbClr val="FFC000"/>
                </a:solidFill>
              </a:rPr>
              <a:t>Additional</a:t>
            </a:r>
            <a:r>
              <a:rPr lang="hu-HU" dirty="0" smtClean="0">
                <a:solidFill>
                  <a:srgbClr val="FFC000"/>
                </a:solidFill>
              </a:rPr>
              <a:t> </a:t>
            </a:r>
            <a:r>
              <a:rPr lang="hu-HU" dirty="0" err="1" smtClean="0">
                <a:solidFill>
                  <a:srgbClr val="FFC000"/>
                </a:solidFill>
              </a:rPr>
              <a:t>drivers</a:t>
            </a:r>
            <a:r>
              <a:rPr lang="hu-HU" dirty="0" smtClean="0">
                <a:solidFill>
                  <a:srgbClr val="FFC000"/>
                </a:solidFill>
              </a:rPr>
              <a:t>:</a:t>
            </a:r>
          </a:p>
          <a:p>
            <a:pPr fontAlgn="t"/>
            <a:r>
              <a:rPr lang="en-US" dirty="0" smtClean="0">
                <a:solidFill>
                  <a:schemeClr val="bg1"/>
                </a:solidFill>
              </a:rPr>
              <a:t>.sys files to the </a:t>
            </a:r>
            <a:r>
              <a:rPr lang="en-US" b="1" dirty="0" smtClean="0">
                <a:solidFill>
                  <a:schemeClr val="bg1"/>
                </a:solidFill>
              </a:rPr>
              <a:t>\I386</a:t>
            </a:r>
            <a:r>
              <a:rPr lang="en-US" dirty="0" smtClean="0">
                <a:solidFill>
                  <a:schemeClr val="bg1"/>
                </a:solidFill>
              </a:rPr>
              <a:t> and </a:t>
            </a:r>
            <a:r>
              <a:rPr lang="en-US" b="1" dirty="0" smtClean="0">
                <a:solidFill>
                  <a:schemeClr val="bg1"/>
                </a:solidFill>
              </a:rPr>
              <a:t>\I386\system32\drivers</a:t>
            </a:r>
            <a:r>
              <a:rPr lang="en-US" dirty="0" smtClean="0">
                <a:solidFill>
                  <a:schemeClr val="bg1"/>
                </a:solidFill>
              </a:rPr>
              <a:t> folders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.</a:t>
            </a:r>
            <a:r>
              <a:rPr lang="en-US" dirty="0" err="1" smtClean="0">
                <a:solidFill>
                  <a:schemeClr val="bg1"/>
                </a:solidFill>
              </a:rPr>
              <a:t>inf</a:t>
            </a:r>
            <a:r>
              <a:rPr lang="en-US" dirty="0" smtClean="0">
                <a:solidFill>
                  <a:schemeClr val="bg1"/>
                </a:solidFill>
              </a:rPr>
              <a:t> files to the </a:t>
            </a:r>
            <a:r>
              <a:rPr lang="en-US" b="1" dirty="0" smtClean="0">
                <a:solidFill>
                  <a:schemeClr val="bg1"/>
                </a:solidFill>
              </a:rPr>
              <a:t>\I386</a:t>
            </a:r>
            <a:r>
              <a:rPr lang="en-US" dirty="0" smtClean="0">
                <a:solidFill>
                  <a:schemeClr val="bg1"/>
                </a:solidFill>
              </a:rPr>
              <a:t> and </a:t>
            </a:r>
            <a:r>
              <a:rPr lang="en-US" b="1" dirty="0" smtClean="0">
                <a:solidFill>
                  <a:schemeClr val="bg1"/>
                </a:solidFill>
              </a:rPr>
              <a:t>\I386\</a:t>
            </a:r>
            <a:r>
              <a:rPr lang="en-US" b="1" dirty="0" err="1" smtClean="0">
                <a:solidFill>
                  <a:schemeClr val="bg1"/>
                </a:solidFill>
              </a:rPr>
              <a:t>inf</a:t>
            </a:r>
            <a:r>
              <a:rPr lang="en-US" dirty="0" smtClean="0">
                <a:solidFill>
                  <a:schemeClr val="bg1"/>
                </a:solidFill>
              </a:rPr>
              <a:t> folder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All other files to the </a:t>
            </a:r>
            <a:r>
              <a:rPr lang="en-US" b="1" dirty="0" smtClean="0">
                <a:solidFill>
                  <a:schemeClr val="bg1"/>
                </a:solidFill>
              </a:rPr>
              <a:t>\I386\system32</a:t>
            </a:r>
            <a:r>
              <a:rPr lang="en-US" dirty="0" smtClean="0">
                <a:solidFill>
                  <a:schemeClr val="bg1"/>
                </a:solidFill>
              </a:rPr>
              <a:t> folder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0B02830C-3C55-47D6-9EA0-D4C3B0D265AD}" type="slidenum">
              <a:rPr lang="en-US" sz="1200" kern="1200" smtClean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algn="r" rtl="0"/>
              <a:t>72</a:t>
            </a:fld>
            <a:endParaRPr lang="en-US" sz="1200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1000100" y="57148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u-HU" sz="2800" dirty="0" err="1" smtClean="0">
                <a:solidFill>
                  <a:srgbClr val="FFC000"/>
                </a:solidFill>
              </a:rPr>
              <a:t>Custom</a:t>
            </a:r>
            <a:r>
              <a:rPr lang="hu-HU" sz="2800" dirty="0" smtClean="0">
                <a:solidFill>
                  <a:srgbClr val="FFC000"/>
                </a:solidFill>
              </a:rPr>
              <a:t> </a:t>
            </a:r>
            <a:r>
              <a:rPr lang="hu-HU" sz="2800" dirty="0" err="1" smtClean="0">
                <a:solidFill>
                  <a:srgbClr val="FFC000"/>
                </a:solidFill>
              </a:rPr>
              <a:t>scripts</a:t>
            </a:r>
            <a:endParaRPr lang="en-US" sz="2800" dirty="0">
              <a:solidFill>
                <a:srgbClr val="FFC000"/>
              </a:solidFill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857224" y="1285860"/>
            <a:ext cx="778674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PreSetup.cmd</a:t>
            </a:r>
            <a:endParaRPr lang="hu-HU" dirty="0" smtClean="0">
              <a:solidFill>
                <a:srgbClr val="FFC000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net use * \\mysharedlocation /</a:t>
            </a:r>
            <a:r>
              <a:rPr lang="en-US" dirty="0" err="1" smtClean="0">
                <a:solidFill>
                  <a:schemeClr val="bg1"/>
                </a:solidFill>
              </a:rPr>
              <a:t>user:username</a:t>
            </a:r>
            <a:r>
              <a:rPr lang="en-US" dirty="0" smtClean="0">
                <a:solidFill>
                  <a:schemeClr val="bg1"/>
                </a:solidFill>
              </a:rPr>
              <a:t> password &gt;&gt; X:\output.log</a:t>
            </a:r>
            <a:endParaRPr lang="hu-HU" dirty="0" smtClean="0">
              <a:solidFill>
                <a:schemeClr val="bg1"/>
              </a:solidFill>
            </a:endParaRPr>
          </a:p>
          <a:p>
            <a:r>
              <a:rPr lang="hu-HU" dirty="0" err="1" smtClean="0">
                <a:solidFill>
                  <a:srgbClr val="FFC000"/>
                </a:solidFill>
              </a:rPr>
              <a:t>PostSetup.cmd</a:t>
            </a:r>
            <a:endParaRPr lang="hu-HU" dirty="0" smtClean="0">
              <a:solidFill>
                <a:srgbClr val="FFC000"/>
              </a:solidFill>
            </a:endParaRPr>
          </a:p>
          <a:p>
            <a:r>
              <a:rPr lang="hu-HU" dirty="0" err="1" smtClean="0">
                <a:solidFill>
                  <a:schemeClr val="bg1"/>
                </a:solidFill>
              </a:rPr>
              <a:t>co</a:t>
            </a:r>
            <a:r>
              <a:rPr lang="en-US" dirty="0" err="1" smtClean="0">
                <a:solidFill>
                  <a:schemeClr val="bg1"/>
                </a:solidFill>
              </a:rPr>
              <a:t>py</a:t>
            </a:r>
            <a:r>
              <a:rPr lang="en-US" dirty="0" smtClean="0">
                <a:solidFill>
                  <a:schemeClr val="bg1"/>
                </a:solidFill>
              </a:rPr>
              <a:t> X:\output.log C:\output.log</a:t>
            </a:r>
            <a:endParaRPr lang="hu-HU" dirty="0" smtClean="0">
              <a:solidFill>
                <a:schemeClr val="bg1"/>
              </a:solidFill>
            </a:endParaRPr>
          </a:p>
          <a:p>
            <a:endParaRPr lang="hu-HU" dirty="0" smtClean="0">
              <a:solidFill>
                <a:schemeClr val="bg1"/>
              </a:solidFill>
            </a:endParaRPr>
          </a:p>
          <a:p>
            <a:endParaRPr lang="hu-HU" dirty="0" smtClean="0">
              <a:solidFill>
                <a:schemeClr val="bg1"/>
              </a:solidFill>
            </a:endParaRPr>
          </a:p>
          <a:p>
            <a:pPr fontAlgn="t"/>
            <a:r>
              <a:rPr lang="hu-HU" dirty="0" err="1" smtClean="0">
                <a:solidFill>
                  <a:srgbClr val="FFC000"/>
                </a:solidFill>
              </a:rPr>
              <a:t>Change</a:t>
            </a:r>
            <a:r>
              <a:rPr lang="hu-HU" dirty="0" smtClean="0">
                <a:solidFill>
                  <a:srgbClr val="FFC000"/>
                </a:solidFill>
              </a:rPr>
              <a:t> LOG  </a:t>
            </a:r>
            <a:r>
              <a:rPr lang="hu-HU" dirty="0" err="1" smtClean="0">
                <a:solidFill>
                  <a:srgbClr val="FFC000"/>
                </a:solidFill>
              </a:rPr>
              <a:t>location</a:t>
            </a:r>
            <a:r>
              <a:rPr lang="hu-HU" dirty="0" smtClean="0">
                <a:solidFill>
                  <a:srgbClr val="FFC000"/>
                </a:solidFill>
              </a:rPr>
              <a:t> </a:t>
            </a:r>
            <a:r>
              <a:rPr lang="hu-HU" dirty="0" err="1" smtClean="0">
                <a:solidFill>
                  <a:srgbClr val="FFC000"/>
                </a:solidFill>
              </a:rPr>
              <a:t>by</a:t>
            </a:r>
            <a:r>
              <a:rPr lang="hu-HU" dirty="0" smtClean="0">
                <a:solidFill>
                  <a:srgbClr val="FFC000"/>
                </a:solidFill>
              </a:rPr>
              <a:t> </a:t>
            </a:r>
            <a:r>
              <a:rPr lang="hu-HU" dirty="0" err="1" smtClean="0">
                <a:solidFill>
                  <a:srgbClr val="FFC000"/>
                </a:solidFill>
              </a:rPr>
              <a:t>using</a:t>
            </a:r>
            <a:r>
              <a:rPr lang="hu-HU" dirty="0" smtClean="0">
                <a:solidFill>
                  <a:srgbClr val="FFC000"/>
                </a:solidFill>
              </a:rPr>
              <a:t> </a:t>
            </a:r>
            <a:r>
              <a:rPr lang="hu-HU" dirty="0" err="1" smtClean="0">
                <a:solidFill>
                  <a:srgbClr val="FFC000"/>
                </a:solidFill>
              </a:rPr>
              <a:t>the</a:t>
            </a:r>
            <a:r>
              <a:rPr lang="hu-HU" dirty="0" smtClean="0">
                <a:solidFill>
                  <a:srgbClr val="FFC000"/>
                </a:solidFill>
              </a:rPr>
              <a:t> </a:t>
            </a:r>
            <a:r>
              <a:rPr lang="hu-HU" dirty="0" err="1" smtClean="0">
                <a:solidFill>
                  <a:srgbClr val="FFC000"/>
                </a:solidFill>
              </a:rPr>
              <a:t>SetupLauncher</a:t>
            </a:r>
            <a:endParaRPr lang="hu-HU" dirty="0" smtClean="0">
              <a:solidFill>
                <a:srgbClr val="FFC000"/>
              </a:solidFill>
            </a:endParaRPr>
          </a:p>
          <a:p>
            <a:pPr fontAlgn="t"/>
            <a:r>
              <a:rPr lang="en-US" dirty="0" smtClean="0">
                <a:solidFill>
                  <a:schemeClr val="bg1"/>
                </a:solidFill>
              </a:rPr>
              <a:t>The </a:t>
            </a:r>
            <a:r>
              <a:rPr lang="en-US" i="1" dirty="0" smtClean="0">
                <a:solidFill>
                  <a:schemeClr val="bg1"/>
                </a:solidFill>
              </a:rPr>
              <a:t>/logging</a:t>
            </a:r>
            <a:r>
              <a:rPr lang="en-US" dirty="0" smtClean="0">
                <a:solidFill>
                  <a:schemeClr val="bg1"/>
                </a:solidFill>
              </a:rPr>
              <a:t> switch enables you to change the name and location of the installation log. By default, the installation log is stored in the \Windows directory of the destination disk.</a:t>
            </a:r>
          </a:p>
          <a:p>
            <a:pPr fontAlgn="t"/>
            <a:r>
              <a:rPr lang="en-US" i="1" dirty="0" smtClean="0">
                <a:solidFill>
                  <a:schemeClr val="bg1"/>
                </a:solidFill>
              </a:rPr>
              <a:t>Setup.exe /</a:t>
            </a:r>
            <a:r>
              <a:rPr lang="en-US" i="1" dirty="0" err="1" smtClean="0">
                <a:solidFill>
                  <a:schemeClr val="bg1"/>
                </a:solidFill>
              </a:rPr>
              <a:t>logging:A</a:t>
            </a:r>
            <a:r>
              <a:rPr lang="en-US" i="1" dirty="0" smtClean="0">
                <a:solidFill>
                  <a:schemeClr val="bg1"/>
                </a:solidFill>
              </a:rPr>
              <a:t>:\POSReadyInstall.log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endParaRPr lang="hu-HU" dirty="0" smtClean="0">
              <a:solidFill>
                <a:schemeClr val="bg1"/>
              </a:solidFill>
            </a:endParaRPr>
          </a:p>
          <a:p>
            <a:pPr fontAlgn="t"/>
            <a:endParaRPr lang="hu-HU" dirty="0" smtClean="0">
              <a:solidFill>
                <a:schemeClr val="bg1"/>
              </a:solidFill>
            </a:endParaRPr>
          </a:p>
          <a:p>
            <a:pPr fontAlgn="t"/>
            <a:r>
              <a:rPr lang="hu-HU" dirty="0" err="1" smtClean="0">
                <a:solidFill>
                  <a:srgbClr val="FFC000"/>
                </a:solidFill>
              </a:rPr>
              <a:t>Unattended.XML</a:t>
            </a:r>
            <a:endParaRPr lang="hu-HU" dirty="0" smtClean="0">
              <a:solidFill>
                <a:srgbClr val="FFC000"/>
              </a:solidFill>
            </a:endParaRPr>
          </a:p>
          <a:p>
            <a:pPr fontAlgn="t"/>
            <a:r>
              <a:rPr lang="en-US" dirty="0" smtClean="0">
                <a:solidFill>
                  <a:srgbClr val="FFC000"/>
                </a:solidFill>
                <a:hlinkClick r:id="rId2"/>
              </a:rPr>
              <a:t>http://msdn.microsoft.com/en-us/library/dd458835(WinEmbedded.20).aspx</a:t>
            </a:r>
            <a:endParaRPr lang="hu-HU" dirty="0" smtClean="0">
              <a:solidFill>
                <a:srgbClr val="FFC000"/>
              </a:solidFill>
            </a:endParaRPr>
          </a:p>
          <a:p>
            <a:pPr fontAlgn="t"/>
            <a:endParaRPr lang="en-US" dirty="0" smtClean="0">
              <a:solidFill>
                <a:srgbClr val="FFC000"/>
              </a:solidFill>
            </a:endParaRPr>
          </a:p>
          <a:p>
            <a:r>
              <a:rPr lang="hu-HU" dirty="0" smtClean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0B02830C-3C55-47D6-9EA0-D4C3B0D265AD}" type="slidenum">
              <a:rPr lang="en-US" sz="1200" kern="1200" smtClean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algn="r" rtl="0"/>
              <a:t>73</a:t>
            </a:fld>
            <a:endParaRPr lang="en-US" sz="1200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357158" y="28572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Security</a:t>
            </a:r>
            <a:r>
              <a:rPr kumimoji="0" lang="hu-H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hu-HU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templates</a:t>
            </a:r>
            <a:endParaRPr kumimoji="0" lang="hu-HU" sz="44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500034" y="1263552"/>
            <a:ext cx="821537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 smtClean="0">
                <a:solidFill>
                  <a:srgbClr val="FFC000"/>
                </a:solidFill>
              </a:rPr>
              <a:t>XP  Pro </a:t>
            </a:r>
            <a:r>
              <a:rPr lang="hu-HU" sz="2400" dirty="0" err="1" smtClean="0">
                <a:solidFill>
                  <a:srgbClr val="FFC000"/>
                </a:solidFill>
              </a:rPr>
              <a:t>like</a:t>
            </a:r>
            <a:r>
              <a:rPr lang="hu-HU" sz="2400" dirty="0" smtClean="0">
                <a:solidFill>
                  <a:srgbClr val="FFC000"/>
                </a:solidFill>
              </a:rPr>
              <a:t> </a:t>
            </a:r>
            <a:r>
              <a:rPr lang="hu-HU" sz="2400" dirty="0" err="1" smtClean="0">
                <a:solidFill>
                  <a:srgbClr val="FFC000"/>
                </a:solidFill>
              </a:rPr>
              <a:t>security</a:t>
            </a:r>
            <a:r>
              <a:rPr lang="hu-HU" sz="2400" dirty="0" smtClean="0">
                <a:solidFill>
                  <a:srgbClr val="FFC000"/>
                </a:solidFill>
              </a:rPr>
              <a:t> </a:t>
            </a:r>
            <a:r>
              <a:rPr lang="hu-HU" sz="2400" dirty="0" err="1" smtClean="0">
                <a:solidFill>
                  <a:srgbClr val="FFC000"/>
                </a:solidFill>
              </a:rPr>
              <a:t>templates</a:t>
            </a:r>
            <a:r>
              <a:rPr lang="hu-HU" sz="2400" dirty="0" smtClean="0">
                <a:solidFill>
                  <a:srgbClr val="FFC000"/>
                </a:solidFill>
              </a:rPr>
              <a:t> </a:t>
            </a:r>
            <a:r>
              <a:rPr lang="hu-HU" sz="2400" dirty="0" err="1" smtClean="0">
                <a:solidFill>
                  <a:srgbClr val="FFC000"/>
                </a:solidFill>
              </a:rPr>
              <a:t>are</a:t>
            </a:r>
            <a:r>
              <a:rPr lang="hu-HU" sz="2400" dirty="0" smtClean="0">
                <a:solidFill>
                  <a:srgbClr val="FFC000"/>
                </a:solidFill>
              </a:rPr>
              <a:t> </a:t>
            </a:r>
            <a:r>
              <a:rPr lang="hu-HU" sz="2400" dirty="0" err="1" smtClean="0">
                <a:solidFill>
                  <a:srgbClr val="FFC000"/>
                </a:solidFill>
              </a:rPr>
              <a:t>used</a:t>
            </a:r>
            <a:r>
              <a:rPr lang="hu-HU" sz="2400" dirty="0" smtClean="0">
                <a:solidFill>
                  <a:srgbClr val="FFC000"/>
                </a:solidFill>
              </a:rPr>
              <a:t>. </a:t>
            </a:r>
            <a:r>
              <a:rPr lang="hu-HU" sz="2400" dirty="0" err="1" smtClean="0">
                <a:solidFill>
                  <a:srgbClr val="FFC000"/>
                </a:solidFill>
              </a:rPr>
              <a:t>To</a:t>
            </a:r>
            <a:r>
              <a:rPr lang="hu-HU" sz="2400" dirty="0" smtClean="0">
                <a:solidFill>
                  <a:srgbClr val="FFC000"/>
                </a:solidFill>
              </a:rPr>
              <a:t> </a:t>
            </a:r>
            <a:r>
              <a:rPr lang="hu-HU" sz="2400" dirty="0" err="1" smtClean="0">
                <a:solidFill>
                  <a:srgbClr val="FFC000"/>
                </a:solidFill>
              </a:rPr>
              <a:t>enable</a:t>
            </a:r>
            <a:r>
              <a:rPr lang="hu-HU" sz="2400" dirty="0" smtClean="0">
                <a:solidFill>
                  <a:srgbClr val="FFC000"/>
                </a:solidFill>
              </a:rPr>
              <a:t> </a:t>
            </a:r>
            <a:r>
              <a:rPr lang="hu-HU" sz="2400" dirty="0" err="1" smtClean="0">
                <a:solidFill>
                  <a:srgbClr val="FFC000"/>
                </a:solidFill>
              </a:rPr>
              <a:t>the</a:t>
            </a:r>
            <a:r>
              <a:rPr lang="hu-HU" sz="2400" dirty="0" smtClean="0">
                <a:solidFill>
                  <a:srgbClr val="FFC000"/>
                </a:solidFill>
              </a:rPr>
              <a:t> MMC </a:t>
            </a:r>
            <a:r>
              <a:rPr lang="hu-HU" sz="2400" dirty="0" err="1" smtClean="0">
                <a:solidFill>
                  <a:srgbClr val="FFC000"/>
                </a:solidFill>
              </a:rPr>
              <a:t>snap-in</a:t>
            </a:r>
            <a:r>
              <a:rPr lang="hu-HU" sz="2400" dirty="0" smtClean="0">
                <a:solidFill>
                  <a:srgbClr val="FFC000"/>
                </a:solidFill>
              </a:rPr>
              <a:t> </a:t>
            </a:r>
            <a:r>
              <a:rPr lang="hu-HU" sz="2400" dirty="0" err="1" smtClean="0">
                <a:solidFill>
                  <a:srgbClr val="FFC000"/>
                </a:solidFill>
              </a:rPr>
              <a:t>follow</a:t>
            </a:r>
            <a:r>
              <a:rPr lang="hu-HU" sz="2400" dirty="0" smtClean="0">
                <a:solidFill>
                  <a:srgbClr val="FFC000"/>
                </a:solidFill>
              </a:rPr>
              <a:t> </a:t>
            </a:r>
            <a:r>
              <a:rPr lang="hu-HU" sz="2400" dirty="0" err="1" smtClean="0">
                <a:solidFill>
                  <a:srgbClr val="FFC000"/>
                </a:solidFill>
              </a:rPr>
              <a:t>the</a:t>
            </a:r>
            <a:r>
              <a:rPr lang="hu-HU" sz="2400" dirty="0" smtClean="0">
                <a:solidFill>
                  <a:srgbClr val="FFC000"/>
                </a:solidFill>
              </a:rPr>
              <a:t> </a:t>
            </a:r>
            <a:r>
              <a:rPr lang="hu-HU" sz="2400" dirty="0" err="1" smtClean="0">
                <a:solidFill>
                  <a:srgbClr val="FFC000"/>
                </a:solidFill>
              </a:rPr>
              <a:t>next</a:t>
            </a:r>
            <a:r>
              <a:rPr lang="hu-HU" sz="2400" dirty="0" smtClean="0">
                <a:solidFill>
                  <a:srgbClr val="FFC000"/>
                </a:solidFill>
              </a:rPr>
              <a:t> </a:t>
            </a:r>
            <a:r>
              <a:rPr lang="hu-HU" sz="2400" dirty="0" err="1" smtClean="0">
                <a:solidFill>
                  <a:srgbClr val="FFC000"/>
                </a:solidFill>
              </a:rPr>
              <a:t>steps</a:t>
            </a:r>
            <a:r>
              <a:rPr lang="hu-HU" sz="2400" dirty="0" smtClean="0">
                <a:solidFill>
                  <a:srgbClr val="FFC000"/>
                </a:solidFill>
              </a:rPr>
              <a:t>:</a:t>
            </a:r>
          </a:p>
          <a:p>
            <a:endParaRPr lang="hu-HU" sz="2400" dirty="0" smtClean="0">
              <a:solidFill>
                <a:schemeClr val="bg1"/>
              </a:solidFill>
            </a:endParaRPr>
          </a:p>
          <a:p>
            <a:pPr fontAlgn="t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Click </a:t>
            </a:r>
            <a:r>
              <a:rPr lang="en-US" b="1" dirty="0" smtClean="0">
                <a:solidFill>
                  <a:schemeClr val="bg1"/>
                </a:solidFill>
              </a:rPr>
              <a:t>Start</a:t>
            </a:r>
            <a:r>
              <a:rPr lang="en-US" dirty="0" smtClean="0">
                <a:solidFill>
                  <a:schemeClr val="bg1"/>
                </a:solidFill>
              </a:rPr>
              <a:t>, and then click </a:t>
            </a:r>
            <a:r>
              <a:rPr lang="en-US" b="1" dirty="0" smtClean="0">
                <a:solidFill>
                  <a:schemeClr val="bg1"/>
                </a:solidFill>
              </a:rPr>
              <a:t>Run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</a:p>
          <a:p>
            <a:pPr fontAlgn="t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Type </a:t>
            </a:r>
            <a:r>
              <a:rPr lang="en-US" b="1" dirty="0" err="1" smtClean="0">
                <a:solidFill>
                  <a:schemeClr val="bg1"/>
                </a:solidFill>
              </a:rPr>
              <a:t>mmc</a:t>
            </a:r>
            <a:r>
              <a:rPr lang="en-US" dirty="0" smtClean="0">
                <a:solidFill>
                  <a:schemeClr val="bg1"/>
                </a:solidFill>
              </a:rPr>
              <a:t> and then click </a:t>
            </a:r>
            <a:r>
              <a:rPr lang="en-US" b="1" dirty="0" smtClean="0">
                <a:solidFill>
                  <a:schemeClr val="bg1"/>
                </a:solidFill>
              </a:rPr>
              <a:t>OK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</a:p>
          <a:p>
            <a:pPr fontAlgn="t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On the </a:t>
            </a:r>
            <a:r>
              <a:rPr lang="en-US" b="1" dirty="0" smtClean="0">
                <a:solidFill>
                  <a:schemeClr val="bg1"/>
                </a:solidFill>
              </a:rPr>
              <a:t>File</a:t>
            </a:r>
            <a:r>
              <a:rPr lang="en-US" dirty="0" smtClean="0">
                <a:solidFill>
                  <a:schemeClr val="bg1"/>
                </a:solidFill>
              </a:rPr>
              <a:t> menu in the Microsoft Management Console, click </a:t>
            </a:r>
            <a:r>
              <a:rPr lang="en-US" b="1" dirty="0" smtClean="0">
                <a:solidFill>
                  <a:schemeClr val="bg1"/>
                </a:solidFill>
              </a:rPr>
              <a:t>Add/Remove Snap-in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</a:p>
          <a:p>
            <a:pPr fontAlgn="t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Click </a:t>
            </a:r>
            <a:r>
              <a:rPr lang="en-US" b="1" dirty="0" smtClean="0">
                <a:solidFill>
                  <a:schemeClr val="bg1"/>
                </a:solidFill>
              </a:rPr>
              <a:t>Add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</a:p>
          <a:p>
            <a:pPr fontAlgn="t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In the </a:t>
            </a:r>
            <a:r>
              <a:rPr lang="en-US" b="1" dirty="0" smtClean="0">
                <a:solidFill>
                  <a:schemeClr val="bg1"/>
                </a:solidFill>
              </a:rPr>
              <a:t>Available Stand Alone Snap-ins</a:t>
            </a:r>
            <a:r>
              <a:rPr lang="en-US" dirty="0" smtClean="0">
                <a:solidFill>
                  <a:schemeClr val="bg1"/>
                </a:solidFill>
              </a:rPr>
              <a:t> list, click </a:t>
            </a:r>
            <a:r>
              <a:rPr lang="en-US" b="1" dirty="0" smtClean="0">
                <a:solidFill>
                  <a:schemeClr val="bg1"/>
                </a:solidFill>
              </a:rPr>
              <a:t>Security Configuration and Analysis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</a:p>
          <a:p>
            <a:pPr fontAlgn="t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Click </a:t>
            </a:r>
            <a:r>
              <a:rPr lang="en-US" b="1" dirty="0" smtClean="0">
                <a:solidFill>
                  <a:schemeClr val="bg1"/>
                </a:solidFill>
              </a:rPr>
              <a:t>Add</a:t>
            </a:r>
            <a:r>
              <a:rPr lang="en-US" dirty="0" smtClean="0">
                <a:solidFill>
                  <a:schemeClr val="bg1"/>
                </a:solidFill>
              </a:rPr>
              <a:t>, click </a:t>
            </a:r>
            <a:r>
              <a:rPr lang="en-US" b="1" dirty="0" smtClean="0">
                <a:solidFill>
                  <a:schemeClr val="bg1"/>
                </a:solidFill>
              </a:rPr>
              <a:t>Close,</a:t>
            </a:r>
            <a:r>
              <a:rPr lang="en-US" dirty="0" smtClean="0">
                <a:solidFill>
                  <a:schemeClr val="bg1"/>
                </a:solidFill>
              </a:rPr>
              <a:t> and then click </a:t>
            </a:r>
            <a:r>
              <a:rPr lang="en-US" b="1" dirty="0" smtClean="0">
                <a:solidFill>
                  <a:schemeClr val="bg1"/>
                </a:solidFill>
              </a:rPr>
              <a:t>OK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</a:p>
          <a:p>
            <a:pPr fontAlgn="t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In the left pane, click </a:t>
            </a:r>
            <a:r>
              <a:rPr lang="en-US" b="1" dirty="0" smtClean="0">
                <a:solidFill>
                  <a:schemeClr val="bg1"/>
                </a:solidFill>
              </a:rPr>
              <a:t>Security Configuration and Analysis,</a:t>
            </a:r>
            <a:r>
              <a:rPr lang="en-US" dirty="0" smtClean="0">
                <a:solidFill>
                  <a:schemeClr val="bg1"/>
                </a:solidFill>
              </a:rPr>
              <a:t> and view the instructions in the right pane.</a:t>
            </a:r>
          </a:p>
          <a:p>
            <a:pPr fontAlgn="t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Right-click </a:t>
            </a:r>
            <a:r>
              <a:rPr lang="en-US" b="1" dirty="0" smtClean="0">
                <a:solidFill>
                  <a:schemeClr val="bg1"/>
                </a:solidFill>
              </a:rPr>
              <a:t>Security Configuration and Analysis,</a:t>
            </a:r>
            <a:r>
              <a:rPr lang="en-US" dirty="0" smtClean="0">
                <a:solidFill>
                  <a:schemeClr val="bg1"/>
                </a:solidFill>
              </a:rPr>
              <a:t> and then click </a:t>
            </a:r>
            <a:r>
              <a:rPr lang="en-US" b="1" dirty="0" smtClean="0">
                <a:solidFill>
                  <a:schemeClr val="bg1"/>
                </a:solidFill>
              </a:rPr>
              <a:t>Open Database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</a:p>
          <a:p>
            <a:pPr fontAlgn="t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In the </a:t>
            </a:r>
            <a:r>
              <a:rPr lang="en-US" b="1" dirty="0" smtClean="0">
                <a:solidFill>
                  <a:schemeClr val="bg1"/>
                </a:solidFill>
              </a:rPr>
              <a:t>File Name</a:t>
            </a:r>
            <a:r>
              <a:rPr lang="en-US" dirty="0" smtClean="0">
                <a:solidFill>
                  <a:schemeClr val="bg1"/>
                </a:solidFill>
              </a:rPr>
              <a:t> box, type the name of the database file, and then click </a:t>
            </a:r>
            <a:r>
              <a:rPr lang="en-US" b="1" dirty="0" smtClean="0">
                <a:solidFill>
                  <a:schemeClr val="bg1"/>
                </a:solidFill>
              </a:rPr>
              <a:t>Open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</a:p>
          <a:p>
            <a:pPr fontAlgn="t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Choose the security template that you want to use, and then click </a:t>
            </a:r>
            <a:r>
              <a:rPr lang="en-US" b="1" dirty="0" smtClean="0">
                <a:solidFill>
                  <a:schemeClr val="bg1"/>
                </a:solidFill>
              </a:rPr>
              <a:t>Open</a:t>
            </a:r>
            <a:r>
              <a:rPr lang="en-US" dirty="0" smtClean="0">
                <a:solidFill>
                  <a:schemeClr val="bg1"/>
                </a:solidFill>
              </a:rPr>
              <a:t> to import the entries that are contained in the template to the database.</a:t>
            </a:r>
          </a:p>
          <a:p>
            <a:pPr fontAlgn="t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Right-click </a:t>
            </a:r>
            <a:r>
              <a:rPr lang="en-US" b="1" dirty="0" smtClean="0">
                <a:solidFill>
                  <a:schemeClr val="bg1"/>
                </a:solidFill>
              </a:rPr>
              <a:t>Security Configuration and Analysis</a:t>
            </a:r>
            <a:r>
              <a:rPr lang="en-US" dirty="0" smtClean="0">
                <a:solidFill>
                  <a:schemeClr val="bg1"/>
                </a:solidFill>
              </a:rPr>
              <a:t> in the left pane, and then click </a:t>
            </a:r>
            <a:r>
              <a:rPr lang="en-US" b="1" dirty="0" smtClean="0">
                <a:solidFill>
                  <a:schemeClr val="bg1"/>
                </a:solidFill>
              </a:rPr>
              <a:t>Configure Computer Now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0B02830C-3C55-47D6-9EA0-D4C3B0D265AD}" type="slidenum">
              <a:rPr lang="en-US" sz="1200" kern="1200" smtClean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pPr algn="r" rtl="0"/>
              <a:t>74</a:t>
            </a:fld>
            <a:endParaRPr lang="en-US" sz="1200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357158" y="28572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Autostart</a:t>
            </a:r>
            <a:r>
              <a:rPr kumimoji="0" lang="hu-H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hu-HU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application</a:t>
            </a:r>
            <a:r>
              <a:rPr lang="hu-HU" sz="44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s</a:t>
            </a:r>
            <a:endParaRPr kumimoji="0" lang="hu-HU" sz="44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500034" y="1263552"/>
            <a:ext cx="821537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 smtClean="0">
                <a:solidFill>
                  <a:srgbClr val="FFC000"/>
                </a:solidFill>
              </a:rPr>
              <a:t>3 </a:t>
            </a:r>
            <a:r>
              <a:rPr lang="hu-HU" sz="2400" dirty="0" err="1" smtClean="0">
                <a:solidFill>
                  <a:srgbClr val="FFC000"/>
                </a:solidFill>
              </a:rPr>
              <a:t>ways</a:t>
            </a:r>
            <a:r>
              <a:rPr lang="hu-HU" sz="2400" dirty="0" smtClean="0">
                <a:solidFill>
                  <a:srgbClr val="FFC000"/>
                </a:solidFill>
              </a:rPr>
              <a:t> </a:t>
            </a:r>
            <a:r>
              <a:rPr lang="hu-HU" sz="2400" dirty="0" err="1" smtClean="0">
                <a:solidFill>
                  <a:srgbClr val="FFC000"/>
                </a:solidFill>
              </a:rPr>
              <a:t>for</a:t>
            </a:r>
            <a:r>
              <a:rPr lang="hu-HU" sz="2400" dirty="0" smtClean="0">
                <a:solidFill>
                  <a:srgbClr val="FFC000"/>
                </a:solidFill>
              </a:rPr>
              <a:t> </a:t>
            </a:r>
            <a:r>
              <a:rPr lang="hu-HU" sz="2400" dirty="0" err="1" smtClean="0">
                <a:solidFill>
                  <a:srgbClr val="FFC000"/>
                </a:solidFill>
              </a:rPr>
              <a:t>realizing</a:t>
            </a:r>
            <a:r>
              <a:rPr lang="hu-HU" sz="2400" dirty="0" smtClean="0">
                <a:solidFill>
                  <a:srgbClr val="FFC000"/>
                </a:solidFill>
              </a:rPr>
              <a:t> </a:t>
            </a:r>
            <a:r>
              <a:rPr lang="hu-HU" sz="2400" dirty="0" err="1" smtClean="0">
                <a:solidFill>
                  <a:srgbClr val="FFC000"/>
                </a:solidFill>
              </a:rPr>
              <a:t>autostart</a:t>
            </a:r>
            <a:r>
              <a:rPr lang="hu-HU" sz="2400" dirty="0" smtClean="0">
                <a:solidFill>
                  <a:srgbClr val="FFC000"/>
                </a:solidFill>
              </a:rPr>
              <a:t>:</a:t>
            </a:r>
            <a:endParaRPr lang="hu-HU" sz="2400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bg1"/>
                </a:solidFill>
              </a:rPr>
              <a:t>Starting an application at startup by using a Startup folder item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br>
              <a:rPr lang="en-US" sz="2400" dirty="0" smtClean="0">
                <a:solidFill>
                  <a:schemeClr val="bg1"/>
                </a:solidFill>
              </a:rPr>
            </a:br>
            <a:endParaRPr lang="hu-HU" sz="2400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bg1"/>
                </a:solidFill>
              </a:rPr>
              <a:t>Starting an application at startup by using the Run key in the system registry</a:t>
            </a:r>
            <a:endParaRPr lang="hu-HU" sz="2400" b="1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bg1"/>
                </a:solidFill>
              </a:rPr>
              <a:t>HKEY_CURRENT_USER\Software\Microsoft\Windows\</a:t>
            </a:r>
            <a:r>
              <a:rPr lang="en-US" sz="2400" b="1" dirty="0" err="1" smtClean="0">
                <a:solidFill>
                  <a:schemeClr val="bg1"/>
                </a:solidFill>
              </a:rPr>
              <a:t>CurrentVersion</a:t>
            </a:r>
            <a:r>
              <a:rPr lang="en-US" sz="2400" b="1" dirty="0" smtClean="0">
                <a:solidFill>
                  <a:schemeClr val="bg1"/>
                </a:solidFill>
              </a:rPr>
              <a:t>\Run</a:t>
            </a:r>
            <a:endParaRPr lang="hu-HU" sz="2400" b="1" dirty="0" smtClean="0">
              <a:solidFill>
                <a:schemeClr val="bg1"/>
              </a:solidFill>
            </a:endParaRPr>
          </a:p>
          <a:p>
            <a:r>
              <a:rPr lang="hu-HU" sz="2400" b="1" dirty="0" smtClean="0">
                <a:solidFill>
                  <a:schemeClr val="accent6"/>
                </a:solidFill>
              </a:rPr>
              <a:t>(HKLM and </a:t>
            </a:r>
            <a:r>
              <a:rPr lang="hu-HU" sz="2400" b="1" dirty="0" err="1" smtClean="0">
                <a:solidFill>
                  <a:schemeClr val="accent6"/>
                </a:solidFill>
              </a:rPr>
              <a:t>RunOnce</a:t>
            </a:r>
            <a:r>
              <a:rPr lang="hu-HU" sz="2400" b="1" dirty="0" smtClean="0">
                <a:solidFill>
                  <a:schemeClr val="accent6"/>
                </a:solidFill>
              </a:rPr>
              <a:t>)</a:t>
            </a:r>
          </a:p>
          <a:p>
            <a:endParaRPr lang="hu-HU" sz="2400" b="1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bg1"/>
                </a:solidFill>
              </a:rPr>
              <a:t>Starting an application as the Windows shell</a:t>
            </a:r>
            <a:endParaRPr lang="en-US" sz="2400" dirty="0" smtClean="0">
              <a:solidFill>
                <a:schemeClr val="bg1"/>
              </a:solidFill>
            </a:endParaRPr>
          </a:p>
          <a:p>
            <a:r>
              <a:rPr lang="en-US" sz="2400" dirty="0" smtClean="0">
                <a:solidFill>
                  <a:schemeClr val="bg1"/>
                </a:solidFill>
              </a:rPr>
              <a:t>[HKEY_LOCAL_MACHINE\SOFTWARE\Microsoft\Windows NT\</a:t>
            </a:r>
            <a:r>
              <a:rPr lang="en-US" sz="2400" dirty="0" err="1" smtClean="0">
                <a:solidFill>
                  <a:schemeClr val="bg1"/>
                </a:solidFill>
              </a:rPr>
              <a:t>CurrentVersion</a:t>
            </a:r>
            <a:r>
              <a:rPr lang="en-US" sz="2400" dirty="0" smtClean="0">
                <a:solidFill>
                  <a:schemeClr val="bg1"/>
                </a:solidFill>
              </a:rPr>
              <a:t>\</a:t>
            </a:r>
            <a:r>
              <a:rPr lang="en-US" sz="2400" dirty="0" err="1" smtClean="0">
                <a:solidFill>
                  <a:schemeClr val="bg1"/>
                </a:solidFill>
              </a:rPr>
              <a:t>Winlogon</a:t>
            </a:r>
            <a:r>
              <a:rPr lang="en-US" sz="2400" dirty="0" smtClean="0">
                <a:solidFill>
                  <a:schemeClr val="bg1"/>
                </a:solidFill>
              </a:rPr>
              <a:t>] "Shell"="yourapp.exe"</a:t>
            </a:r>
            <a:endParaRPr lang="hu-HU" sz="2400" b="1" dirty="0" smtClean="0">
              <a:solidFill>
                <a:schemeClr val="bg1"/>
              </a:solidFill>
            </a:endParaRPr>
          </a:p>
          <a:p>
            <a:endParaRPr lang="hu-HU" sz="2400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endParaRPr lang="hu-HU" sz="24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8229600" cy="1143000"/>
          </a:xfrm>
        </p:spPr>
        <p:txBody>
          <a:bodyPr/>
          <a:lstStyle/>
          <a:p>
            <a:r>
              <a:rPr lang="hu-HU" dirty="0" smtClean="0"/>
              <a:t>Resources</a:t>
            </a:r>
            <a:endParaRPr lang="hu-HU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2876" y="1357298"/>
            <a:ext cx="8786842" cy="47863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ct val="0"/>
              </a:spcBef>
            </a:pPr>
            <a:r>
              <a:rPr lang="hu-HU" sz="4400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  <a:hlinkClick r:id="rId2"/>
              </a:rPr>
              <a:t>http://www.posready.com</a:t>
            </a:r>
            <a:endParaRPr lang="hu-HU" sz="4400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</a:pPr>
            <a:endParaRPr lang="hu-HU" sz="4400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</a:pPr>
            <a:r>
              <a:rPr lang="hu-HU" sz="4400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  <a:hlinkClick r:id="rId3"/>
              </a:rPr>
              <a:t>http://blogs.msdn.com/pointofservice/</a:t>
            </a:r>
            <a:endParaRPr lang="hu-HU" sz="4400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</a:pPr>
            <a:endParaRPr lang="hu-HU" sz="4400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</a:pPr>
            <a:r>
              <a:rPr lang="hu-HU" sz="4400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  <a:hlinkClick r:id="rId4"/>
              </a:rPr>
              <a:t>http://msdn.microsoft.com/en-us/library/bb848017.aspx</a:t>
            </a:r>
            <a:endParaRPr lang="hu-HU" sz="4400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</a:pPr>
            <a:endParaRPr lang="hu-HU" sz="4400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</a:pPr>
            <a:r>
              <a:rPr lang="hu-HU" sz="4400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  <a:hlinkClick r:id="rId5"/>
              </a:rPr>
              <a:t>http://www.nrf-arts.org/</a:t>
            </a:r>
            <a:endParaRPr lang="hu-HU" sz="4400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</a:pPr>
            <a:r>
              <a:rPr lang="hu-HU" sz="3400" dirty="0" err="1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Hungarian</a:t>
            </a:r>
            <a:r>
              <a:rPr lang="hu-HU" sz="3400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 WAIK:</a:t>
            </a:r>
          </a:p>
          <a:p>
            <a:pPr lvl="0">
              <a:spcBef>
                <a:spcPct val="0"/>
              </a:spcBef>
            </a:pPr>
            <a:r>
              <a:rPr lang="hu-HU" sz="2300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  <a:hlinkClick r:id="rId6"/>
              </a:rPr>
              <a:t>http://www.microsoft.com/downloads/details.aspx?FamilyId=94BB6E34-D890-4932-81A5-5B50C657DE08&amp;displaylang=hu</a:t>
            </a:r>
            <a:endParaRPr lang="hu-HU" sz="2300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</a:pPr>
            <a:endParaRPr lang="hu-HU" sz="2300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</a:pPr>
            <a:endParaRPr lang="hu-HU" sz="4400" dirty="0" smtClean="0">
              <a:solidFill>
                <a:srgbClr val="F77D19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6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48736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de-DE" dirty="0" err="1" smtClean="0"/>
              <a:t>Who's</a:t>
            </a:r>
            <a:r>
              <a:rPr lang="de-DE" dirty="0" smtClean="0"/>
              <a:t> </a:t>
            </a:r>
            <a:r>
              <a:rPr lang="de-DE" dirty="0" err="1" smtClean="0"/>
              <a:t>who</a:t>
            </a:r>
            <a:r>
              <a:rPr lang="de-DE" dirty="0" smtClean="0"/>
              <a:t>?</a:t>
            </a:r>
            <a:endParaRPr lang="en-US" dirty="0" smtClean="0"/>
          </a:p>
        </p:txBody>
      </p:sp>
      <p:sp>
        <p:nvSpPr>
          <p:cNvPr id="10" name="Right Arrow 9"/>
          <p:cNvSpPr/>
          <p:nvPr/>
        </p:nvSpPr>
        <p:spPr bwMode="auto">
          <a:xfrm>
            <a:off x="5775325" y="3171825"/>
            <a:ext cx="739775" cy="595313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45720" rIns="45720" anchor="ctr">
            <a:spAutoFit/>
          </a:bodyPr>
          <a:lstStyle/>
          <a:p>
            <a:pPr algn="r" rtl="0" eaLnBrk="0" hangingPunct="0">
              <a:defRPr/>
            </a:pPr>
            <a:endParaRPr lang="en-US" sz="1200" i="1" baseline="-25000">
              <a:solidFill>
                <a:prstClr val="black">
                  <a:alpha val="100000"/>
                </a:prstClr>
              </a:solidFill>
              <a:latin typeface="Tahoma"/>
              <a:ea typeface="+mn-ea"/>
              <a:cs typeface="+mn-cs"/>
            </a:endParaRPr>
          </a:p>
        </p:txBody>
      </p:sp>
      <p:sp>
        <p:nvSpPr>
          <p:cNvPr id="11" name="Right Arrow 10"/>
          <p:cNvSpPr/>
          <p:nvPr/>
        </p:nvSpPr>
        <p:spPr bwMode="auto">
          <a:xfrm flipH="1">
            <a:off x="2609850" y="3140075"/>
            <a:ext cx="739775" cy="595313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45720" rIns="45720" anchor="ctr">
            <a:spAutoFit/>
          </a:bodyPr>
          <a:lstStyle/>
          <a:p>
            <a:pPr algn="r" rtl="0" eaLnBrk="0" hangingPunct="0">
              <a:defRPr/>
            </a:pPr>
            <a:endParaRPr lang="en-US" sz="1200" i="1" baseline="-25000">
              <a:solidFill>
                <a:prstClr val="black">
                  <a:alpha val="100000"/>
                </a:prstClr>
              </a:solidFill>
              <a:latin typeface="Tahoma"/>
              <a:ea typeface="+mn-ea"/>
              <a:cs typeface="+mn-cs"/>
            </a:endParaRPr>
          </a:p>
        </p:txBody>
      </p:sp>
      <p:pic>
        <p:nvPicPr>
          <p:cNvPr id="26629" name="Picture 4" descr="D:\Work\Grafik\MS Logos\Windows Automotive\Windows Automotive h w.png"/>
          <p:cNvPicPr>
            <a:picLocks noChangeAspect="1" noChangeArrowheads="1"/>
          </p:cNvPicPr>
          <p:nvPr/>
        </p:nvPicPr>
        <p:blipFill>
          <a:blip r:embed="rId3" cstate="print">
            <a:lum contrast="-40000"/>
          </a:blip>
          <a:srcRect/>
          <a:stretch>
            <a:fillRect/>
          </a:stretch>
        </p:blipFill>
        <p:spPr bwMode="auto">
          <a:xfrm>
            <a:off x="552450" y="1212850"/>
            <a:ext cx="2159000" cy="65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Down Arrow 11"/>
          <p:cNvSpPr/>
          <p:nvPr/>
        </p:nvSpPr>
        <p:spPr bwMode="auto">
          <a:xfrm>
            <a:off x="1552575" y="4394200"/>
            <a:ext cx="247650" cy="452438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45720" rIns="45720" anchor="ctr">
            <a:spAutoFit/>
          </a:bodyPr>
          <a:lstStyle/>
          <a:p>
            <a:pPr algn="r" rtl="0" eaLnBrk="0" hangingPunct="0">
              <a:defRPr/>
            </a:pPr>
            <a:endParaRPr lang="en-US" sz="1200" i="1" baseline="-25000">
              <a:solidFill>
                <a:prstClr val="black">
                  <a:alpha val="100000"/>
                </a:prstClr>
              </a:solidFill>
              <a:latin typeface="Tahoma"/>
              <a:ea typeface="+mn-ea"/>
              <a:cs typeface="+mn-cs"/>
            </a:endParaRPr>
          </a:p>
        </p:txBody>
      </p:sp>
      <p:sp>
        <p:nvSpPr>
          <p:cNvPr id="13" name="Down Arrow 12"/>
          <p:cNvSpPr/>
          <p:nvPr/>
        </p:nvSpPr>
        <p:spPr bwMode="auto">
          <a:xfrm rot="10800000">
            <a:off x="1503363" y="2166938"/>
            <a:ext cx="247650" cy="452437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45720" rIns="45720" anchor="ctr">
            <a:spAutoFit/>
          </a:bodyPr>
          <a:lstStyle/>
          <a:p>
            <a:pPr algn="r" rtl="0" eaLnBrk="0" hangingPunct="0">
              <a:defRPr/>
            </a:pPr>
            <a:endParaRPr lang="en-US" sz="1200" i="1" baseline="-25000">
              <a:solidFill>
                <a:prstClr val="black">
                  <a:alpha val="100000"/>
                </a:prstClr>
              </a:solidFill>
              <a:latin typeface="Tahoma"/>
              <a:ea typeface="+mn-ea"/>
              <a:cs typeface="+mn-cs"/>
            </a:endParaRPr>
          </a:p>
        </p:txBody>
      </p:sp>
      <p:sp>
        <p:nvSpPr>
          <p:cNvPr id="14" name="Down Arrow 13"/>
          <p:cNvSpPr/>
          <p:nvPr/>
        </p:nvSpPr>
        <p:spPr bwMode="auto">
          <a:xfrm>
            <a:off x="7786710" y="4143380"/>
            <a:ext cx="246063" cy="452437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45720" rIns="45720" anchor="ctr">
            <a:spAutoFit/>
          </a:bodyPr>
          <a:lstStyle/>
          <a:p>
            <a:pPr algn="r" rtl="0" eaLnBrk="0" hangingPunct="0">
              <a:defRPr/>
            </a:pPr>
            <a:endParaRPr lang="en-US" sz="1200" i="1" baseline="-25000">
              <a:solidFill>
                <a:prstClr val="black">
                  <a:alpha val="100000"/>
                </a:prstClr>
              </a:solidFill>
              <a:latin typeface="Tahoma"/>
              <a:ea typeface="+mn-ea"/>
              <a:cs typeface="+mn-cs"/>
            </a:endParaRPr>
          </a:p>
        </p:txBody>
      </p:sp>
      <p:pic>
        <p:nvPicPr>
          <p:cNvPr id="26633" name="Picture 2" descr="Logo_white_bi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2950" y="5068888"/>
            <a:ext cx="18478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2" name="Picture 5" descr="C:\Users\obloch\Documents\Microsoft\Resources\Brands\wEmbed-CE_v_rgb_r.png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17913" y="2446338"/>
            <a:ext cx="191135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uppieren 24"/>
          <p:cNvGrpSpPr/>
          <p:nvPr/>
        </p:nvGrpSpPr>
        <p:grpSpPr>
          <a:xfrm>
            <a:off x="6786578" y="3143248"/>
            <a:ext cx="3086818" cy="785818"/>
            <a:chOff x="7286644" y="2786058"/>
            <a:chExt cx="3086818" cy="785818"/>
          </a:xfrm>
        </p:grpSpPr>
        <p:pic>
          <p:nvPicPr>
            <p:cNvPr id="26637" name="Picture 6" descr="C:\Users\obloch\Documents\Microsoft\Resources\Brands\wxp-Embed_h_rgb_r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7286644" y="2786058"/>
              <a:ext cx="1693859" cy="5625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45" descr="wEmbed-Stnd_h_rgb.png"/>
            <p:cNvPicPr>
              <a:picLocks noChangeAspect="1"/>
            </p:cNvPicPr>
            <p:nvPr/>
          </p:nvPicPr>
          <p:blipFill>
            <a:blip r:embed="rId8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lum bright="40000"/>
            </a:blip>
            <a:srcRect l="16781" t="66037"/>
            <a:stretch>
              <a:fillRect/>
            </a:stretch>
          </p:blipFill>
          <p:spPr bwMode="auto">
            <a:xfrm>
              <a:off x="7737044" y="3357562"/>
              <a:ext cx="2636418" cy="21431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" name="Gruppieren 21"/>
          <p:cNvGrpSpPr/>
          <p:nvPr/>
        </p:nvGrpSpPr>
        <p:grpSpPr>
          <a:xfrm>
            <a:off x="604130" y="2978150"/>
            <a:ext cx="3143240" cy="1450982"/>
            <a:chOff x="604130" y="2978150"/>
            <a:chExt cx="3143240" cy="1450982"/>
          </a:xfrm>
        </p:grpSpPr>
        <p:pic>
          <p:nvPicPr>
            <p:cNvPr id="26634" name="Picture 3" descr="C:\Users\obloch\Documents\Microsoft\Resources\Brands\wEmbed-CE_v_rgb_r.pn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720725" y="2978150"/>
              <a:ext cx="1706563" cy="1077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Textfeld 20"/>
            <p:cNvSpPr txBox="1"/>
            <p:nvPr/>
          </p:nvSpPr>
          <p:spPr>
            <a:xfrm>
              <a:off x="604130" y="3967467"/>
              <a:ext cx="31432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de-DE" sz="2400" kern="1200" spc="-110" dirty="0">
                  <a:ln w="1905">
                    <a:noFill/>
                  </a:ln>
                  <a:solidFill>
                    <a:prstClr val="white"/>
                  </a:solidFill>
                  <a:latin typeface="Calibri"/>
                  <a:ea typeface="+mn-ea"/>
                  <a:cs typeface="+mn-cs"/>
                </a:rPr>
                <a:t>Compact</a:t>
              </a:r>
              <a:endParaRPr lang="en-US" sz="1700" kern="1200" spc="-110" dirty="0">
                <a:ln w="1905"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4" name="Gruppieren 25"/>
          <p:cNvGrpSpPr/>
          <p:nvPr/>
        </p:nvGrpSpPr>
        <p:grpSpPr>
          <a:xfrm>
            <a:off x="6215074" y="4572008"/>
            <a:ext cx="4643438" cy="1393825"/>
            <a:chOff x="4929190" y="5000636"/>
            <a:chExt cx="4643438" cy="1393825"/>
          </a:xfrm>
        </p:grpSpPr>
        <p:pic>
          <p:nvPicPr>
            <p:cNvPr id="26635" name="Picture 4" descr="C:\Users\obloch\Documents\Microsoft\Resources\Brands\wEmbed-POS_v_rgb_r.pn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929190" y="5000636"/>
              <a:ext cx="1498600" cy="1393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Textfeld 22"/>
            <p:cNvSpPr txBox="1"/>
            <p:nvPr/>
          </p:nvSpPr>
          <p:spPr>
            <a:xfrm>
              <a:off x="6429388" y="5857892"/>
              <a:ext cx="31432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de-DE" sz="2400" kern="1200" spc="-110" dirty="0" err="1">
                  <a:ln w="1905">
                    <a:noFill/>
                  </a:ln>
                  <a:solidFill>
                    <a:prstClr val="white"/>
                  </a:solidFill>
                  <a:latin typeface="Calibri"/>
                  <a:ea typeface="+mn-ea"/>
                  <a:cs typeface="+mn-cs"/>
                </a:rPr>
                <a:t>POSready</a:t>
              </a:r>
              <a:endParaRPr lang="en-US" sz="1700" kern="1200" spc="-110" dirty="0">
                <a:ln w="1905"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/>
          <a:lstStyle/>
          <a:p>
            <a:pPr algn="ctr"/>
            <a:r>
              <a:rPr lang="hu-HU" dirty="0" smtClean="0"/>
              <a:t>POSReady vs. WES</a:t>
            </a:r>
            <a:endParaRPr lang="hu-HU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531620" y="1638300"/>
          <a:ext cx="6080760" cy="3581400"/>
        </p:xfrm>
        <a:graphic>
          <a:graphicData uri="http://schemas.openxmlformats.org/drawingml/2006/table">
            <a:tbl>
              <a:tblPr/>
              <a:tblGrid>
                <a:gridCol w="2026920"/>
                <a:gridCol w="2026920"/>
                <a:gridCol w="2026920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Category</a:t>
                      </a:r>
                      <a:endParaRPr lang="hu-H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POSReady 2009</a:t>
                      </a:r>
                      <a:endParaRPr lang="hu-H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Windows Embedded Standard</a:t>
                      </a:r>
                      <a:endParaRPr lang="hu-H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Footprint</a:t>
                      </a:r>
                      <a:endParaRPr lang="hu-H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Minimum RAM: 64 MB</a:t>
                      </a:r>
                      <a:br>
                        <a:rPr lang="en-US" sz="9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en-US" sz="9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Minimum Hard-disk space: 512 MB for core image</a:t>
                      </a:r>
                      <a:endParaRPr lang="hu-H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12,000 Individual Components; 40 MB at smallest</a:t>
                      </a:r>
                      <a:endParaRPr lang="hu-H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Processor</a:t>
                      </a:r>
                      <a:endParaRPr lang="hu-H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x86</a:t>
                      </a:r>
                      <a:endParaRPr lang="hu-H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x86</a:t>
                      </a:r>
                      <a:endParaRPr lang="hu-H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Win32 Applications and Drivers</a:t>
                      </a:r>
                      <a:endParaRPr lang="hu-H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Full Win32 compatibility</a:t>
                      </a:r>
                      <a:endParaRPr lang="hu-H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Full Win32 compatibility</a:t>
                      </a:r>
                      <a:endParaRPr lang="hu-H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Support life cycle (10 years)</a:t>
                      </a:r>
                      <a:endParaRPr lang="hu-H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Mainstream support ends April 2014.</a:t>
                      </a:r>
                      <a:br>
                        <a:rPr lang="en-US" sz="9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en-US" sz="9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Extended support ends April 2019.</a:t>
                      </a:r>
                      <a:endParaRPr lang="hu-H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Mainstream support ends April 2014.</a:t>
                      </a:r>
                      <a:br>
                        <a:rPr lang="en-US" sz="9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en-US" sz="9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Extended support ends April 2019.</a:t>
                      </a:r>
                      <a:endParaRPr lang="hu-H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Ready to Install OS</a:t>
                      </a:r>
                      <a:endParaRPr lang="hu-H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Yes</a:t>
                      </a:r>
                      <a:endParaRPr lang="hu-H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No.</a:t>
                      </a:r>
                      <a:endParaRPr lang="hu-H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Windows Update Services</a:t>
                      </a:r>
                      <a:endParaRPr lang="hu-H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Yes. </a:t>
                      </a:r>
                      <a:endParaRPr lang="hu-H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Available on local WSUS.</a:t>
                      </a:r>
                      <a:endParaRPr lang="hu-H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POS for .NET to interface with peripherals following UPOS standard</a:t>
                      </a:r>
                      <a:endParaRPr lang="hu-H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Supported</a:t>
                      </a:r>
                      <a:endParaRPr lang="hu-H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Not Supported</a:t>
                      </a:r>
                      <a:endParaRPr lang="hu-H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Add/Remove Windows Components</a:t>
                      </a:r>
                      <a:endParaRPr lang="hu-H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Yes</a:t>
                      </a:r>
                      <a:endParaRPr lang="hu-H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Depends on configuration</a:t>
                      </a:r>
                      <a:endParaRPr lang="hu-H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Language Collections</a:t>
                      </a:r>
                      <a:endParaRPr lang="hu-H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Yes</a:t>
                      </a:r>
                      <a:endParaRPr lang="hu-H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No</a:t>
                      </a:r>
                      <a:endParaRPr lang="hu-H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MUI</a:t>
                      </a:r>
                      <a:endParaRPr lang="hu-H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Add-on</a:t>
                      </a:r>
                      <a:endParaRPr lang="hu-H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Must be built into the image</a:t>
                      </a:r>
                      <a:endParaRPr lang="hu-H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Componentized Drivers</a:t>
                      </a:r>
                      <a:endParaRPr lang="hu-H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Not required, can use XP Pro drivers</a:t>
                      </a:r>
                      <a:endParaRPr lang="hu-H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Yes</a:t>
                      </a:r>
                      <a:endParaRPr lang="hu-H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Enhanced Write Filter</a:t>
                      </a:r>
                      <a:endParaRPr lang="hu-H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No</a:t>
                      </a:r>
                      <a:endParaRPr lang="hu-H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Yes</a:t>
                      </a:r>
                      <a:endParaRPr lang="hu-H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El-Torito </a:t>
                      </a:r>
                      <a:r>
                        <a:rPr lang="en-US" sz="9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Emulation Specification – supports running the </a:t>
                      </a:r>
                      <a:r>
                        <a:rPr lang="en-US" sz="9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OS from a CD</a:t>
                      </a:r>
                      <a:endParaRPr lang="hu-H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No</a:t>
                      </a:r>
                      <a:endParaRPr lang="hu-H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Yes</a:t>
                      </a:r>
                      <a:endParaRPr lang="hu-H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USB Boot</a:t>
                      </a:r>
                      <a:endParaRPr lang="hu-H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Yes</a:t>
                      </a:r>
                      <a:endParaRPr lang="hu-H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Yes</a:t>
                      </a:r>
                      <a:endParaRPr lang="hu-H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.NET Framework 3.5 Support</a:t>
                      </a:r>
                      <a:endParaRPr lang="hu-H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Yes</a:t>
                      </a:r>
                      <a:endParaRPr lang="hu-H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Yes</a:t>
                      </a:r>
                      <a:endParaRPr lang="hu-H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Silverlight Support</a:t>
                      </a:r>
                      <a:endParaRPr lang="hu-H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Version 2.0</a:t>
                      </a:r>
                      <a:endParaRPr lang="hu-H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Version 1.0</a:t>
                      </a:r>
                      <a:endParaRPr lang="hu-H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Japanese Font Set</a:t>
                      </a:r>
                      <a:endParaRPr lang="hu-H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Yes</a:t>
                      </a:r>
                      <a:endParaRPr lang="hu-H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Yes</a:t>
                      </a:r>
                      <a:endParaRPr lang="hu-H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SCCM Client Support</a:t>
                      </a:r>
                      <a:endParaRPr lang="hu-H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Yes</a:t>
                      </a:r>
                      <a:endParaRPr lang="hu-H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Yes</a:t>
                      </a:r>
                      <a:endParaRPr lang="hu-H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SCOM Client Support</a:t>
                      </a:r>
                      <a:endParaRPr lang="hu-H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Yes</a:t>
                      </a:r>
                      <a:endParaRPr lang="hu-H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Yes</a:t>
                      </a:r>
                      <a:endParaRPr lang="hu-H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SCCM OSD Support</a:t>
                      </a:r>
                      <a:endParaRPr lang="hu-H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Yes</a:t>
                      </a:r>
                      <a:endParaRPr lang="hu-H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Yes</a:t>
                      </a:r>
                      <a:endParaRPr lang="hu-H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2199</TotalTime>
  <Words>3003</Words>
  <Application>Microsoft Office PowerPoint</Application>
  <PresentationFormat>Diavetítés a képernyőre (4:3 oldalarány)</PresentationFormat>
  <Paragraphs>716</Paragraphs>
  <Slides>77</Slides>
  <Notes>9</Notes>
  <HiddenSlides>0</HiddenSlides>
  <MMClips>0</MMClips>
  <ScaleCrop>false</ScaleCrop>
  <HeadingPairs>
    <vt:vector size="6" baseType="variant"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77</vt:i4>
      </vt:variant>
    </vt:vector>
  </HeadingPairs>
  <TitlesOfParts>
    <vt:vector size="79" baseType="lpstr">
      <vt:lpstr>1_Larissa-Design</vt:lpstr>
      <vt:lpstr>Image</vt:lpstr>
      <vt:lpstr>Windows Embedded POSReady 2009 seminarium</vt:lpstr>
      <vt:lpstr>Contacts</vt:lpstr>
      <vt:lpstr>Industry Trends</vt:lpstr>
      <vt:lpstr>Microsoft Embedded Systems</vt:lpstr>
      <vt:lpstr>5. dia</vt:lpstr>
      <vt:lpstr>Who's who?</vt:lpstr>
      <vt:lpstr>7. dia</vt:lpstr>
      <vt:lpstr>8. dia</vt:lpstr>
      <vt:lpstr>What is POSReady?</vt:lpstr>
      <vt:lpstr>Windows Embedded POSReady </vt:lpstr>
      <vt:lpstr>Built in new features</vt:lpstr>
      <vt:lpstr>POSReady Installation</vt:lpstr>
      <vt:lpstr>POSReady MUI Packs  (32 languages)</vt:lpstr>
      <vt:lpstr>Installation process</vt:lpstr>
      <vt:lpstr>What you need before installation</vt:lpstr>
      <vt:lpstr>Windows POSReady </vt:lpstr>
      <vt:lpstr>Windows POSReady </vt:lpstr>
      <vt:lpstr>Windows POSReady </vt:lpstr>
      <vt:lpstr>Windows POSReady </vt:lpstr>
      <vt:lpstr>20. dia</vt:lpstr>
      <vt:lpstr>21. dia</vt:lpstr>
      <vt:lpstr>22. dia</vt:lpstr>
      <vt:lpstr>23. dia</vt:lpstr>
      <vt:lpstr>24. dia</vt:lpstr>
      <vt:lpstr>25. dia</vt:lpstr>
      <vt:lpstr>26. dia</vt:lpstr>
      <vt:lpstr>27. dia</vt:lpstr>
      <vt:lpstr>28. dia</vt:lpstr>
      <vt:lpstr>29. dia</vt:lpstr>
      <vt:lpstr>30. dia</vt:lpstr>
      <vt:lpstr>31. dia</vt:lpstr>
      <vt:lpstr>32. dia</vt:lpstr>
      <vt:lpstr>33. dia</vt:lpstr>
      <vt:lpstr>34. dia</vt:lpstr>
      <vt:lpstr>35. dia</vt:lpstr>
      <vt:lpstr>36. dia</vt:lpstr>
      <vt:lpstr>37. dia</vt:lpstr>
      <vt:lpstr>Windows Embedded  POSReady 2009 DEMO</vt:lpstr>
      <vt:lpstr>POSReady Evaluation Version</vt:lpstr>
      <vt:lpstr>Features unique to Windows Embedded products   Windows Embedded POSReady 2009</vt:lpstr>
      <vt:lpstr>2 types of Microsoft support</vt:lpstr>
      <vt:lpstr>Availability and Support</vt:lpstr>
      <vt:lpstr>43. dia</vt:lpstr>
      <vt:lpstr>Embedded Enabling Features</vt:lpstr>
      <vt:lpstr>File Based Write Filter</vt:lpstr>
      <vt:lpstr>46. dia</vt:lpstr>
      <vt:lpstr>Registry Filter</vt:lpstr>
      <vt:lpstr>Device Update Agent</vt:lpstr>
      <vt:lpstr>USB 2.0 Boot</vt:lpstr>
      <vt:lpstr>Enhanced Write Filter (WES only)</vt:lpstr>
      <vt:lpstr>Enhanced Write Filter (WES only)</vt:lpstr>
      <vt:lpstr>Soft keyboard</vt:lpstr>
      <vt:lpstr>53. dia</vt:lpstr>
      <vt:lpstr>54. dia</vt:lpstr>
      <vt:lpstr>55. dia</vt:lpstr>
      <vt:lpstr>56. dia</vt:lpstr>
      <vt:lpstr>57. dia</vt:lpstr>
      <vt:lpstr>Add the OEM information</vt:lpstr>
      <vt:lpstr>Add OEM Logo and details</vt:lpstr>
      <vt:lpstr>Other way to do customization...</vt:lpstr>
      <vt:lpstr>Clone the ready made images</vt:lpstr>
      <vt:lpstr>SYSPREP</vt:lpstr>
      <vt:lpstr>System preparation tool</vt:lpstr>
      <vt:lpstr>SYSPREP</vt:lpstr>
      <vt:lpstr>Clone the image with IMAGEX</vt:lpstr>
      <vt:lpstr>66. dia</vt:lpstr>
      <vt:lpstr>Dependency Walker</vt:lpstr>
      <vt:lpstr>Tools</vt:lpstr>
      <vt:lpstr>WinPE20 </vt:lpstr>
      <vt:lpstr>70. dia</vt:lpstr>
      <vt:lpstr>71. dia</vt:lpstr>
      <vt:lpstr>72. dia</vt:lpstr>
      <vt:lpstr>73. dia</vt:lpstr>
      <vt:lpstr>74. dia</vt:lpstr>
      <vt:lpstr>Resources</vt:lpstr>
      <vt:lpstr>Who's who?</vt:lpstr>
      <vt:lpstr>POSReady vs. WES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wolfgang.unger</dc:creator>
  <cp:lastModifiedBy>gergely.rozsa</cp:lastModifiedBy>
  <cp:revision>161</cp:revision>
  <dcterms:created xsi:type="dcterms:W3CDTF">2008-11-04T09:29:49Z</dcterms:created>
  <dcterms:modified xsi:type="dcterms:W3CDTF">2010-01-07T10:18:46Z</dcterms:modified>
</cp:coreProperties>
</file>